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93" r:id="rId7"/>
    <p:sldId id="295" r:id="rId8"/>
    <p:sldId id="296" r:id="rId9"/>
    <p:sldId id="297" r:id="rId10"/>
    <p:sldId id="301" r:id="rId11"/>
    <p:sldId id="261" r:id="rId12"/>
    <p:sldId id="264" r:id="rId13"/>
    <p:sldId id="300" r:id="rId14"/>
    <p:sldId id="299" r:id="rId15"/>
    <p:sldId id="294" r:id="rId16"/>
    <p:sldId id="262" r:id="rId17"/>
    <p:sldId id="265" r:id="rId18"/>
    <p:sldId id="266" r:id="rId19"/>
    <p:sldId id="287" r:id="rId20"/>
    <p:sldId id="288" r:id="rId21"/>
    <p:sldId id="289" r:id="rId22"/>
    <p:sldId id="290" r:id="rId23"/>
    <p:sldId id="291" r:id="rId24"/>
    <p:sldId id="292" r:id="rId25"/>
    <p:sldId id="263" r:id="rId26"/>
    <p:sldId id="275" r:id="rId27"/>
    <p:sldId id="285" r:id="rId28"/>
    <p:sldId id="286" r:id="rId29"/>
    <p:sldId id="267" r:id="rId30"/>
    <p:sldId id="268" r:id="rId31"/>
    <p:sldId id="276" r:id="rId32"/>
    <p:sldId id="277" r:id="rId33"/>
    <p:sldId id="269" r:id="rId34"/>
    <p:sldId id="270" r:id="rId35"/>
    <p:sldId id="278" r:id="rId36"/>
    <p:sldId id="271" r:id="rId37"/>
    <p:sldId id="279" r:id="rId38"/>
    <p:sldId id="272" r:id="rId39"/>
    <p:sldId id="280" r:id="rId40"/>
    <p:sldId id="273" r:id="rId41"/>
    <p:sldId id="281" r:id="rId42"/>
    <p:sldId id="274" r:id="rId43"/>
    <p:sldId id="282" r:id="rId44"/>
    <p:sldId id="284" r:id="rId45"/>
    <p:sldId id="283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5489-2310-4F5F-BC74-5A5265D6AFF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CE312-9E28-4CD2-A86C-858A09B8E8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39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E312-9E28-4CD2-A86C-858A09B8E82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40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0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40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56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9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8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89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49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0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48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51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3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580F-6063-4CC4-878E-60FEDE1D5A7F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7ABB-8D96-49DD-B4EB-8DBFB2DAC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1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8554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Ciclo de vida dos peixes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0" y="5373216"/>
            <a:ext cx="3992488" cy="694928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Prof. Dacley</a:t>
            </a:r>
            <a:endParaRPr lang="pt-B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o 75"/>
          <p:cNvGrpSpPr/>
          <p:nvPr/>
        </p:nvGrpSpPr>
        <p:grpSpPr>
          <a:xfrm>
            <a:off x="107504" y="1124744"/>
            <a:ext cx="7366300" cy="5544616"/>
            <a:chOff x="642338" y="836712"/>
            <a:chExt cx="7770240" cy="5976664"/>
          </a:xfrm>
        </p:grpSpPr>
        <p:sp>
          <p:nvSpPr>
            <p:cNvPr id="4" name="Elipse 3"/>
            <p:cNvSpPr/>
            <p:nvPr/>
          </p:nvSpPr>
          <p:spPr>
            <a:xfrm>
              <a:off x="848156" y="1772816"/>
              <a:ext cx="2016224" cy="194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5580112" y="1772816"/>
              <a:ext cx="2016224" cy="19442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1731818" y="5013176"/>
              <a:ext cx="5084618" cy="1233054"/>
            </a:xfrm>
            <a:custGeom>
              <a:avLst/>
              <a:gdLst>
                <a:gd name="connsiteX0" fmla="*/ 5070764 w 5084618"/>
                <a:gd name="connsiteY0" fmla="*/ 13854 h 1233054"/>
                <a:gd name="connsiteX1" fmla="*/ 5084618 w 5084618"/>
                <a:gd name="connsiteY1" fmla="*/ 1219200 h 1233054"/>
                <a:gd name="connsiteX2" fmla="*/ 3532909 w 5084618"/>
                <a:gd name="connsiteY2" fmla="*/ 1233054 h 1233054"/>
                <a:gd name="connsiteX3" fmla="*/ 3532909 w 5084618"/>
                <a:gd name="connsiteY3" fmla="*/ 928254 h 1233054"/>
                <a:gd name="connsiteX4" fmla="*/ 1454727 w 5084618"/>
                <a:gd name="connsiteY4" fmla="*/ 928254 h 1233054"/>
                <a:gd name="connsiteX5" fmla="*/ 1468582 w 5084618"/>
                <a:gd name="connsiteY5" fmla="*/ 1233054 h 1233054"/>
                <a:gd name="connsiteX6" fmla="*/ 41564 w 5084618"/>
                <a:gd name="connsiteY6" fmla="*/ 1219200 h 1233054"/>
                <a:gd name="connsiteX7" fmla="*/ 0 w 5084618"/>
                <a:gd name="connsiteY7" fmla="*/ 0 h 1233054"/>
                <a:gd name="connsiteX8" fmla="*/ 1440873 w 5084618"/>
                <a:gd name="connsiteY8" fmla="*/ 0 h 1233054"/>
                <a:gd name="connsiteX9" fmla="*/ 1454727 w 5084618"/>
                <a:gd name="connsiteY9" fmla="*/ 429491 h 1233054"/>
                <a:gd name="connsiteX10" fmla="*/ 3532909 w 5084618"/>
                <a:gd name="connsiteY10" fmla="*/ 457200 h 1233054"/>
                <a:gd name="connsiteX11" fmla="*/ 3519055 w 5084618"/>
                <a:gd name="connsiteY11" fmla="*/ 0 h 1233054"/>
                <a:gd name="connsiteX12" fmla="*/ 5070764 w 5084618"/>
                <a:gd name="connsiteY12" fmla="*/ 13854 h 123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4618" h="1233054">
                  <a:moveTo>
                    <a:pt x="5070764" y="13854"/>
                  </a:moveTo>
                  <a:lnTo>
                    <a:pt x="5084618" y="1219200"/>
                  </a:lnTo>
                  <a:lnTo>
                    <a:pt x="3532909" y="1233054"/>
                  </a:lnTo>
                  <a:lnTo>
                    <a:pt x="3532909" y="928254"/>
                  </a:lnTo>
                  <a:lnTo>
                    <a:pt x="1454727" y="928254"/>
                  </a:lnTo>
                  <a:lnTo>
                    <a:pt x="1468582" y="1233054"/>
                  </a:lnTo>
                  <a:lnTo>
                    <a:pt x="41564" y="1219200"/>
                  </a:lnTo>
                  <a:lnTo>
                    <a:pt x="0" y="0"/>
                  </a:lnTo>
                  <a:lnTo>
                    <a:pt x="1440873" y="0"/>
                  </a:lnTo>
                  <a:lnTo>
                    <a:pt x="1454727" y="429491"/>
                  </a:lnTo>
                  <a:lnTo>
                    <a:pt x="3532909" y="457200"/>
                  </a:lnTo>
                  <a:lnTo>
                    <a:pt x="3519055" y="0"/>
                  </a:lnTo>
                  <a:lnTo>
                    <a:pt x="5070764" y="13854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115616" y="2276872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Habitat de desova</a:t>
              </a:r>
              <a:endParaRPr lang="pt-BR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652120" y="2276872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Habitat de alimentação</a:t>
              </a:r>
              <a:endParaRPr lang="pt-BR" sz="2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059832" y="5477162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/>
                <a:t>Habitat de refúgio</a:t>
              </a:r>
              <a:endParaRPr lang="pt-BR" sz="20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731818" y="5775647"/>
              <a:ext cx="1472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Inverno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292080" y="5834881"/>
              <a:ext cx="152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Outra estação</a:t>
              </a:r>
              <a:endParaRPr lang="pt-BR" dirty="0"/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V="1">
              <a:off x="2699792" y="3356992"/>
              <a:ext cx="2952328" cy="165618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o 28"/>
            <p:cNvGrpSpPr/>
            <p:nvPr/>
          </p:nvGrpSpPr>
          <p:grpSpPr>
            <a:xfrm>
              <a:off x="1925782" y="1149927"/>
              <a:ext cx="4765963" cy="457200"/>
              <a:chOff x="1925782" y="1149927"/>
              <a:chExt cx="4765963" cy="457200"/>
            </a:xfrm>
          </p:grpSpPr>
          <p:sp>
            <p:nvSpPr>
              <p:cNvPr id="26" name="Forma livre 25"/>
              <p:cNvSpPr/>
              <p:nvPr/>
            </p:nvSpPr>
            <p:spPr>
              <a:xfrm>
                <a:off x="1925782" y="1149927"/>
                <a:ext cx="4765963" cy="457200"/>
              </a:xfrm>
              <a:custGeom>
                <a:avLst/>
                <a:gdLst>
                  <a:gd name="connsiteX0" fmla="*/ 0 w 4765963"/>
                  <a:gd name="connsiteY0" fmla="*/ 457200 h 457200"/>
                  <a:gd name="connsiteX1" fmla="*/ 0 w 4765963"/>
                  <a:gd name="connsiteY1" fmla="*/ 41564 h 457200"/>
                  <a:gd name="connsiteX2" fmla="*/ 4765963 w 476596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5963" h="457200">
                    <a:moveTo>
                      <a:pt x="0" y="457200"/>
                    </a:moveTo>
                    <a:lnTo>
                      <a:pt x="0" y="41564"/>
                    </a:lnTo>
                    <a:lnTo>
                      <a:pt x="4765963" y="0"/>
                    </a:ln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8" name="Conector de seta reta 27"/>
              <p:cNvCxnSpPr>
                <a:stCxn id="26" idx="2"/>
              </p:cNvCxnSpPr>
              <p:nvPr/>
            </p:nvCxnSpPr>
            <p:spPr>
              <a:xfrm>
                <a:off x="6691745" y="1149927"/>
                <a:ext cx="0" cy="4572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6968836" y="2715491"/>
              <a:ext cx="1330037" cy="3158836"/>
              <a:chOff x="6968836" y="2715491"/>
              <a:chExt cx="1330037" cy="3158836"/>
            </a:xfrm>
          </p:grpSpPr>
          <p:sp>
            <p:nvSpPr>
              <p:cNvPr id="31" name="Forma livre 30"/>
              <p:cNvSpPr/>
              <p:nvPr/>
            </p:nvSpPr>
            <p:spPr>
              <a:xfrm>
                <a:off x="6968836" y="2715491"/>
                <a:ext cx="1330037" cy="3158836"/>
              </a:xfrm>
              <a:custGeom>
                <a:avLst/>
                <a:gdLst>
                  <a:gd name="connsiteX0" fmla="*/ 0 w 1330037"/>
                  <a:gd name="connsiteY0" fmla="*/ 3158836 h 3158836"/>
                  <a:gd name="connsiteX1" fmla="*/ 1330037 w 1330037"/>
                  <a:gd name="connsiteY1" fmla="*/ 3158836 h 3158836"/>
                  <a:gd name="connsiteX2" fmla="*/ 1302328 w 1330037"/>
                  <a:gd name="connsiteY2" fmla="*/ 0 h 3158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0037" h="3158836">
                    <a:moveTo>
                      <a:pt x="0" y="3158836"/>
                    </a:moveTo>
                    <a:lnTo>
                      <a:pt x="1330037" y="3158836"/>
                    </a:lnTo>
                    <a:lnTo>
                      <a:pt x="1302328" y="0"/>
                    </a:ln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3" name="Conector de seta reta 32"/>
              <p:cNvCxnSpPr>
                <a:stCxn id="31" idx="2"/>
              </p:cNvCxnSpPr>
              <p:nvPr/>
            </p:nvCxnSpPr>
            <p:spPr>
              <a:xfrm flipH="1">
                <a:off x="7740352" y="2715491"/>
                <a:ext cx="53081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o 37"/>
            <p:cNvGrpSpPr/>
            <p:nvPr/>
          </p:nvGrpSpPr>
          <p:grpSpPr>
            <a:xfrm>
              <a:off x="942109" y="3429000"/>
              <a:ext cx="651164" cy="2459182"/>
              <a:chOff x="942109" y="3429000"/>
              <a:chExt cx="651164" cy="2459182"/>
            </a:xfrm>
          </p:grpSpPr>
          <p:sp>
            <p:nvSpPr>
              <p:cNvPr id="35" name="Forma livre 34"/>
              <p:cNvSpPr/>
              <p:nvPr/>
            </p:nvSpPr>
            <p:spPr>
              <a:xfrm>
                <a:off x="942109" y="5874327"/>
                <a:ext cx="651164" cy="13855"/>
              </a:xfrm>
              <a:custGeom>
                <a:avLst/>
                <a:gdLst>
                  <a:gd name="connsiteX0" fmla="*/ 651164 w 651164"/>
                  <a:gd name="connsiteY0" fmla="*/ 0 h 13855"/>
                  <a:gd name="connsiteX1" fmla="*/ 0 w 651164"/>
                  <a:gd name="connsiteY1" fmla="*/ 13855 h 1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164" h="13855">
                    <a:moveTo>
                      <a:pt x="651164" y="0"/>
                    </a:moveTo>
                    <a:lnTo>
                      <a:pt x="0" y="13855"/>
                    </a:ln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7" name="Conector de seta reta 36"/>
              <p:cNvCxnSpPr>
                <a:stCxn id="35" idx="1"/>
              </p:cNvCxnSpPr>
              <p:nvPr/>
            </p:nvCxnSpPr>
            <p:spPr>
              <a:xfrm flipV="1">
                <a:off x="942109" y="3429000"/>
                <a:ext cx="0" cy="245918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onector de seta reta 39"/>
            <p:cNvCxnSpPr/>
            <p:nvPr/>
          </p:nvCxnSpPr>
          <p:spPr>
            <a:xfrm flipH="1">
              <a:off x="2864380" y="2276872"/>
              <a:ext cx="271573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/>
            <p:cNvCxnSpPr/>
            <p:nvPr/>
          </p:nvCxnSpPr>
          <p:spPr>
            <a:xfrm flipH="1" flipV="1">
              <a:off x="2864380" y="3107869"/>
              <a:ext cx="2715732" cy="1800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/>
            <p:cNvCxnSpPr/>
            <p:nvPr/>
          </p:nvCxnSpPr>
          <p:spPr>
            <a:xfrm>
              <a:off x="2483768" y="3429000"/>
              <a:ext cx="2592288" cy="158417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de seta reta 49"/>
            <p:cNvCxnSpPr/>
            <p:nvPr/>
          </p:nvCxnSpPr>
          <p:spPr>
            <a:xfrm flipH="1">
              <a:off x="3347864" y="3717032"/>
              <a:ext cx="2706394" cy="14401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de seta reta 51"/>
            <p:cNvCxnSpPr/>
            <p:nvPr/>
          </p:nvCxnSpPr>
          <p:spPr>
            <a:xfrm>
              <a:off x="1856268" y="3717032"/>
              <a:ext cx="0" cy="11910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o 55"/>
            <p:cNvGrpSpPr/>
            <p:nvPr/>
          </p:nvGrpSpPr>
          <p:grpSpPr>
            <a:xfrm>
              <a:off x="2770909" y="6386945"/>
              <a:ext cx="2646218" cy="124691"/>
              <a:chOff x="2770909" y="6386945"/>
              <a:chExt cx="2646218" cy="124691"/>
            </a:xfrm>
          </p:grpSpPr>
          <p:sp>
            <p:nvSpPr>
              <p:cNvPr id="53" name="Forma livre 52"/>
              <p:cNvSpPr/>
              <p:nvPr/>
            </p:nvSpPr>
            <p:spPr>
              <a:xfrm>
                <a:off x="2770909" y="6386945"/>
                <a:ext cx="2646218" cy="124691"/>
              </a:xfrm>
              <a:custGeom>
                <a:avLst/>
                <a:gdLst>
                  <a:gd name="connsiteX0" fmla="*/ 0 w 2646218"/>
                  <a:gd name="connsiteY0" fmla="*/ 0 h 124691"/>
                  <a:gd name="connsiteX1" fmla="*/ 27709 w 2646218"/>
                  <a:gd name="connsiteY1" fmla="*/ 110837 h 124691"/>
                  <a:gd name="connsiteX2" fmla="*/ 2646218 w 2646218"/>
                  <a:gd name="connsiteY2" fmla="*/ 124691 h 12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6218" h="124691">
                    <a:moveTo>
                      <a:pt x="0" y="0"/>
                    </a:moveTo>
                    <a:lnTo>
                      <a:pt x="27709" y="110837"/>
                    </a:lnTo>
                    <a:lnTo>
                      <a:pt x="2646218" y="124691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5" name="Conector de seta reta 54"/>
              <p:cNvCxnSpPr/>
              <p:nvPr/>
            </p:nvCxnSpPr>
            <p:spPr>
              <a:xfrm flipV="1">
                <a:off x="5417127" y="6386945"/>
                <a:ext cx="0" cy="12469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upo 59"/>
            <p:cNvGrpSpPr/>
            <p:nvPr/>
          </p:nvGrpSpPr>
          <p:grpSpPr>
            <a:xfrm>
              <a:off x="2410691" y="6381328"/>
              <a:ext cx="3491345" cy="365836"/>
              <a:chOff x="2410691" y="6381328"/>
              <a:chExt cx="3491345" cy="365836"/>
            </a:xfrm>
          </p:grpSpPr>
          <p:sp>
            <p:nvSpPr>
              <p:cNvPr id="57" name="Forma livre 56"/>
              <p:cNvSpPr/>
              <p:nvPr/>
            </p:nvSpPr>
            <p:spPr>
              <a:xfrm>
                <a:off x="2410691" y="6414655"/>
                <a:ext cx="3491345" cy="332509"/>
              </a:xfrm>
              <a:custGeom>
                <a:avLst/>
                <a:gdLst>
                  <a:gd name="connsiteX0" fmla="*/ 3477491 w 3491345"/>
                  <a:gd name="connsiteY0" fmla="*/ 0 h 332509"/>
                  <a:gd name="connsiteX1" fmla="*/ 3491345 w 3491345"/>
                  <a:gd name="connsiteY1" fmla="*/ 332509 h 332509"/>
                  <a:gd name="connsiteX2" fmla="*/ 0 w 3491345"/>
                  <a:gd name="connsiteY2" fmla="*/ 318654 h 33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1345" h="332509">
                    <a:moveTo>
                      <a:pt x="3477491" y="0"/>
                    </a:moveTo>
                    <a:lnTo>
                      <a:pt x="3491345" y="332509"/>
                    </a:lnTo>
                    <a:lnTo>
                      <a:pt x="0" y="318654"/>
                    </a:lnTo>
                  </a:path>
                </a:pathLst>
              </a:cu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9" name="Conector de seta reta 58"/>
              <p:cNvCxnSpPr>
                <a:stCxn id="57" idx="2"/>
              </p:cNvCxnSpPr>
              <p:nvPr/>
            </p:nvCxnSpPr>
            <p:spPr>
              <a:xfrm flipV="1">
                <a:off x="2410691" y="6381328"/>
                <a:ext cx="0" cy="35198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ector de seta reta 61"/>
            <p:cNvCxnSpPr/>
            <p:nvPr/>
          </p:nvCxnSpPr>
          <p:spPr>
            <a:xfrm flipH="1">
              <a:off x="6552220" y="3861048"/>
              <a:ext cx="36004" cy="104702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ixaDeTexto 62"/>
            <p:cNvSpPr txBox="1"/>
            <p:nvPr/>
          </p:nvSpPr>
          <p:spPr>
            <a:xfrm>
              <a:off x="3203848" y="836712"/>
              <a:ext cx="26981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larvas, adultos em espera</a:t>
              </a:r>
              <a:endParaRPr lang="pt-BR" sz="1400" dirty="0"/>
            </a:p>
          </p:txBody>
        </p:sp>
        <p:sp>
          <p:nvSpPr>
            <p:cNvPr id="64" name="CaixaDeTexto 63"/>
            <p:cNvSpPr txBox="1"/>
            <p:nvPr/>
          </p:nvSpPr>
          <p:spPr>
            <a:xfrm rot="16200000">
              <a:off x="6560843" y="4156716"/>
              <a:ext cx="3203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(juvenis, sub adultos, adultos em espera)</a:t>
              </a:r>
              <a:endParaRPr lang="pt-BR" sz="1400" dirty="0"/>
            </a:p>
          </p:txBody>
        </p:sp>
        <p:sp>
          <p:nvSpPr>
            <p:cNvPr id="65" name="CaixaDeTexto 64"/>
            <p:cNvSpPr txBox="1"/>
            <p:nvPr/>
          </p:nvSpPr>
          <p:spPr>
            <a:xfrm rot="19784219">
              <a:off x="3825422" y="3421701"/>
              <a:ext cx="20876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juvenis, sub adultos</a:t>
              </a:r>
              <a:endParaRPr lang="pt-BR" sz="1400" dirty="0"/>
            </a:p>
          </p:txBody>
        </p:sp>
        <p:sp>
          <p:nvSpPr>
            <p:cNvPr id="66" name="CaixaDeTexto 65"/>
            <p:cNvSpPr txBox="1"/>
            <p:nvPr/>
          </p:nvSpPr>
          <p:spPr>
            <a:xfrm rot="16200000">
              <a:off x="-426437" y="4497773"/>
              <a:ext cx="2445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adultos maduros</a:t>
              </a:r>
              <a:endParaRPr lang="pt-BR" sz="1400" dirty="0"/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3097560" y="1820212"/>
              <a:ext cx="2445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adultos maduros</a:t>
              </a:r>
              <a:endParaRPr lang="pt-BR" sz="1400" dirty="0"/>
            </a:p>
          </p:txBody>
        </p:sp>
        <p:sp>
          <p:nvSpPr>
            <p:cNvPr id="68" name="CaixaDeTexto 67"/>
            <p:cNvSpPr txBox="1"/>
            <p:nvPr/>
          </p:nvSpPr>
          <p:spPr>
            <a:xfrm rot="1986197">
              <a:off x="2205213" y="3143923"/>
              <a:ext cx="2445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adultos maduros</a:t>
              </a:r>
              <a:endParaRPr lang="pt-BR" sz="1400" dirty="0"/>
            </a:p>
          </p:txBody>
        </p:sp>
        <p:sp>
          <p:nvSpPr>
            <p:cNvPr id="69" name="CaixaDeTexto 68"/>
            <p:cNvSpPr txBox="1"/>
            <p:nvPr/>
          </p:nvSpPr>
          <p:spPr>
            <a:xfrm rot="1905412">
              <a:off x="2075083" y="4125973"/>
              <a:ext cx="29102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Juvenis, adultos em espera</a:t>
              </a:r>
              <a:endParaRPr lang="pt-BR" sz="1400" dirty="0"/>
            </a:p>
          </p:txBody>
        </p:sp>
        <p:sp>
          <p:nvSpPr>
            <p:cNvPr id="71" name="CaixaDeTexto 70"/>
            <p:cNvSpPr txBox="1"/>
            <p:nvPr/>
          </p:nvSpPr>
          <p:spPr>
            <a:xfrm rot="19946006">
              <a:off x="3944351" y="3365311"/>
              <a:ext cx="44682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 smtClean="0"/>
                <a:t>Juv</a:t>
              </a:r>
              <a:r>
                <a:rPr lang="pt-BR" sz="1400" dirty="0" smtClean="0"/>
                <a:t>., sub ad. e ad. espera </a:t>
              </a:r>
              <a:endParaRPr lang="pt-BR" sz="1400" dirty="0"/>
            </a:p>
          </p:txBody>
        </p:sp>
        <p:sp>
          <p:nvSpPr>
            <p:cNvPr id="72" name="CaixaDeTexto 71"/>
            <p:cNvSpPr txBox="1"/>
            <p:nvPr/>
          </p:nvSpPr>
          <p:spPr>
            <a:xfrm rot="16200000">
              <a:off x="5822668" y="4045605"/>
              <a:ext cx="2117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 smtClean="0"/>
                <a:t>Juv</a:t>
              </a:r>
              <a:r>
                <a:rPr lang="pt-BR" sz="1400" dirty="0" smtClean="0"/>
                <a:t>., sub ad. e ad. espera </a:t>
              </a:r>
              <a:endParaRPr lang="pt-BR" sz="1400" dirty="0"/>
            </a:p>
          </p:txBody>
        </p:sp>
        <p:sp>
          <p:nvSpPr>
            <p:cNvPr id="73" name="CaixaDeTexto 72"/>
            <p:cNvSpPr txBox="1"/>
            <p:nvPr/>
          </p:nvSpPr>
          <p:spPr>
            <a:xfrm rot="16200000">
              <a:off x="916611" y="4112316"/>
              <a:ext cx="15303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 smtClean="0"/>
                <a:t>Juv</a:t>
              </a:r>
              <a:r>
                <a:rPr lang="pt-BR" sz="1400" dirty="0" smtClean="0"/>
                <a:t>. e ad. espera</a:t>
              </a:r>
              <a:endParaRPr lang="pt-BR" sz="1400" dirty="0"/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3203848" y="6204213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 smtClean="0"/>
                <a:t>Juv</a:t>
              </a:r>
              <a:r>
                <a:rPr lang="pt-BR" sz="1400" dirty="0" smtClean="0"/>
                <a:t>. e sub. adultos</a:t>
              </a:r>
              <a:endParaRPr lang="pt-BR" sz="1400" dirty="0"/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3203848" y="6505599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err="1" smtClean="0"/>
                <a:t>Juv</a:t>
              </a:r>
              <a:r>
                <a:rPr lang="pt-BR" sz="1400" dirty="0" smtClean="0"/>
                <a:t>. e sub. adultos</a:t>
              </a:r>
              <a:endParaRPr lang="pt-BR" sz="1400" dirty="0"/>
            </a:p>
          </p:txBody>
        </p:sp>
      </p:grpSp>
      <p:sp>
        <p:nvSpPr>
          <p:cNvPr id="77" name="Retângulo 76"/>
          <p:cNvSpPr/>
          <p:nvPr/>
        </p:nvSpPr>
        <p:spPr>
          <a:xfrm>
            <a:off x="7668344" y="5016203"/>
            <a:ext cx="1475656" cy="1841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ixaDeTexto 77"/>
          <p:cNvSpPr txBox="1"/>
          <p:nvPr/>
        </p:nvSpPr>
        <p:spPr>
          <a:xfrm>
            <a:off x="7668344" y="4999296"/>
            <a:ext cx="147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Legenda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0070C0"/>
                </a:solidFill>
              </a:rPr>
              <a:t>Alimentação</a:t>
            </a:r>
          </a:p>
          <a:p>
            <a:r>
              <a:rPr lang="pt-BR" dirty="0" err="1" smtClean="0">
                <a:solidFill>
                  <a:srgbClr val="FF0000"/>
                </a:solidFill>
              </a:rPr>
              <a:t>Rerpodução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>
                <a:solidFill>
                  <a:srgbClr val="00B050"/>
                </a:solidFill>
              </a:rPr>
              <a:t>Refúgio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253392" y="57398"/>
            <a:ext cx="849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Movimentos generalizados de migração (alimentação, reprodução e refúgio) de peixes </a:t>
            </a:r>
            <a:r>
              <a:rPr lang="pt-BR" u="sng" dirty="0" err="1" smtClean="0"/>
              <a:t>potamódromos</a:t>
            </a:r>
            <a:r>
              <a:rPr lang="pt-BR" dirty="0" smtClean="0"/>
              <a:t> da América do Norte, com base nos padrões de migração entre os habitats de alimentação, desova e refúgio.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63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u="sng" dirty="0" err="1" smtClean="0">
                <a:solidFill>
                  <a:srgbClr val="FF0000"/>
                </a:solidFill>
              </a:rPr>
              <a:t>Anádromos</a:t>
            </a:r>
            <a:r>
              <a:rPr lang="pt-BR" dirty="0" smtClean="0"/>
              <a:t> = se alimentam e desenvolvem-se em água do mar, e no período reprodutivo migram para água doce (salmão, truta, etc.).</a:t>
            </a:r>
            <a:endParaRPr lang="pt-BR" dirty="0"/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8724"/>
            <a:ext cx="6552728" cy="44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18864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err="1" smtClean="0">
                <a:solidFill>
                  <a:srgbClr val="00B050"/>
                </a:solidFill>
              </a:rPr>
              <a:t>Diádromos</a:t>
            </a:r>
            <a:endParaRPr lang="pt-BR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79512" y="2060848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79512" y="3717032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79512" y="5445224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740352" y="206084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Água doce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740352" y="378904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Água mar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23528" y="2245514"/>
            <a:ext cx="576064" cy="46340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020272" y="2245514"/>
            <a:ext cx="576064" cy="46340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eprodução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804248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eprodução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19672" y="507589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Maior parte alimentação e desenvolvimento</a:t>
            </a:r>
            <a:endParaRPr lang="pt-BR" sz="1600" dirty="0">
              <a:solidFill>
                <a:srgbClr val="FF0000"/>
              </a:solidFill>
            </a:endParaRPr>
          </a:p>
        </p:txBody>
      </p:sp>
      <p:cxnSp>
        <p:nvCxnSpPr>
          <p:cNvPr id="16" name="Conector reto 15"/>
          <p:cNvCxnSpPr>
            <a:stCxn id="10" idx="2"/>
          </p:cNvCxnSpPr>
          <p:nvPr/>
        </p:nvCxnSpPr>
        <p:spPr>
          <a:xfrm>
            <a:off x="611560" y="2708920"/>
            <a:ext cx="0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11560" y="4797152"/>
            <a:ext cx="66967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V="1">
            <a:off x="7308304" y="2924944"/>
            <a:ext cx="0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10" idx="3"/>
          </p:cNvCxnSpPr>
          <p:nvPr/>
        </p:nvCxnSpPr>
        <p:spPr>
          <a:xfrm>
            <a:off x="899592" y="2477217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2771800" y="2477217"/>
            <a:ext cx="0" cy="2103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1619672" y="2477217"/>
            <a:ext cx="0" cy="2103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755576" y="30689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Migração larvas/juvenis para o mar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979712" y="298683"/>
            <a:ext cx="489654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300" dirty="0" err="1" smtClean="0">
                <a:solidFill>
                  <a:srgbClr val="00B050"/>
                </a:solidFill>
              </a:rPr>
              <a:t>Anádromos</a:t>
            </a:r>
            <a:endParaRPr lang="pt-BR" sz="4300" dirty="0">
              <a:solidFill>
                <a:srgbClr val="00B05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31640" y="2204864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Alimentação inicial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Representação geral de um ciclo de vida de um </a:t>
            </a:r>
            <a:r>
              <a:rPr lang="pt-BR" dirty="0" err="1" smtClean="0">
                <a:solidFill>
                  <a:srgbClr val="00B050"/>
                </a:solidFill>
              </a:rPr>
              <a:t>anádromo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12098"/>
            <a:ext cx="6192688" cy="429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580233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Principais gatilhos:</a:t>
            </a:r>
          </a:p>
          <a:p>
            <a:r>
              <a:rPr lang="pt-BR" dirty="0" smtClean="0"/>
              <a:t>Exógenos = fluxo d’água, temperatura e </a:t>
            </a:r>
            <a:r>
              <a:rPr lang="pt-BR" dirty="0" err="1" smtClean="0"/>
              <a:t>fotoperíodo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Endógenos = fatores genéticos e fisiológicos.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8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Número de espécies descritas como </a:t>
            </a:r>
            <a:r>
              <a:rPr lang="pt-BR" dirty="0" err="1" smtClean="0">
                <a:solidFill>
                  <a:srgbClr val="00B050"/>
                </a:solidFill>
              </a:rPr>
              <a:t>anádromas</a:t>
            </a:r>
            <a:r>
              <a:rPr lang="pt-BR" dirty="0" smtClean="0">
                <a:solidFill>
                  <a:srgbClr val="00B050"/>
                </a:solidFill>
              </a:rPr>
              <a:t> em 17 ordens de peixes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7337"/>
            <a:ext cx="7933522" cy="509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Anádromos</a:t>
            </a:r>
            <a:r>
              <a:rPr lang="pt-BR" dirty="0" smtClean="0"/>
              <a:t> pelo mundo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7811"/>
            <a:ext cx="8282058" cy="50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1907704" y="2348880"/>
            <a:ext cx="288032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963024" y="2528900"/>
            <a:ext cx="72008" cy="327636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1907704" y="4797152"/>
            <a:ext cx="44644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6084168" y="5013176"/>
            <a:ext cx="0" cy="1008112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u="sng" dirty="0" smtClean="0">
                <a:solidFill>
                  <a:srgbClr val="FF0000"/>
                </a:solidFill>
              </a:rPr>
              <a:t>Catádromos</a:t>
            </a:r>
            <a:r>
              <a:rPr lang="pt-BR" dirty="0" smtClean="0"/>
              <a:t> = maior parte da alimentação e desenvolvimento, ocorre na água doce, e no período reprodutivo migram para o mar (enguia)</a:t>
            </a:r>
            <a:endParaRPr lang="pt-BR" dirty="0"/>
          </a:p>
        </p:txBody>
      </p:sp>
      <p:pic>
        <p:nvPicPr>
          <p:cNvPr id="4098" name="Picture 2" descr="Resultado de imagem para catadromous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399584" cy="40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Catádromos</a:t>
            </a:r>
            <a:endParaRPr lang="pt-BR" dirty="0">
              <a:solidFill>
                <a:srgbClr val="00B050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179512" y="2060848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79512" y="3717032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79512" y="5445224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740352" y="206084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Água doce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40352" y="371703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Água mar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3528" y="4837802"/>
            <a:ext cx="576064" cy="46340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020272" y="4837802"/>
            <a:ext cx="576064" cy="46340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79512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Reprodução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04248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Reprodução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699792" y="207589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Maior parte alimentação e desenvolvimento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39886" y="4295110"/>
            <a:ext cx="262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Alimentação inicial</a:t>
            </a:r>
            <a:endParaRPr lang="pt-BR" sz="1600" dirty="0">
              <a:solidFill>
                <a:srgbClr val="FF0000"/>
              </a:solidFill>
            </a:endParaRPr>
          </a:p>
        </p:txBody>
      </p:sp>
      <p:cxnSp>
        <p:nvCxnSpPr>
          <p:cNvPr id="16" name="Conector reto 15"/>
          <p:cNvCxnSpPr>
            <a:stCxn id="9" idx="3"/>
          </p:cNvCxnSpPr>
          <p:nvPr/>
        </p:nvCxnSpPr>
        <p:spPr>
          <a:xfrm>
            <a:off x="899592" y="5069505"/>
            <a:ext cx="1026114" cy="6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1925706" y="2708920"/>
            <a:ext cx="0" cy="23669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925706" y="2708920"/>
            <a:ext cx="53825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7308304" y="2708920"/>
            <a:ext cx="0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934707" y="3054797"/>
            <a:ext cx="256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Juvenis migram para água doce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220072" y="3718773"/>
            <a:ext cx="24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Adultos retornam ao mar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9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10" y="260648"/>
            <a:ext cx="6265763" cy="53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587727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err="1" smtClean="0"/>
              <a:t>Macrobrachium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rosembergii</a:t>
            </a:r>
            <a:r>
              <a:rPr lang="pt-BR" sz="2800" i="1" dirty="0" smtClean="0"/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err="1" smtClean="0">
                <a:sym typeface="Wingdings" panose="05000000000000000000" pitchFamily="2" charset="2"/>
              </a:rPr>
              <a:t>náuplios</a:t>
            </a:r>
            <a:r>
              <a:rPr lang="pt-BR" sz="2800" dirty="0" smtClean="0">
                <a:sym typeface="Wingdings" panose="05000000000000000000" pitchFamily="2" charset="2"/>
              </a:rPr>
              <a:t> precisam de água salgada, e logo retornam à água doce!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572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 de migração para desova de uma enguia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467544" y="1772816"/>
            <a:ext cx="1296144" cy="93610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467544" y="3212976"/>
            <a:ext cx="1296144" cy="93610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67544" y="4581128"/>
            <a:ext cx="1296144" cy="93610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67544" y="5805264"/>
            <a:ext cx="1296144" cy="936104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67544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Habitat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343074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Temperatura água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 da lua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59492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Chuva/</a:t>
            </a:r>
          </a:p>
          <a:p>
            <a:pPr algn="ctr"/>
            <a:r>
              <a:rPr lang="pt-BR" dirty="0" smtClean="0"/>
              <a:t>turbidez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987824" y="1916832"/>
            <a:ext cx="1944216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987824" y="3356992"/>
            <a:ext cx="1944216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987824" y="4725144"/>
            <a:ext cx="1944216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987824" y="2060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Crescimento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987824" y="35010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Hormônios sexuais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987824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Direção</a:t>
            </a:r>
            <a:endParaRPr lang="pt-BR" dirty="0"/>
          </a:p>
        </p:txBody>
      </p:sp>
      <p:sp>
        <p:nvSpPr>
          <p:cNvPr id="20" name="Nuvem 19"/>
          <p:cNvSpPr/>
          <p:nvPr/>
        </p:nvSpPr>
        <p:spPr>
          <a:xfrm>
            <a:off x="5940152" y="1772816"/>
            <a:ext cx="2088232" cy="93610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Nuvem 20"/>
          <p:cNvSpPr/>
          <p:nvPr/>
        </p:nvSpPr>
        <p:spPr>
          <a:xfrm>
            <a:off x="5940152" y="3212976"/>
            <a:ext cx="2088232" cy="93610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Nuvem 21"/>
          <p:cNvSpPr/>
          <p:nvPr/>
        </p:nvSpPr>
        <p:spPr>
          <a:xfrm>
            <a:off x="5940152" y="4581128"/>
            <a:ext cx="2088232" cy="93610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300192" y="18448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Passo</a:t>
            </a:r>
          </a:p>
          <a:p>
            <a:r>
              <a:rPr lang="pt-BR" dirty="0" smtClean="0"/>
              <a:t>Tamanho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300192" y="328672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2º Passo</a:t>
            </a:r>
          </a:p>
          <a:p>
            <a:r>
              <a:rPr lang="pt-BR" dirty="0" smtClean="0"/>
              <a:t>Sist. endócrino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300192" y="465487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3º Passo</a:t>
            </a:r>
          </a:p>
          <a:p>
            <a:r>
              <a:rPr lang="pt-BR" dirty="0" smtClean="0"/>
              <a:t>Sist. nervoso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884368" y="2060848"/>
            <a:ext cx="111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Condição de preparo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740352" y="3369766"/>
            <a:ext cx="1259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Maturação/Mudança de cor</a:t>
            </a:r>
            <a:endParaRPr lang="pt-BR" dirty="0"/>
          </a:p>
        </p:txBody>
      </p:sp>
      <p:cxnSp>
        <p:nvCxnSpPr>
          <p:cNvPr id="29" name="Conector de seta reta 28"/>
          <p:cNvCxnSpPr>
            <a:stCxn id="20" idx="1"/>
          </p:cNvCxnSpPr>
          <p:nvPr/>
        </p:nvCxnSpPr>
        <p:spPr>
          <a:xfrm>
            <a:off x="6984268" y="2707923"/>
            <a:ext cx="0" cy="505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7020272" y="4076075"/>
            <a:ext cx="0" cy="5050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1835696" y="2245514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1835696" y="371703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1835696" y="5085184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4932040" y="227687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4932040" y="371703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4932040" y="5085184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V="1">
            <a:off x="1835696" y="5517232"/>
            <a:ext cx="1152128" cy="7560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Ciclo normal</a:t>
            </a:r>
            <a:endParaRPr lang="pt-BR" b="1" dirty="0"/>
          </a:p>
        </p:txBody>
      </p:sp>
      <p:sp>
        <p:nvSpPr>
          <p:cNvPr id="5" name="Seta em curva para a direita 4"/>
          <p:cNvSpPr/>
          <p:nvPr/>
        </p:nvSpPr>
        <p:spPr>
          <a:xfrm>
            <a:off x="1331640" y="1196752"/>
            <a:ext cx="720080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39752" y="1484784"/>
            <a:ext cx="33843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u="sng" dirty="0" smtClean="0"/>
              <a:t>Nascem</a:t>
            </a:r>
            <a:endParaRPr lang="pt-BR" sz="2600" u="sng" dirty="0"/>
          </a:p>
        </p:txBody>
      </p:sp>
      <p:sp>
        <p:nvSpPr>
          <p:cNvPr id="7" name="Seta em curva para a direita 6"/>
          <p:cNvSpPr/>
          <p:nvPr/>
        </p:nvSpPr>
        <p:spPr>
          <a:xfrm>
            <a:off x="2555776" y="2132856"/>
            <a:ext cx="720080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19872" y="2348880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u="sng" dirty="0" smtClean="0"/>
              <a:t>Crescem</a:t>
            </a:r>
            <a:endParaRPr lang="pt-BR" sz="2600" u="sng" dirty="0"/>
          </a:p>
        </p:txBody>
      </p:sp>
      <p:sp>
        <p:nvSpPr>
          <p:cNvPr id="9" name="Seta em curva para a direita 8"/>
          <p:cNvSpPr/>
          <p:nvPr/>
        </p:nvSpPr>
        <p:spPr>
          <a:xfrm>
            <a:off x="3707904" y="2924944"/>
            <a:ext cx="720080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224589"/>
            <a:ext cx="3132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u="sng" dirty="0" smtClean="0"/>
              <a:t>Reproduzem</a:t>
            </a:r>
            <a:endParaRPr lang="pt-BR" sz="2600" u="sng" dirty="0"/>
          </a:p>
        </p:txBody>
      </p:sp>
      <p:sp>
        <p:nvSpPr>
          <p:cNvPr id="11" name="Seta em curva para a direita 10"/>
          <p:cNvSpPr/>
          <p:nvPr/>
        </p:nvSpPr>
        <p:spPr>
          <a:xfrm>
            <a:off x="5220072" y="3861048"/>
            <a:ext cx="720080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00192" y="4149080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u="sng" dirty="0" smtClean="0"/>
              <a:t>Morrem</a:t>
            </a:r>
            <a:endParaRPr lang="pt-BR" sz="2600" u="sng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1520" y="56612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Podem morrer a qualquer momento (doenças predação, senescência, etc.)</a:t>
            </a:r>
            <a:endParaRPr lang="pt-BR" sz="3200" dirty="0"/>
          </a:p>
        </p:txBody>
      </p:sp>
      <p:sp>
        <p:nvSpPr>
          <p:cNvPr id="16" name="Seta em curva para a direita 15"/>
          <p:cNvSpPr/>
          <p:nvPr/>
        </p:nvSpPr>
        <p:spPr>
          <a:xfrm>
            <a:off x="0" y="1977227"/>
            <a:ext cx="2051720" cy="4044061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a direita 16"/>
          <p:cNvSpPr/>
          <p:nvPr/>
        </p:nvSpPr>
        <p:spPr>
          <a:xfrm>
            <a:off x="1691680" y="2924944"/>
            <a:ext cx="1224136" cy="2880320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Fatores de crescimento – “</a:t>
            </a:r>
            <a:r>
              <a:rPr lang="pt-BR" dirty="0" err="1" smtClean="0"/>
              <a:t>Silvering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a) </a:t>
            </a:r>
            <a:r>
              <a:rPr lang="pt-BR" u="sng" dirty="0" smtClean="0"/>
              <a:t>Mudança na coloração corporal da enguia </a:t>
            </a:r>
            <a:r>
              <a:rPr lang="pt-BR" dirty="0" smtClean="0"/>
              <a:t>= durante o crescimento sua coloração vai se alterando para prateada (</a:t>
            </a:r>
            <a:r>
              <a:rPr lang="pt-BR" dirty="0" err="1" smtClean="0"/>
              <a:t>Silvering</a:t>
            </a:r>
            <a:r>
              <a:rPr lang="pt-BR" dirty="0" smtClean="0"/>
              <a:t>) para sustentar uma migração prolongada e evitar predadores;</a:t>
            </a:r>
          </a:p>
          <a:p>
            <a:pPr algn="just"/>
            <a:r>
              <a:rPr lang="pt-BR" dirty="0" smtClean="0"/>
              <a:t>b) </a:t>
            </a:r>
            <a:r>
              <a:rPr lang="pt-BR" u="sng" dirty="0" smtClean="0"/>
              <a:t>Aumento do tamanho dos olhos </a:t>
            </a:r>
            <a:r>
              <a:rPr lang="pt-BR" dirty="0" smtClean="0"/>
              <a:t>= Adaptação para ambientes profundos do oceano que possuem menos luz;</a:t>
            </a:r>
          </a:p>
          <a:p>
            <a:pPr algn="just"/>
            <a:r>
              <a:rPr lang="pt-BR" dirty="0" smtClean="0"/>
              <a:t>c) </a:t>
            </a:r>
            <a:r>
              <a:rPr lang="pt-BR" u="sng" dirty="0" smtClean="0"/>
              <a:t>Degeneração do trato gastrointestinal</a:t>
            </a:r>
            <a:r>
              <a:rPr lang="pt-BR" dirty="0" smtClean="0"/>
              <a:t> = hipótese que isso ocorra para facilitar a </a:t>
            </a:r>
            <a:r>
              <a:rPr lang="pt-BR" dirty="0" err="1" smtClean="0"/>
              <a:t>osmorregulação</a:t>
            </a:r>
            <a:r>
              <a:rPr lang="pt-BR" dirty="0" smtClean="0"/>
              <a:t> e o “desligamento” de um sistema não utilizado, uma vez que não consomem alimento durante esse período</a:t>
            </a: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2195736" y="6021288"/>
            <a:ext cx="504056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60212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Redução no tamanho do intestino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d</a:t>
            </a:r>
            <a:r>
              <a:rPr lang="pt-BR" dirty="0" smtClean="0"/>
              <a:t>) </a:t>
            </a:r>
            <a:r>
              <a:rPr lang="pt-BR" u="sng" dirty="0" smtClean="0"/>
              <a:t>Desenvolvimento da bexiga natatória </a:t>
            </a:r>
            <a:r>
              <a:rPr lang="pt-BR" dirty="0" smtClean="0"/>
              <a:t>= Adaptação para armazenamento de gás, pois as enguias mergulham de 600 a 1000m de profundidade durante as horas claras do dia e mais rasas durante a noite;</a:t>
            </a:r>
          </a:p>
          <a:p>
            <a:pPr algn="just"/>
            <a:r>
              <a:rPr lang="pt-BR" dirty="0" smtClean="0"/>
              <a:t>e) </a:t>
            </a:r>
            <a:r>
              <a:rPr lang="pt-BR" u="sng" dirty="0" smtClean="0"/>
              <a:t>Maturação das gônadas </a:t>
            </a:r>
            <a:r>
              <a:rPr lang="pt-BR" dirty="0" smtClean="0"/>
              <a:t>= Aumento no IGS é perceptível quando estão mudando a coloração para prateada e quando estão com olhos maiores;</a:t>
            </a:r>
          </a:p>
          <a:p>
            <a:pPr algn="just"/>
            <a:r>
              <a:rPr lang="pt-BR" dirty="0" smtClean="0"/>
              <a:t>f) </a:t>
            </a:r>
            <a:r>
              <a:rPr lang="pt-BR" u="sng" dirty="0" smtClean="0"/>
              <a:t>Idade e tamanho </a:t>
            </a:r>
            <a:r>
              <a:rPr lang="pt-BR" dirty="0" smtClean="0"/>
              <a:t>= Machos migram </a:t>
            </a:r>
            <a:r>
              <a:rPr lang="pt-BR" dirty="0" smtClean="0"/>
              <a:t>com tamanho corporal menor </a:t>
            </a:r>
            <a:r>
              <a:rPr lang="pt-BR" dirty="0" smtClean="0"/>
              <a:t>e reproduzem mais cedo. Fêmeas crescem mais e então migram. Isso ocorre porque a fecundidade é dependente do tamanho corporal enquanto a </a:t>
            </a:r>
            <a:r>
              <a:rPr lang="pt-BR" dirty="0" smtClean="0"/>
              <a:t>espermatogênese, não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28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Fatores ambientais – Gatilho para ocorrer a migração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a) </a:t>
            </a:r>
            <a:r>
              <a:rPr lang="pt-BR" u="sng" dirty="0" smtClean="0"/>
              <a:t>Temperatura da água</a:t>
            </a:r>
            <a:r>
              <a:rPr lang="pt-BR" dirty="0" smtClean="0"/>
              <a:t> = A redução da temperatura favorece à mudança de coloração (</a:t>
            </a:r>
            <a:r>
              <a:rPr lang="pt-BR" dirty="0" err="1" smtClean="0"/>
              <a:t>prateamento</a:t>
            </a:r>
            <a:r>
              <a:rPr lang="pt-BR" dirty="0" smtClean="0"/>
              <a:t>) que leva ao início da maturação;</a:t>
            </a:r>
          </a:p>
          <a:p>
            <a:pPr algn="just"/>
            <a:r>
              <a:rPr lang="pt-BR" dirty="0" smtClean="0"/>
              <a:t>b) </a:t>
            </a:r>
            <a:r>
              <a:rPr lang="pt-BR" u="sng" dirty="0" smtClean="0"/>
              <a:t>Periodicidade lunar</a:t>
            </a:r>
            <a:r>
              <a:rPr lang="pt-BR" dirty="0" smtClean="0"/>
              <a:t> = Lua cheia promove aumento da migração;</a:t>
            </a:r>
          </a:p>
          <a:p>
            <a:pPr algn="just"/>
            <a:r>
              <a:rPr lang="pt-BR" dirty="0" smtClean="0"/>
              <a:t>c) </a:t>
            </a:r>
            <a:r>
              <a:rPr lang="pt-BR" u="sng" dirty="0" smtClean="0"/>
              <a:t>Fatores desencadeantes</a:t>
            </a:r>
            <a:r>
              <a:rPr lang="pt-BR" dirty="0" smtClean="0"/>
              <a:t> = Hidrológicos e meteorológicos (chuvas, pressão barométrica, ventos fortes, fluxo de água, turbidez da água)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5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Mecanismos endógenos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a) </a:t>
            </a:r>
            <a:r>
              <a:rPr lang="pt-BR" u="sng" dirty="0" smtClean="0"/>
              <a:t>Hormônio do crescimento (GH) prolactina (PRL) e </a:t>
            </a:r>
            <a:r>
              <a:rPr lang="pt-BR" u="sng" dirty="0" err="1" smtClean="0"/>
              <a:t>somatolactina</a:t>
            </a:r>
            <a:r>
              <a:rPr lang="pt-BR" u="sng" dirty="0" smtClean="0"/>
              <a:t> (SL)</a:t>
            </a:r>
            <a:r>
              <a:rPr lang="pt-BR" dirty="0" smtClean="0"/>
              <a:t> = GH regula o desenvolvimento e crescimento somático, e está envolvido como um hormônio </a:t>
            </a:r>
            <a:r>
              <a:rPr lang="pt-BR" dirty="0" err="1" smtClean="0"/>
              <a:t>hipo-osmorregulatório</a:t>
            </a:r>
            <a:r>
              <a:rPr lang="pt-BR" dirty="0" smtClean="0"/>
              <a:t> para adaptações de peixes à água salgada.</a:t>
            </a:r>
          </a:p>
          <a:p>
            <a:pPr algn="just"/>
            <a:endParaRPr lang="pt-BR" dirty="0" smtClean="0"/>
          </a:p>
          <a:p>
            <a:pPr algn="just"/>
            <a:r>
              <a:rPr lang="pt-BR" sz="2400" dirty="0" smtClean="0"/>
              <a:t>PRL é considerado um hormônio </a:t>
            </a:r>
            <a:r>
              <a:rPr lang="pt-BR" sz="2400" dirty="0" err="1" smtClean="0"/>
              <a:t>hiper-ormorregulatório</a:t>
            </a:r>
            <a:r>
              <a:rPr lang="pt-BR" sz="2400" dirty="0" smtClean="0"/>
              <a:t> para adaptação a água doce;</a:t>
            </a:r>
          </a:p>
          <a:p>
            <a:pPr algn="just"/>
            <a:r>
              <a:rPr lang="pt-BR" sz="2400" dirty="0" smtClean="0"/>
              <a:t>SL está envolvido na mobilização de energia, resposta ao estresse, metabolismo de cálcio, acidose e pigmentação.</a:t>
            </a:r>
          </a:p>
          <a:p>
            <a:pPr algn="just"/>
            <a:r>
              <a:rPr lang="pt-BR" sz="2400" dirty="0" smtClean="0"/>
              <a:t>GH e PRL = estão envolvidos na regulação da migração rio abaixo pelo salmão.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102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b) </a:t>
            </a:r>
            <a:r>
              <a:rPr lang="pt-BR" u="sng" dirty="0" smtClean="0"/>
              <a:t>Hormônios da tireoide</a:t>
            </a:r>
            <a:r>
              <a:rPr lang="pt-BR" dirty="0" smtClean="0"/>
              <a:t> = T</a:t>
            </a:r>
            <a:r>
              <a:rPr lang="pt-BR" baseline="-25000" dirty="0" smtClean="0"/>
              <a:t>3</a:t>
            </a:r>
            <a:r>
              <a:rPr lang="pt-BR" dirty="0" smtClean="0"/>
              <a:t> e T</a:t>
            </a:r>
            <a:r>
              <a:rPr lang="pt-BR" baseline="-25000" dirty="0" smtClean="0"/>
              <a:t>4</a:t>
            </a:r>
            <a:r>
              <a:rPr lang="pt-BR" dirty="0" smtClean="0"/>
              <a:t> são necessários para salmonídeos na preparação para a </a:t>
            </a:r>
            <a:r>
              <a:rPr lang="pt-BR" dirty="0" err="1" smtClean="0"/>
              <a:t>smoltificação</a:t>
            </a:r>
            <a:r>
              <a:rPr lang="pt-BR" dirty="0" smtClean="0"/>
              <a:t> e comportamento migratório;</a:t>
            </a:r>
          </a:p>
          <a:p>
            <a:pPr algn="just"/>
            <a:r>
              <a:rPr lang="pt-BR" dirty="0" smtClean="0"/>
              <a:t>c) </a:t>
            </a:r>
            <a:r>
              <a:rPr lang="pt-BR" u="sng" dirty="0" err="1" smtClean="0"/>
              <a:t>Gonadotropinas</a:t>
            </a:r>
            <a:r>
              <a:rPr lang="pt-BR" dirty="0" smtClean="0"/>
              <a:t> = FSH e LH necessários para a </a:t>
            </a:r>
            <a:r>
              <a:rPr lang="pt-BR" dirty="0" err="1" smtClean="0"/>
              <a:t>vitelogênese</a:t>
            </a:r>
            <a:r>
              <a:rPr lang="pt-BR" dirty="0" smtClean="0"/>
              <a:t> e esses hormônios aumentam nas enguias maduras. A </a:t>
            </a:r>
            <a:r>
              <a:rPr lang="pt-BR" dirty="0" err="1" smtClean="0"/>
              <a:t>vitelogênese</a:t>
            </a:r>
            <a:r>
              <a:rPr lang="pt-BR" dirty="0" smtClean="0"/>
              <a:t> é uma característica da mudança de cor.</a:t>
            </a:r>
          </a:p>
          <a:p>
            <a:pPr algn="just"/>
            <a:r>
              <a:rPr lang="pt-BR" dirty="0" smtClean="0"/>
              <a:t>d) </a:t>
            </a:r>
            <a:r>
              <a:rPr lang="pt-BR" u="sng" dirty="0" err="1" smtClean="0"/>
              <a:t>Esteróides</a:t>
            </a:r>
            <a:r>
              <a:rPr lang="pt-BR" u="sng" dirty="0" smtClean="0"/>
              <a:t> sexuais</a:t>
            </a:r>
            <a:r>
              <a:rPr lang="pt-BR" dirty="0" smtClean="0"/>
              <a:t> = contribuição em todo processo hormonal que envolve a migração reprodutiva. Estrogênio envolvido na </a:t>
            </a:r>
            <a:r>
              <a:rPr lang="pt-BR" dirty="0" err="1" smtClean="0"/>
              <a:t>vitelogênese</a:t>
            </a:r>
            <a:r>
              <a:rPr lang="pt-BR" dirty="0" smtClean="0"/>
              <a:t> enquanto o androgênio na espermatogênese.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196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pt-BR" u="sng" dirty="0" err="1" smtClean="0">
                <a:solidFill>
                  <a:srgbClr val="FF0000"/>
                </a:solidFill>
              </a:rPr>
              <a:t>Anfídromos</a:t>
            </a:r>
            <a:r>
              <a:rPr lang="pt-BR" dirty="0" smtClean="0"/>
              <a:t> = migram da água doce para a salgada ou vice versa, em alguma fase do ciclo de vida que não seja a reprodução (</a:t>
            </a:r>
            <a:r>
              <a:rPr lang="pt-BR" i="1" dirty="0" err="1" smtClean="0"/>
              <a:t>Plecoglossus</a:t>
            </a:r>
            <a:r>
              <a:rPr lang="pt-BR" i="1" dirty="0" smtClean="0"/>
              <a:t> </a:t>
            </a:r>
            <a:r>
              <a:rPr lang="pt-BR" i="1" dirty="0" err="1" smtClean="0"/>
              <a:t>altivelis</a:t>
            </a:r>
            <a:r>
              <a:rPr lang="pt-BR" dirty="0" smtClean="0"/>
              <a:t>).</a:t>
            </a:r>
            <a:endParaRPr lang="pt-BR" dirty="0"/>
          </a:p>
        </p:txBody>
      </p:sp>
      <p:pic>
        <p:nvPicPr>
          <p:cNvPr id="5122" name="Picture 2" descr="Resultado de imagem para life cycle Plecoglossus altiv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3" y="2976928"/>
            <a:ext cx="8648107" cy="32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plecoglossus altive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86" y="2299101"/>
            <a:ext cx="1576340" cy="6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Anfídromos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179512" y="2060848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79512" y="3717032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79512" y="5445224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740352" y="206084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Água doce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740352" y="378904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Água mar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3528" y="2245514"/>
            <a:ext cx="576064" cy="46340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020272" y="2245514"/>
            <a:ext cx="576064" cy="46340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eprodução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04248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eprodução</a:t>
            </a:r>
            <a:endParaRPr lang="pt-BR" dirty="0"/>
          </a:p>
        </p:txBody>
      </p:sp>
      <p:cxnSp>
        <p:nvCxnSpPr>
          <p:cNvPr id="14" name="Conector reto 13"/>
          <p:cNvCxnSpPr>
            <a:stCxn id="9" idx="2"/>
          </p:cNvCxnSpPr>
          <p:nvPr/>
        </p:nvCxnSpPr>
        <p:spPr>
          <a:xfrm>
            <a:off x="611560" y="2708920"/>
            <a:ext cx="0" cy="230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11560" y="5013176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2771800" y="2477217"/>
            <a:ext cx="0" cy="2535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2771800" y="2477217"/>
            <a:ext cx="38164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11560" y="285293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Migração para água do mar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843808" y="372980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Migração para água doce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11560" y="501317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Alimentação e desenvolvimento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987824" y="213285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Alimentação e desenvolvimento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Mecanismos para ocorrer a migração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23528" y="1556792"/>
            <a:ext cx="864096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844824"/>
            <a:ext cx="576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F</a:t>
            </a:r>
          </a:p>
          <a:p>
            <a:r>
              <a:rPr lang="pt-BR" sz="3600" dirty="0" smtClean="0"/>
              <a:t>A</a:t>
            </a:r>
          </a:p>
          <a:p>
            <a:r>
              <a:rPr lang="pt-BR" sz="3600" dirty="0" smtClean="0"/>
              <a:t>T</a:t>
            </a:r>
          </a:p>
          <a:p>
            <a:r>
              <a:rPr lang="pt-BR" sz="3600" dirty="0" smtClean="0"/>
              <a:t>O</a:t>
            </a:r>
          </a:p>
          <a:p>
            <a:r>
              <a:rPr lang="pt-BR" sz="3600" dirty="0" smtClean="0"/>
              <a:t>R</a:t>
            </a:r>
          </a:p>
          <a:p>
            <a:r>
              <a:rPr lang="pt-BR" sz="3600" dirty="0" smtClean="0"/>
              <a:t>E</a:t>
            </a:r>
          </a:p>
          <a:p>
            <a:r>
              <a:rPr lang="pt-BR" sz="3600" dirty="0"/>
              <a:t>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8" y="1052736"/>
            <a:ext cx="8064896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8" y="5661248"/>
            <a:ext cx="8064896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67544" y="13407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67744" y="106551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ESTÍMULO</a:t>
            </a:r>
          </a:p>
          <a:p>
            <a:r>
              <a:rPr lang="pt-BR" dirty="0" smtClean="0"/>
              <a:t>(Correntezas, cachoeiras, etc.)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48064" y="106551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RESPOSTA</a:t>
            </a:r>
          </a:p>
          <a:p>
            <a:r>
              <a:rPr lang="pt-BR" dirty="0" smtClean="0"/>
              <a:t>(Natação rio acima, comportamento de saltos)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028384" y="126876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JUVENIS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028384" y="5836622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LARVAS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67544" y="58366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2051720" y="4725144"/>
            <a:ext cx="2160240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472514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Taxa de crescimento; idade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499992" y="4581128"/>
            <a:ext cx="280831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716016" y="451086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Passo</a:t>
            </a:r>
          </a:p>
          <a:p>
            <a:r>
              <a:rPr lang="pt-BR" dirty="0" smtClean="0"/>
              <a:t>Tamanho/Idade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8024" y="5186809"/>
            <a:ext cx="1728192" cy="402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860032" y="518680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ECOLÓGICO</a:t>
            </a:r>
            <a:endParaRPr lang="pt-BR" dirty="0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1187624" y="5157192"/>
            <a:ext cx="64807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4499992" y="3356992"/>
            <a:ext cx="280831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499992" y="2132856"/>
            <a:ext cx="280831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1187624" y="3861048"/>
            <a:ext cx="30243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1187624" y="2564904"/>
            <a:ext cx="79208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2051720" y="2348880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2051720" y="24836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Direção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835696" y="28529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Fatores endógenos</a:t>
            </a:r>
            <a:endParaRPr lang="pt-BR" dirty="0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635896" y="2564904"/>
            <a:ext cx="79208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499992" y="21328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3º Passo</a:t>
            </a:r>
          </a:p>
          <a:p>
            <a:r>
              <a:rPr lang="pt-BR" dirty="0" smtClean="0"/>
              <a:t>Sistema nervoso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4788024" y="2779187"/>
            <a:ext cx="2304256" cy="352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4860032" y="27809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COMPORTAMENTAL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499992" y="328672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2º Passo</a:t>
            </a:r>
          </a:p>
          <a:p>
            <a:r>
              <a:rPr lang="pt-BR" dirty="0" smtClean="0"/>
              <a:t>Sistema endócrino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4860032" y="4077072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860032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FISIOLÓGICO</a:t>
            </a:r>
            <a:endParaRPr lang="pt-BR" dirty="0"/>
          </a:p>
        </p:txBody>
      </p:sp>
      <p:sp>
        <p:nvSpPr>
          <p:cNvPr id="40" name="Elipse 39"/>
          <p:cNvSpPr/>
          <p:nvPr/>
        </p:nvSpPr>
        <p:spPr>
          <a:xfrm>
            <a:off x="7380312" y="3281998"/>
            <a:ext cx="1763688" cy="14308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7452320" y="3501008"/>
            <a:ext cx="161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Condições de preparo;</a:t>
            </a:r>
          </a:p>
          <a:p>
            <a:pPr algn="ctr"/>
            <a:r>
              <a:rPr lang="pt-BR" dirty="0" smtClean="0"/>
              <a:t>Habilidades.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19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 de migração do </a:t>
            </a:r>
            <a:r>
              <a:rPr lang="pt-BR" dirty="0" err="1" smtClean="0"/>
              <a:t>Ayu</a:t>
            </a:r>
            <a:r>
              <a:rPr lang="pt-BR" dirty="0" smtClean="0"/>
              <a:t> (</a:t>
            </a:r>
            <a:r>
              <a:rPr lang="pt-BR" i="1" dirty="0" err="1" smtClean="0"/>
              <a:t>Plecoglossus</a:t>
            </a:r>
            <a:r>
              <a:rPr lang="pt-BR" i="1" dirty="0" smtClean="0"/>
              <a:t> </a:t>
            </a:r>
            <a:r>
              <a:rPr lang="pt-BR" i="1" dirty="0" err="1" smtClean="0"/>
              <a:t>altivelis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484984"/>
          </a:xfrm>
        </p:spPr>
        <p:txBody>
          <a:bodyPr/>
          <a:lstStyle/>
          <a:p>
            <a:pPr algn="just"/>
            <a:r>
              <a:rPr lang="pt-BR" dirty="0" smtClean="0"/>
              <a:t>Fatores ambientais podem influenciar os três passos demonstrados na figura anterior, e a direção da migração pode ser influenciada por fatores endógenos como a fome, a temperatura da água e corporal e a densidade populacional</a:t>
            </a:r>
            <a:endParaRPr lang="pt-BR" dirty="0"/>
          </a:p>
        </p:txBody>
      </p:sp>
      <p:pic>
        <p:nvPicPr>
          <p:cNvPr id="2050" name="Picture 2" descr="Resultado de imagem para plecoglossus altive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2857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lecoglossus altive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47244"/>
            <a:ext cx="3069505" cy="204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24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Especificações </a:t>
            </a:r>
            <a:r>
              <a:rPr lang="pt-BR" dirty="0" err="1" smtClean="0">
                <a:solidFill>
                  <a:srgbClr val="00B050"/>
                </a:solidFill>
              </a:rPr>
              <a:t>Potamódromos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>
                <a:solidFill>
                  <a:srgbClr val="FF0000"/>
                </a:solidFill>
              </a:rPr>
              <a:t>Espécies sedentárias</a:t>
            </a:r>
            <a:r>
              <a:rPr lang="pt-BR" dirty="0" smtClean="0"/>
              <a:t> (deslocamento curto)</a:t>
            </a: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1043608" y="2348880"/>
            <a:ext cx="648072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07704" y="267291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Desenvolvem as atividades vitais (alimentação, reprodução e crescimento) numa área restrita da bacia.</a:t>
            </a:r>
            <a:endParaRPr lang="pt-BR" sz="2800" dirty="0"/>
          </a:p>
        </p:txBody>
      </p:sp>
      <p:sp>
        <p:nvSpPr>
          <p:cNvPr id="6" name="Seta em curva para a direita 5"/>
          <p:cNvSpPr/>
          <p:nvPr/>
        </p:nvSpPr>
        <p:spPr>
          <a:xfrm>
            <a:off x="2555776" y="4365104"/>
            <a:ext cx="720080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91880" y="479715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Preferência por ambientes </a:t>
            </a:r>
            <a:r>
              <a:rPr lang="pt-BR" sz="2800" dirty="0" err="1" smtClean="0"/>
              <a:t>lênticos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192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38194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Vamos iniciar do momento em que se movimentam para realizar a reprodução.</a:t>
            </a:r>
            <a:endParaRPr lang="pt-BR" dirty="0"/>
          </a:p>
        </p:txBody>
      </p:sp>
      <p:sp>
        <p:nvSpPr>
          <p:cNvPr id="5" name="Seta em curva para a direita 4"/>
          <p:cNvSpPr/>
          <p:nvPr/>
        </p:nvSpPr>
        <p:spPr>
          <a:xfrm>
            <a:off x="1475656" y="2204864"/>
            <a:ext cx="576064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95736" y="2672916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/>
              <a:t>Peixes adultos, em ambientes </a:t>
            </a:r>
            <a:r>
              <a:rPr lang="pt-BR" sz="2600" dirty="0" smtClean="0"/>
              <a:t>naturais, </a:t>
            </a:r>
            <a:r>
              <a:rPr lang="pt-BR" sz="2600" dirty="0" smtClean="0"/>
              <a:t>se movem em períodos reprodutivos em busca de locais confortáveis para a desova.</a:t>
            </a:r>
            <a:endParaRPr lang="pt-BR" sz="2600" dirty="0"/>
          </a:p>
        </p:txBody>
      </p:sp>
      <p:sp>
        <p:nvSpPr>
          <p:cNvPr id="7" name="Seta em curva para a direita 6"/>
          <p:cNvSpPr/>
          <p:nvPr/>
        </p:nvSpPr>
        <p:spPr>
          <a:xfrm>
            <a:off x="2699792" y="4077072"/>
            <a:ext cx="576064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07904" y="4653136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rgbClr val="FF0000"/>
                </a:solidFill>
              </a:rPr>
              <a:t>MIGRAÇÃO</a:t>
            </a:r>
            <a:endParaRPr lang="pt-BR" sz="3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m para migração pei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8728"/>
            <a:ext cx="3129996" cy="20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pt-BR" u="sng" dirty="0" smtClean="0">
                <a:solidFill>
                  <a:srgbClr val="FF0000"/>
                </a:solidFill>
              </a:rPr>
              <a:t>Grandes migradores</a:t>
            </a:r>
            <a:endParaRPr lang="pt-BR" u="sng" dirty="0">
              <a:solidFill>
                <a:srgbClr val="FF0000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1259632" y="1124744"/>
            <a:ext cx="79208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144878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Deslocamento tem papel fundamental no sucesso reprodutivo </a:t>
            </a:r>
            <a:endParaRPr lang="pt-BR" sz="2400" dirty="0"/>
          </a:p>
        </p:txBody>
      </p:sp>
      <p:sp>
        <p:nvSpPr>
          <p:cNvPr id="7" name="Seta em curva para a direita 6"/>
          <p:cNvSpPr/>
          <p:nvPr/>
        </p:nvSpPr>
        <p:spPr>
          <a:xfrm>
            <a:off x="1259632" y="2276872"/>
            <a:ext cx="79208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7744" y="249289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Ambientes adequados para fertilização dos ovos (maior número de indivíduos machos e fêmeas);</a:t>
            </a:r>
            <a:endParaRPr lang="pt-BR" sz="2400" dirty="0"/>
          </a:p>
        </p:txBody>
      </p:sp>
      <p:sp>
        <p:nvSpPr>
          <p:cNvPr id="9" name="Seta em curva para a direita 8"/>
          <p:cNvSpPr/>
          <p:nvPr/>
        </p:nvSpPr>
        <p:spPr>
          <a:xfrm>
            <a:off x="1259632" y="3501008"/>
            <a:ext cx="79208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67744" y="37890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Desenvolvimento inicial (maior disponibilidade de 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 e alimento)</a:t>
            </a:r>
            <a:endParaRPr lang="pt-BR" sz="2400" dirty="0"/>
          </a:p>
        </p:txBody>
      </p:sp>
      <p:sp>
        <p:nvSpPr>
          <p:cNvPr id="11" name="Seta em curva para a direita 10"/>
          <p:cNvSpPr/>
          <p:nvPr/>
        </p:nvSpPr>
        <p:spPr>
          <a:xfrm>
            <a:off x="1259632" y="4797152"/>
            <a:ext cx="79208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4974267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Menor taxa de predação (redução transparência da água)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827584" y="6021288"/>
            <a:ext cx="777686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971600" y="602128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Grandes migradores possuem maior tamanho corporal, ovos de menor tamanho, porém numerosos.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137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74"/>
            <a:ext cx="48863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00192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Agostinho et al. (2007)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92080" y="404664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a) </a:t>
            </a:r>
            <a:r>
              <a:rPr lang="pt-BR" dirty="0" err="1" smtClean="0"/>
              <a:t>Apapá</a:t>
            </a:r>
            <a:r>
              <a:rPr lang="pt-BR" dirty="0" smtClean="0"/>
              <a:t>/</a:t>
            </a:r>
            <a:r>
              <a:rPr lang="pt-BR" dirty="0" err="1" smtClean="0"/>
              <a:t>sardinhão</a:t>
            </a:r>
            <a:endParaRPr lang="pt-BR" dirty="0" smtClean="0"/>
          </a:p>
          <a:p>
            <a:r>
              <a:rPr lang="pt-BR" dirty="0" smtClean="0"/>
              <a:t>b) Piapara</a:t>
            </a:r>
          </a:p>
          <a:p>
            <a:r>
              <a:rPr lang="pt-BR" dirty="0" smtClean="0"/>
              <a:t>c) Piau verdadeiro</a:t>
            </a:r>
          </a:p>
          <a:p>
            <a:r>
              <a:rPr lang="pt-BR" dirty="0" smtClean="0"/>
              <a:t>d) Sardinha do pantanal</a:t>
            </a:r>
          </a:p>
          <a:p>
            <a:r>
              <a:rPr lang="pt-BR" dirty="0" smtClean="0"/>
              <a:t>e) Piapara</a:t>
            </a:r>
          </a:p>
          <a:p>
            <a:r>
              <a:rPr lang="pt-BR" dirty="0" smtClean="0"/>
              <a:t>f) </a:t>
            </a:r>
            <a:r>
              <a:rPr lang="pt-BR" dirty="0" err="1" smtClean="0"/>
              <a:t>Curimba</a:t>
            </a:r>
            <a:endParaRPr lang="pt-BR" dirty="0" smtClean="0"/>
          </a:p>
          <a:p>
            <a:r>
              <a:rPr lang="pt-BR" dirty="0" smtClean="0"/>
              <a:t>g) Piava</a:t>
            </a:r>
          </a:p>
          <a:p>
            <a:r>
              <a:rPr lang="pt-BR" dirty="0" smtClean="0"/>
              <a:t>h) Pacu-peva</a:t>
            </a:r>
          </a:p>
          <a:p>
            <a:r>
              <a:rPr lang="pt-BR" dirty="0" smtClean="0"/>
              <a:t>i) Dourado-facão</a:t>
            </a:r>
          </a:p>
          <a:p>
            <a:r>
              <a:rPr lang="pt-BR" dirty="0" smtClean="0"/>
              <a:t>j) </a:t>
            </a:r>
            <a:r>
              <a:rPr lang="pt-BR" dirty="0" err="1" smtClean="0"/>
              <a:t>Piraputanga</a:t>
            </a:r>
            <a:endParaRPr lang="pt-BR" dirty="0" smtClean="0"/>
          </a:p>
          <a:p>
            <a:r>
              <a:rPr lang="pt-BR" dirty="0" smtClean="0"/>
              <a:t>k) Dourado</a:t>
            </a:r>
          </a:p>
          <a:p>
            <a:r>
              <a:rPr lang="pt-BR" dirty="0" smtClean="0"/>
              <a:t>l) </a:t>
            </a:r>
            <a:r>
              <a:rPr lang="pt-BR" dirty="0" err="1" smtClean="0"/>
              <a:t>Piauçu</a:t>
            </a:r>
            <a:endParaRPr lang="pt-BR" dirty="0" smtClean="0"/>
          </a:p>
          <a:p>
            <a:r>
              <a:rPr lang="pt-BR" dirty="0" smtClean="0"/>
              <a:t>m) Pacu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09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116632"/>
            <a:ext cx="6394924" cy="611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72200" y="65160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Agostinho et al. (2007)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81604" y="332656"/>
            <a:ext cx="2510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pt-BR" dirty="0" smtClean="0"/>
              <a:t>Jurupoca</a:t>
            </a:r>
          </a:p>
          <a:p>
            <a:pPr marL="342900" indent="-342900">
              <a:buAutoNum type="alphaLcParenR"/>
            </a:pPr>
            <a:r>
              <a:rPr lang="pt-BR" dirty="0" smtClean="0"/>
              <a:t>Jaú</a:t>
            </a:r>
          </a:p>
          <a:p>
            <a:pPr marL="342900" indent="-342900">
              <a:buAutoNum type="alphaLcParenR"/>
            </a:pPr>
            <a:r>
              <a:rPr lang="pt-BR" dirty="0" smtClean="0"/>
              <a:t>Cachara</a:t>
            </a:r>
          </a:p>
          <a:p>
            <a:pPr marL="342900" indent="-342900">
              <a:buAutoNum type="alphaLcParenR"/>
            </a:pPr>
            <a:r>
              <a:rPr lang="pt-BR" dirty="0" smtClean="0"/>
              <a:t>Mandi amarelo</a:t>
            </a:r>
          </a:p>
          <a:p>
            <a:pPr marL="342900" indent="-342900">
              <a:buAutoNum type="alphaLcParenR"/>
            </a:pPr>
            <a:r>
              <a:rPr lang="pt-BR" dirty="0" smtClean="0"/>
              <a:t>Abotoado</a:t>
            </a:r>
          </a:p>
          <a:p>
            <a:pPr marL="342900" indent="-342900">
              <a:buAutoNum type="alphaLcParenR"/>
            </a:pPr>
            <a:r>
              <a:rPr lang="pt-BR" dirty="0" smtClean="0"/>
              <a:t>Barbado</a:t>
            </a:r>
          </a:p>
          <a:p>
            <a:pPr marL="342900" indent="-342900">
              <a:buAutoNum type="alphaLcParenR"/>
            </a:pPr>
            <a:r>
              <a:rPr lang="pt-BR" dirty="0" err="1" smtClean="0"/>
              <a:t>Jurupensém</a:t>
            </a:r>
            <a:endParaRPr lang="pt-BR" dirty="0" smtClean="0"/>
          </a:p>
          <a:p>
            <a:pPr marL="342900" indent="-342900">
              <a:buAutoNum type="alphaLcParenR"/>
            </a:pPr>
            <a:r>
              <a:rPr lang="pt-BR" dirty="0" smtClean="0"/>
              <a:t>Armado</a:t>
            </a:r>
          </a:p>
          <a:p>
            <a:pPr marL="342900" indent="-342900">
              <a:buAutoNum type="alphaLcParenR"/>
            </a:pPr>
            <a:r>
              <a:rPr lang="pt-BR" dirty="0" smtClean="0"/>
              <a:t>Cascudo-preto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03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2348880"/>
            <a:ext cx="8496944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64296"/>
            <a:ext cx="8229600" cy="197281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Para os peixes considerados grandes migradores, os locais de reprodução, crescimento e alimentação, não são os mesmos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6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Local de reprodução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Localizado nas porções superiores de grandes afluentes.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sz="2600" dirty="0" smtClean="0"/>
              <a:t>Ambientes movimentados (facilitam o contato ovo/</a:t>
            </a:r>
            <a:r>
              <a:rPr lang="pt-BR" sz="2600" dirty="0" err="1" smtClean="0"/>
              <a:t>espermatozóide</a:t>
            </a:r>
            <a:r>
              <a:rPr lang="pt-BR" sz="2600" dirty="0" smtClean="0"/>
              <a:t> para a fecundação);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sz="2600" dirty="0" smtClean="0"/>
              <a:t>ovos levados pela correnteza até trechos inferiores onde desenvolvem-se e eclodem.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2449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Resultado de imagem para rio Paraná - tributá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2677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2699792" y="4725144"/>
            <a:ext cx="175758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547664" y="2996952"/>
            <a:ext cx="175758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4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Local de crescimento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Áreas de várzeas situadas nas partes mais baixas de tributários, ao longo do canal principal ou em ilhas de grandes rios.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2400" dirty="0" smtClean="0"/>
              <a:t>Locais com mais fito, zoo, </a:t>
            </a:r>
            <a:r>
              <a:rPr lang="pt-BR" sz="2400" dirty="0" err="1" smtClean="0"/>
              <a:t>macrófitas</a:t>
            </a:r>
            <a:r>
              <a:rPr lang="pt-BR" sz="2400" dirty="0" smtClean="0"/>
              <a:t> e peixes (servirão como alimento).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641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Resultado de imagem para várzeas do rio Para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92225" cy="61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63813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de várzea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4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Local de alimentação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Após a desova, os adultos permanecem no leito dos rios ou em áreas alagadas (florestas e planícies de inundação).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3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Resultado de imagem para rio Paraná - planície de inund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70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630932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Planície de inundação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5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Migração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u="sng" dirty="0" smtClean="0">
                <a:solidFill>
                  <a:srgbClr val="FF0000"/>
                </a:solidFill>
              </a:rPr>
              <a:t>Curta</a:t>
            </a:r>
            <a:r>
              <a:rPr lang="pt-BR" sz="2800" dirty="0" smtClean="0"/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 poucos km (lambari, cará, tilápia, etc.)  </a:t>
            </a:r>
            <a:r>
              <a:rPr lang="pt-BR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espécies sedentárias</a:t>
            </a:r>
            <a:r>
              <a:rPr lang="pt-BR" sz="2800" dirty="0" smtClean="0">
                <a:sym typeface="Wingdings" panose="05000000000000000000" pitchFamily="2" charset="2"/>
              </a:rPr>
              <a:t>;</a:t>
            </a:r>
          </a:p>
          <a:p>
            <a:endParaRPr lang="pt-BR" sz="2800" dirty="0" smtClean="0">
              <a:sym typeface="Wingdings" panose="05000000000000000000" pitchFamily="2" charset="2"/>
            </a:endParaRPr>
          </a:p>
          <a:p>
            <a:r>
              <a:rPr lang="pt-BR" sz="2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Extensa</a:t>
            </a:r>
            <a:r>
              <a:rPr lang="pt-BR" sz="2800" dirty="0" smtClean="0">
                <a:sym typeface="Wingdings" panose="05000000000000000000" pitchFamily="2" charset="2"/>
              </a:rPr>
              <a:t>  Centenas de km (anchova, pacu </a:t>
            </a:r>
            <a:r>
              <a:rPr lang="pt-BR" sz="2000" dirty="0" smtClean="0">
                <a:sym typeface="Wingdings" panose="05000000000000000000" pitchFamily="2" charset="2"/>
              </a:rPr>
              <a:t>(420 km)</a:t>
            </a:r>
            <a:r>
              <a:rPr lang="pt-BR" sz="2800" dirty="0" smtClean="0">
                <a:sym typeface="Wingdings" panose="05000000000000000000" pitchFamily="2" charset="2"/>
              </a:rPr>
              <a:t>, bacalhau, armado </a:t>
            </a:r>
            <a:r>
              <a:rPr lang="pt-BR" sz="2000" dirty="0" smtClean="0">
                <a:sym typeface="Wingdings" panose="05000000000000000000" pitchFamily="2" charset="2"/>
              </a:rPr>
              <a:t>(250 km)</a:t>
            </a:r>
            <a:r>
              <a:rPr lang="pt-BR" sz="2800" dirty="0" smtClean="0">
                <a:sym typeface="Wingdings" panose="05000000000000000000" pitchFamily="2" charset="2"/>
              </a:rPr>
              <a:t>, etc.);</a:t>
            </a:r>
          </a:p>
          <a:p>
            <a:endParaRPr lang="pt-BR" sz="2800" dirty="0" smtClean="0">
              <a:sym typeface="Wingdings" panose="05000000000000000000" pitchFamily="2" charset="2"/>
            </a:endParaRPr>
          </a:p>
          <a:p>
            <a:r>
              <a:rPr lang="pt-BR" sz="2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Muito extensa </a:t>
            </a:r>
            <a:r>
              <a:rPr lang="pt-BR" sz="2800" dirty="0" smtClean="0">
                <a:sym typeface="Wingdings" panose="05000000000000000000" pitchFamily="2" charset="2"/>
              </a:rPr>
              <a:t> Milhares de km (alguns bagres amazônicos, salmão, enguia, etc.).</a:t>
            </a:r>
            <a:endParaRPr lang="pt-BR" sz="2800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0" y="3717032"/>
            <a:ext cx="539552" cy="27363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a direita 4"/>
          <p:cNvSpPr/>
          <p:nvPr/>
        </p:nvSpPr>
        <p:spPr>
          <a:xfrm>
            <a:off x="0" y="4797152"/>
            <a:ext cx="539552" cy="1368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594928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50"/>
                </a:solidFill>
              </a:rPr>
              <a:t>Espécies migradoras de longa distância</a:t>
            </a:r>
            <a:endParaRPr lang="pt-B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060848"/>
            <a:ext cx="871296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18288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Com a construção de reservatórios, o ambiente é modificado e o local de alimentação, reprodução e crescimento pode ser alterado.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60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Resultado de imagem para rio Paraná - reservató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435"/>
            <a:ext cx="9220351" cy="61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6706"/>
            <a:ext cx="7416824" cy="69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Medidas mitigadoras?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Sistemas de transposição de peixes</a:t>
            </a:r>
          </a:p>
          <a:p>
            <a:pPr lvl="1"/>
            <a:r>
              <a:rPr lang="pt-BR" dirty="0" smtClean="0"/>
              <a:t>Canais (canal piracema);</a:t>
            </a:r>
          </a:p>
          <a:p>
            <a:pPr lvl="1"/>
            <a:r>
              <a:rPr lang="pt-BR" dirty="0" smtClean="0"/>
              <a:t>Escada de peixes;</a:t>
            </a:r>
          </a:p>
          <a:p>
            <a:pPr lvl="1"/>
            <a:r>
              <a:rPr lang="pt-BR" dirty="0" smtClean="0"/>
              <a:t>Elevador;</a:t>
            </a:r>
          </a:p>
          <a:p>
            <a:pPr lvl="1"/>
            <a:r>
              <a:rPr lang="pt-BR" dirty="0" smtClean="0"/>
              <a:t>Eclusa;</a:t>
            </a:r>
          </a:p>
          <a:p>
            <a:pPr lvl="1"/>
            <a:r>
              <a:rPr lang="pt-BR" dirty="0" smtClean="0"/>
              <a:t>Pesca e devolução (?);</a:t>
            </a:r>
          </a:p>
          <a:p>
            <a:pPr lvl="1"/>
            <a:r>
              <a:rPr lang="pt-BR" dirty="0" smtClean="0"/>
              <a:t>Repovoamento de peixes (?).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03648" y="2492896"/>
            <a:ext cx="6408712" cy="17281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Vídeos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6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Em aquicultura, tentamos acelerar o processo de reprodução dos peixes por meio da indução por hormônios</a:t>
            </a:r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2339752" y="3356992"/>
            <a:ext cx="936104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91880" y="357301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Próximas aulas!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Definições de migração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u="sng" dirty="0" err="1" smtClean="0">
                <a:solidFill>
                  <a:srgbClr val="FF0000"/>
                </a:solidFill>
              </a:rPr>
              <a:t>Oceanódromos</a:t>
            </a:r>
            <a:r>
              <a:rPr lang="pt-BR" sz="2800" dirty="0" smtClean="0"/>
              <a:t> = Peixes e outros animais que migram entre diferentes locais do oceano;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u="sng" dirty="0" err="1" smtClean="0">
                <a:solidFill>
                  <a:srgbClr val="FF0000"/>
                </a:solidFill>
              </a:rPr>
              <a:t>Potamódromos</a:t>
            </a:r>
            <a:r>
              <a:rPr lang="pt-BR" sz="2800" dirty="0" smtClean="0"/>
              <a:t> = Org. aquáticos que migram entre diferentes locais de água doce;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u="sng" dirty="0" err="1" smtClean="0">
                <a:solidFill>
                  <a:srgbClr val="FF0000"/>
                </a:solidFill>
              </a:rPr>
              <a:t>Diádromos</a:t>
            </a:r>
            <a:r>
              <a:rPr lang="pt-BR" sz="2800" dirty="0" smtClean="0"/>
              <a:t> = Org. aquáticos que migram entre água doce e salgada (vice versa)</a:t>
            </a:r>
            <a:endParaRPr lang="pt-BR" sz="2800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1115616" y="5733256"/>
            <a:ext cx="864096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67744" y="6021288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>
                <a:solidFill>
                  <a:srgbClr val="0070C0"/>
                </a:solidFill>
              </a:rPr>
              <a:t>3 categorias (</a:t>
            </a:r>
            <a:r>
              <a:rPr lang="pt-BR" sz="2600" dirty="0" err="1" smtClean="0">
                <a:solidFill>
                  <a:srgbClr val="0070C0"/>
                </a:solidFill>
              </a:rPr>
              <a:t>anádromos</a:t>
            </a:r>
            <a:r>
              <a:rPr lang="pt-BR" sz="2600" dirty="0" smtClean="0">
                <a:solidFill>
                  <a:srgbClr val="0070C0"/>
                </a:solidFill>
              </a:rPr>
              <a:t>, catádromos e </a:t>
            </a:r>
            <a:r>
              <a:rPr lang="pt-BR" sz="2600" dirty="0" err="1" smtClean="0">
                <a:solidFill>
                  <a:srgbClr val="0070C0"/>
                </a:solidFill>
              </a:rPr>
              <a:t>anfídromos</a:t>
            </a:r>
            <a:r>
              <a:rPr lang="pt-BR" sz="2600" dirty="0" smtClean="0">
                <a:solidFill>
                  <a:srgbClr val="0070C0"/>
                </a:solidFill>
              </a:rPr>
              <a:t>)</a:t>
            </a:r>
            <a:endParaRPr lang="pt-BR" sz="2600" dirty="0">
              <a:solidFill>
                <a:srgbClr val="0070C0"/>
              </a:solidFill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2483768" y="4005064"/>
            <a:ext cx="360040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15816" y="40770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95% dos peixes de regiões tropicais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Potamodromia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Ocorre essa migração pela procura de locais para alimentação  e fuga de predadores, além da reprodução.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Na América do Sul os peixes </a:t>
            </a:r>
            <a:r>
              <a:rPr lang="pt-BR" dirty="0" err="1" smtClean="0"/>
              <a:t>potamódromos</a:t>
            </a:r>
            <a:r>
              <a:rPr lang="pt-BR" dirty="0" smtClean="0"/>
              <a:t> principais são os grandes </a:t>
            </a:r>
            <a:r>
              <a:rPr lang="pt-BR" dirty="0" err="1" smtClean="0"/>
              <a:t>pimelodídeos</a:t>
            </a:r>
            <a:r>
              <a:rPr lang="pt-BR" dirty="0" smtClean="0"/>
              <a:t> e </a:t>
            </a:r>
            <a:r>
              <a:rPr lang="pt-BR" dirty="0" err="1" smtClean="0"/>
              <a:t>caraciformes</a:t>
            </a:r>
            <a:r>
              <a:rPr lang="pt-BR" dirty="0" smtClean="0"/>
              <a:t>, muitos de importância </a:t>
            </a:r>
            <a:r>
              <a:rPr lang="pt-BR" dirty="0" smtClean="0"/>
              <a:t>econômica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496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94"/>
            <a:ext cx="9144000" cy="68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99792" y="29249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Migração o tempo todo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886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Ciclo de vida </a:t>
            </a:r>
            <a:r>
              <a:rPr lang="pt-BR" dirty="0" err="1" smtClean="0">
                <a:solidFill>
                  <a:srgbClr val="00B050"/>
                </a:solidFill>
              </a:rPr>
              <a:t>potamódromos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5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1) os ovos fertilizados são enterrados em substratos, liberados na coluna d’água, liberados sobre substratos ou aderidos à plantas ou outros materiais;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2) os ovos amadurecem após um período de incubação que dura desde alguns dias (</a:t>
            </a:r>
            <a:r>
              <a:rPr lang="pt-BR" dirty="0" err="1" smtClean="0"/>
              <a:t>Cypriniformes</a:t>
            </a:r>
            <a:r>
              <a:rPr lang="pt-BR" dirty="0" smtClean="0"/>
              <a:t>) a </a:t>
            </a:r>
            <a:r>
              <a:rPr lang="pt-BR" dirty="0" smtClean="0"/>
              <a:t>vários </a:t>
            </a:r>
            <a:r>
              <a:rPr lang="pt-BR" dirty="0" smtClean="0"/>
              <a:t>meses (</a:t>
            </a:r>
            <a:r>
              <a:rPr lang="pt-BR" dirty="0" err="1" smtClean="0"/>
              <a:t>Salmoniformes</a:t>
            </a:r>
            <a:r>
              <a:rPr lang="pt-BR" dirty="0" smtClean="0"/>
              <a:t>), quando eclodem formando a fase de embrião livre, que dependem do saco vitelínico;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3) Assim que a fase de embrião acabar (saco vitelínico consumido) as larvas começam a se alimentar de fontes exógenas;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13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4) Durante a fase de juvenis ocorrem períodos favoráveis ao crescimento e outros desfavoráveis (sazonais). O período de juvenil depende da espécie podendo ocorrer em meses ou anos;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5) Os juvenis acabam por se transformar em </a:t>
            </a:r>
            <a:r>
              <a:rPr lang="pt-BR" dirty="0" err="1" smtClean="0"/>
              <a:t>sub-adultos</a:t>
            </a:r>
            <a:r>
              <a:rPr lang="pt-BR" dirty="0" smtClean="0"/>
              <a:t>, fase anterior à adultos sexualmente </a:t>
            </a:r>
            <a:r>
              <a:rPr lang="pt-BR" dirty="0" smtClean="0"/>
              <a:t>maduros (apenas biológica, não tem importância na produção. Exceção se forem matrizes);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6) Após a maturidade os adultos começam a desova, e fazem migrações para encontrar locais favoráveis a deposição dos ovos.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7) em espécies </a:t>
            </a:r>
            <a:r>
              <a:rPr lang="pt-BR" dirty="0" err="1" smtClean="0"/>
              <a:t>iteróparas</a:t>
            </a:r>
            <a:r>
              <a:rPr lang="pt-BR" dirty="0" smtClean="0"/>
              <a:t>, os indivíduos retornam para migrar em </a:t>
            </a:r>
            <a:r>
              <a:rPr lang="pt-BR" dirty="0" smtClean="0"/>
              <a:t>outro </a:t>
            </a:r>
            <a:r>
              <a:rPr lang="pt-BR" dirty="0" smtClean="0"/>
              <a:t>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073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1646</Words>
  <Application>Microsoft Office PowerPoint</Application>
  <PresentationFormat>Apresentação na tela (4:3)</PresentationFormat>
  <Paragraphs>234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Tema do Office</vt:lpstr>
      <vt:lpstr>Ciclo de vida dos peixes</vt:lpstr>
      <vt:lpstr>Apresentação do PowerPoint</vt:lpstr>
      <vt:lpstr>Apresentação do PowerPoint</vt:lpstr>
      <vt:lpstr>Migração</vt:lpstr>
      <vt:lpstr>Definições de migração</vt:lpstr>
      <vt:lpstr>Potamodromia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Representação geral de um ciclo de vida de um anádromo</vt:lpstr>
      <vt:lpstr>Número de espécies descritas como anádromas em 17 ordens de peixes</vt:lpstr>
      <vt:lpstr>Anádromos pelo mundo</vt:lpstr>
      <vt:lpstr>Apresentação do PowerPoint</vt:lpstr>
      <vt:lpstr>Catádromos</vt:lpstr>
      <vt:lpstr>Apresentação do PowerPoint</vt:lpstr>
      <vt:lpstr>Modelo de migração para desova de uma enguia</vt:lpstr>
      <vt:lpstr>Fatores de crescimento – “Silvering”</vt:lpstr>
      <vt:lpstr>Apresentação do PowerPoint</vt:lpstr>
      <vt:lpstr>Fatores ambientais – Gatilho para ocorrer a migração</vt:lpstr>
      <vt:lpstr>Mecanismos endógenos</vt:lpstr>
      <vt:lpstr>Apresentação do PowerPoint</vt:lpstr>
      <vt:lpstr>Apresentação do PowerPoint</vt:lpstr>
      <vt:lpstr>Anfídromos</vt:lpstr>
      <vt:lpstr>Mecanismos para ocorrer a migração</vt:lpstr>
      <vt:lpstr>Modelo de migração do Ayu (Plecoglossus altivelis)</vt:lpstr>
      <vt:lpstr>Especificações Potamódromos</vt:lpstr>
      <vt:lpstr>Apresentação do PowerPoint</vt:lpstr>
      <vt:lpstr>Apresentação do PowerPoint</vt:lpstr>
      <vt:lpstr>Apresentação do PowerPoint</vt:lpstr>
      <vt:lpstr>Apresentação do PowerPoint</vt:lpstr>
      <vt:lpstr>Local de reprodução</vt:lpstr>
      <vt:lpstr>Apresentação do PowerPoint</vt:lpstr>
      <vt:lpstr>Local de crescimento</vt:lpstr>
      <vt:lpstr>Apresentação do PowerPoint</vt:lpstr>
      <vt:lpstr>Local de alimentação</vt:lpstr>
      <vt:lpstr>Apresentação do PowerPoint</vt:lpstr>
      <vt:lpstr>Apresentação do PowerPoint</vt:lpstr>
      <vt:lpstr>Apresentação do PowerPoint</vt:lpstr>
      <vt:lpstr>Apresentação do PowerPoint</vt:lpstr>
      <vt:lpstr>Medidas mitigadoras?</vt:lpstr>
      <vt:lpstr>Vídeos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vida dos peixes</dc:title>
  <dc:creator>D</dc:creator>
  <cp:lastModifiedBy>D.</cp:lastModifiedBy>
  <cp:revision>36</cp:revision>
  <dcterms:created xsi:type="dcterms:W3CDTF">2017-07-31T12:37:25Z</dcterms:created>
  <dcterms:modified xsi:type="dcterms:W3CDTF">2021-03-02T19:19:53Z</dcterms:modified>
</cp:coreProperties>
</file>