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2" r:id="rId6"/>
    <p:sldId id="261"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9" r:id="rId22"/>
    <p:sldId id="277" r:id="rId23"/>
    <p:sldId id="280" r:id="rId24"/>
    <p:sldId id="278"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5BC84C5-7363-4788-B90D-EFB748A1013F}" type="datetimeFigureOut">
              <a:rPr lang="pt-BR" smtClean="0"/>
              <a:t>30/03/2021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168333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BC84C5-7363-4788-B90D-EFB748A1013F}" type="datetimeFigureOut">
              <a:rPr lang="pt-BR" smtClean="0"/>
              <a:t>30/03/2021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280231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BC84C5-7363-4788-B90D-EFB748A1013F}" type="datetimeFigureOut">
              <a:rPr lang="pt-BR" smtClean="0"/>
              <a:t>30/03/2021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84303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BC84C5-7363-4788-B90D-EFB748A1013F}" type="datetimeFigureOut">
              <a:rPr lang="pt-BR" smtClean="0"/>
              <a:t>30/03/2021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1447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5BC84C5-7363-4788-B90D-EFB748A1013F}" type="datetimeFigureOut">
              <a:rPr lang="pt-BR" smtClean="0"/>
              <a:t>30/03/2021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381370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5BC84C5-7363-4788-B90D-EFB748A1013F}" type="datetimeFigureOut">
              <a:rPr lang="pt-BR" smtClean="0"/>
              <a:t>30/03/2021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274693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5BC84C5-7363-4788-B90D-EFB748A1013F}" type="datetimeFigureOut">
              <a:rPr lang="pt-BR" smtClean="0"/>
              <a:t>30/03/2021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267317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5BC84C5-7363-4788-B90D-EFB748A1013F}" type="datetimeFigureOut">
              <a:rPr lang="pt-BR" smtClean="0"/>
              <a:t>30/03/2021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245606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5BC84C5-7363-4788-B90D-EFB748A1013F}" type="datetimeFigureOut">
              <a:rPr lang="pt-BR" smtClean="0"/>
              <a:t>30/03/2021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364997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5BC84C5-7363-4788-B90D-EFB748A1013F}" type="datetimeFigureOut">
              <a:rPr lang="pt-BR" smtClean="0"/>
              <a:t>30/03/2021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244043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5BC84C5-7363-4788-B90D-EFB748A1013F}" type="datetimeFigureOut">
              <a:rPr lang="pt-BR" smtClean="0"/>
              <a:t>30/03/2021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7258C93-251B-4AAC-AA3E-357F45A263C8}" type="slidenum">
              <a:rPr lang="pt-BR" smtClean="0"/>
              <a:t>‹nº›</a:t>
            </a:fld>
            <a:endParaRPr lang="pt-BR"/>
          </a:p>
        </p:txBody>
      </p:sp>
    </p:spTree>
    <p:extLst>
      <p:ext uri="{BB962C8B-B14F-4D97-AF65-F5344CB8AC3E}">
        <p14:creationId xmlns:p14="http://schemas.microsoft.com/office/powerpoint/2010/main" val="269947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C84C5-7363-4788-B90D-EFB748A1013F}" type="datetimeFigureOut">
              <a:rPr lang="pt-BR" smtClean="0"/>
              <a:t>30/03/2021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58C93-251B-4AAC-AA3E-357F45A263C8}" type="slidenum">
              <a:rPr lang="pt-BR" smtClean="0"/>
              <a:t>‹nº›</a:t>
            </a:fld>
            <a:endParaRPr lang="pt-BR"/>
          </a:p>
        </p:txBody>
      </p:sp>
    </p:spTree>
    <p:extLst>
      <p:ext uri="{BB962C8B-B14F-4D97-AF65-F5344CB8AC3E}">
        <p14:creationId xmlns:p14="http://schemas.microsoft.com/office/powerpoint/2010/main" val="94721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quizlet.com/291141421/sea-lamprey-anatomy-diagram/" TargetMode="External"/><Relationship Id="rId7" Type="http://schemas.openxmlformats.org/officeDocument/2006/relationships/hyperlink" Target="https://www.liputan68.com/2020/12/27/ikan-lamprey-dapat-melawan-penyakit-kanker/"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notesonzoology.com/superclass-agnatha/lamprey-external-features-and-digestive-system/6325"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canada.ca/en/environment-climate-change/services/species-risk-public-registry/cosewic-assessments-status-reports/atlantic-sturgeon-2011.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ienciasmundoanimalia.blogspot.com/2018/10/peixes.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jefersonlucasbioifes.wordpress.com/2011/04/11/sistema-circulatorio-em-peixes-anfibios-e-reptei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scomplica.com.br/artigo/conheca-o-coracao-de-5-vertebrados-e-saiba-tudo-sobre-sua-circulacao/4Jt/"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t.slideshare.net/AndreiaGomes20/sistema-circulatrio-43781274"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t.slideshare.net/AndreiaGomes20/sistema-circulatrio-43781274"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erragiratg.blogspot.com/2009/04/circulacao-em-vertebrados-simples-e.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vestibulandoweb.com.br/educacao/biologia/questoes-comentadas-peixe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oorbis.org/2019/11/como-peixes-pulmonados-sobrevivem-seca.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morfodepeixes.blogspot.com/2006/09/sistema-circulatrio.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Animais Aquáticos Cultiváveis</a:t>
            </a:r>
            <a:endParaRPr lang="pt-BR" dirty="0"/>
          </a:p>
        </p:txBody>
      </p:sp>
      <p:sp>
        <p:nvSpPr>
          <p:cNvPr id="3" name="Subtítulo 2"/>
          <p:cNvSpPr>
            <a:spLocks noGrp="1"/>
          </p:cNvSpPr>
          <p:nvPr>
            <p:ph type="subTitle" idx="1"/>
          </p:nvPr>
        </p:nvSpPr>
        <p:spPr>
          <a:xfrm>
            <a:off x="1371600" y="4030216"/>
            <a:ext cx="6400800" cy="838944"/>
          </a:xfrm>
        </p:spPr>
        <p:txBody>
          <a:bodyPr/>
          <a:lstStyle/>
          <a:p>
            <a:r>
              <a:rPr lang="pt-BR" dirty="0" smtClean="0">
                <a:solidFill>
                  <a:schemeClr val="bg1">
                    <a:lumMod val="50000"/>
                  </a:schemeClr>
                </a:solidFill>
              </a:rPr>
              <a:t>Sistemas respiratório e circulatório</a:t>
            </a:r>
          </a:p>
        </p:txBody>
      </p:sp>
      <p:sp>
        <p:nvSpPr>
          <p:cNvPr id="4" name="CaixaDeTexto 3"/>
          <p:cNvSpPr txBox="1"/>
          <p:nvPr/>
        </p:nvSpPr>
        <p:spPr>
          <a:xfrm>
            <a:off x="755576" y="404664"/>
            <a:ext cx="7632848" cy="1200329"/>
          </a:xfrm>
          <a:prstGeom prst="rect">
            <a:avLst/>
          </a:prstGeom>
          <a:noFill/>
        </p:spPr>
        <p:txBody>
          <a:bodyPr wrap="square" rtlCol="0">
            <a:spAutoFit/>
          </a:bodyPr>
          <a:lstStyle/>
          <a:p>
            <a:pPr algn="ctr"/>
            <a:r>
              <a:rPr lang="pt-BR" sz="2400" dirty="0" smtClean="0"/>
              <a:t>Universidade Federal da Grande Dourados – UFGD</a:t>
            </a:r>
          </a:p>
          <a:p>
            <a:pPr algn="ctr"/>
            <a:r>
              <a:rPr lang="pt-BR" sz="2400" dirty="0" smtClean="0"/>
              <a:t>Faculdade de Ciências Agrárias - FCA</a:t>
            </a:r>
          </a:p>
          <a:p>
            <a:pPr algn="ctr"/>
            <a:r>
              <a:rPr lang="pt-BR" sz="2400" dirty="0" smtClean="0"/>
              <a:t>Engenharia de Aquicultura</a:t>
            </a:r>
            <a:endParaRPr lang="pt-BR" sz="2400" dirty="0"/>
          </a:p>
        </p:txBody>
      </p:sp>
      <p:sp>
        <p:nvSpPr>
          <p:cNvPr id="5" name="CaixaDeTexto 4"/>
          <p:cNvSpPr txBox="1"/>
          <p:nvPr/>
        </p:nvSpPr>
        <p:spPr>
          <a:xfrm>
            <a:off x="5652120" y="5013176"/>
            <a:ext cx="2952328" cy="584775"/>
          </a:xfrm>
          <a:prstGeom prst="rect">
            <a:avLst/>
          </a:prstGeom>
          <a:noFill/>
        </p:spPr>
        <p:txBody>
          <a:bodyPr wrap="square" rtlCol="0">
            <a:spAutoFit/>
          </a:bodyPr>
          <a:lstStyle/>
          <a:p>
            <a:r>
              <a:rPr lang="pt-BR" sz="3200" dirty="0" smtClean="0">
                <a:solidFill>
                  <a:schemeClr val="bg1">
                    <a:lumMod val="50000"/>
                  </a:schemeClr>
                </a:solidFill>
              </a:rPr>
              <a:t>Prof. Dacley</a:t>
            </a:r>
            <a:endParaRPr lang="pt-BR" sz="3200" dirty="0">
              <a:solidFill>
                <a:schemeClr val="bg1">
                  <a:lumMod val="50000"/>
                </a:schemeClr>
              </a:solidFill>
            </a:endParaRPr>
          </a:p>
        </p:txBody>
      </p:sp>
    </p:spTree>
    <p:extLst>
      <p:ext uri="{BB962C8B-B14F-4D97-AF65-F5344CB8AC3E}">
        <p14:creationId xmlns:p14="http://schemas.microsoft.com/office/powerpoint/2010/main" val="15813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tum – Wikipédia, a enciclopédia liv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971677"/>
            <a:ext cx="4373216" cy="288632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fontScale="90000"/>
          </a:bodyPr>
          <a:lstStyle/>
          <a:p>
            <a:r>
              <a:rPr lang="pt-BR" dirty="0" smtClean="0"/>
              <a:t>Modelo de respiração acelerada (RAM)</a:t>
            </a:r>
            <a:endParaRPr lang="pt-BR" dirty="0"/>
          </a:p>
        </p:txBody>
      </p:sp>
      <p:sp>
        <p:nvSpPr>
          <p:cNvPr id="3" name="Espaço Reservado para Conteúdo 2"/>
          <p:cNvSpPr>
            <a:spLocks noGrp="1"/>
          </p:cNvSpPr>
          <p:nvPr>
            <p:ph idx="1"/>
          </p:nvPr>
        </p:nvSpPr>
        <p:spPr/>
        <p:txBody>
          <a:bodyPr/>
          <a:lstStyle/>
          <a:p>
            <a:r>
              <a:rPr lang="pt-BR" dirty="0" smtClean="0"/>
              <a:t>Espécies de natação acelerada utilizam esse modelo de ventilação branquial;</a:t>
            </a:r>
          </a:p>
          <a:p>
            <a:r>
              <a:rPr lang="pt-BR" dirty="0" smtClean="0"/>
              <a:t>Consiste em nadar com a boca aberta;</a:t>
            </a:r>
          </a:p>
          <a:p>
            <a:pPr lvl="1"/>
            <a:r>
              <a:rPr lang="pt-BR" dirty="0" smtClean="0"/>
              <a:t>Assim a água entra pela boca e é forçada a passar sobre as brânquias, sem necessidade de bombeamento opercular</a:t>
            </a:r>
            <a:endParaRPr lang="pt-BR" dirty="0"/>
          </a:p>
        </p:txBody>
      </p:sp>
      <p:sp>
        <p:nvSpPr>
          <p:cNvPr id="4" name="Seta para a direita 3"/>
          <p:cNvSpPr/>
          <p:nvPr/>
        </p:nvSpPr>
        <p:spPr>
          <a:xfrm>
            <a:off x="2267744" y="5414838"/>
            <a:ext cx="1008112" cy="318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187624" y="5389381"/>
            <a:ext cx="1224136" cy="369332"/>
          </a:xfrm>
          <a:prstGeom prst="rect">
            <a:avLst/>
          </a:prstGeom>
          <a:noFill/>
        </p:spPr>
        <p:txBody>
          <a:bodyPr wrap="square" rtlCol="0">
            <a:spAutoFit/>
          </a:bodyPr>
          <a:lstStyle/>
          <a:p>
            <a:r>
              <a:rPr lang="pt-BR" dirty="0" smtClean="0"/>
              <a:t>ÁGUA</a:t>
            </a:r>
            <a:endParaRPr lang="pt-BR" dirty="0"/>
          </a:p>
        </p:txBody>
      </p:sp>
      <p:sp>
        <p:nvSpPr>
          <p:cNvPr id="6" name="Seta para baixo 5"/>
          <p:cNvSpPr/>
          <p:nvPr/>
        </p:nvSpPr>
        <p:spPr>
          <a:xfrm>
            <a:off x="4175956" y="5574047"/>
            <a:ext cx="360040" cy="879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3923928" y="6448558"/>
            <a:ext cx="1224136" cy="369332"/>
          </a:xfrm>
          <a:prstGeom prst="rect">
            <a:avLst/>
          </a:prstGeom>
          <a:noFill/>
        </p:spPr>
        <p:txBody>
          <a:bodyPr wrap="square" rtlCol="0">
            <a:spAutoFit/>
          </a:bodyPr>
          <a:lstStyle/>
          <a:p>
            <a:r>
              <a:rPr lang="pt-BR" dirty="0" smtClean="0"/>
              <a:t>ÁGUA</a:t>
            </a:r>
            <a:endParaRPr lang="pt-BR" dirty="0"/>
          </a:p>
        </p:txBody>
      </p:sp>
    </p:spTree>
    <p:extLst>
      <p:ext uri="{BB962C8B-B14F-4D97-AF65-F5344CB8AC3E}">
        <p14:creationId xmlns:p14="http://schemas.microsoft.com/office/powerpoint/2010/main" val="1913077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pt-BR" dirty="0" smtClean="0"/>
              <a:t>Algumas espécies utilizam a ventilação branquial quando em natação lenta e a ventilação RAM quando em alta velocidade</a:t>
            </a:r>
            <a:endParaRPr lang="pt-BR" dirty="0"/>
          </a:p>
        </p:txBody>
      </p:sp>
    </p:spTree>
    <p:extLst>
      <p:ext uri="{BB962C8B-B14F-4D97-AF65-F5344CB8AC3E}">
        <p14:creationId xmlns:p14="http://schemas.microsoft.com/office/powerpoint/2010/main" val="407817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Exceção</a:t>
            </a:r>
            <a:endParaRPr lang="pt-BR" dirty="0"/>
          </a:p>
        </p:txBody>
      </p:sp>
      <p:sp>
        <p:nvSpPr>
          <p:cNvPr id="3" name="Espaço Reservado para Conteúdo 2"/>
          <p:cNvSpPr>
            <a:spLocks noGrp="1"/>
          </p:cNvSpPr>
          <p:nvPr>
            <p:ph idx="1"/>
          </p:nvPr>
        </p:nvSpPr>
        <p:spPr/>
        <p:txBody>
          <a:bodyPr>
            <a:normAutofit lnSpcReduction="10000"/>
          </a:bodyPr>
          <a:lstStyle/>
          <a:p>
            <a:pPr algn="just"/>
            <a:r>
              <a:rPr lang="pt-BR" dirty="0" smtClean="0"/>
              <a:t>Lampreia e esturjão não utilizam o sistema contra corrente.</a:t>
            </a:r>
          </a:p>
          <a:p>
            <a:pPr algn="just"/>
            <a:r>
              <a:rPr lang="pt-BR" dirty="0" smtClean="0"/>
              <a:t>Lampreia: A boca da lampreia parasítica está frequentemente bloqueada pela fixação no hospedeiro. As bolsas das brânquias, embora conectadas internamente às cavidades faríngeas da boca são ventiladas pelos movimentos correntes de água através de uma única abertura para cada bolsa.</a:t>
            </a:r>
            <a:endParaRPr lang="pt-BR" dirty="0"/>
          </a:p>
        </p:txBody>
      </p:sp>
    </p:spTree>
    <p:extLst>
      <p:ext uri="{BB962C8B-B14F-4D97-AF65-F5344CB8AC3E}">
        <p14:creationId xmlns:p14="http://schemas.microsoft.com/office/powerpoint/2010/main" val="339683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a Lamprey Anatomy Diagram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8" y="7462"/>
            <a:ext cx="6578236" cy="361158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6588224" y="404664"/>
            <a:ext cx="2761812" cy="923330"/>
          </a:xfrm>
          <a:prstGeom prst="rect">
            <a:avLst/>
          </a:prstGeom>
        </p:spPr>
        <p:txBody>
          <a:bodyPr wrap="square">
            <a:spAutoFit/>
          </a:bodyPr>
          <a:lstStyle/>
          <a:p>
            <a:r>
              <a:rPr lang="pt-BR" dirty="0">
                <a:hlinkClick r:id="rId3"/>
              </a:rPr>
              <a:t>https://quizlet.com/291141421/sea-lamprey-anatomy-diagram</a:t>
            </a:r>
            <a:r>
              <a:rPr lang="pt-BR" dirty="0" smtClean="0">
                <a:hlinkClick r:id="rId3"/>
              </a:rPr>
              <a:t>/</a:t>
            </a:r>
            <a:r>
              <a:rPr lang="pt-BR" dirty="0" smtClean="0"/>
              <a:t> </a:t>
            </a:r>
            <a:endParaRPr lang="pt-BR" dirty="0"/>
          </a:p>
        </p:txBody>
      </p:sp>
      <p:pic>
        <p:nvPicPr>
          <p:cNvPr id="6150" name="Picture 6" descr="Ikan Lamprey Dapat Melawan Penyakit Kanker - Liputan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688352"/>
            <a:ext cx="338137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mprey: External Features and Digestive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2996952"/>
            <a:ext cx="2987824" cy="391771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872208" y="5934670"/>
            <a:ext cx="5940152" cy="923330"/>
          </a:xfrm>
          <a:prstGeom prst="rect">
            <a:avLst/>
          </a:prstGeom>
        </p:spPr>
        <p:txBody>
          <a:bodyPr wrap="square">
            <a:spAutoFit/>
          </a:bodyPr>
          <a:lstStyle/>
          <a:p>
            <a:r>
              <a:rPr lang="pt-BR" dirty="0">
                <a:hlinkClick r:id="rId6"/>
              </a:rPr>
              <a:t>https://</a:t>
            </a:r>
            <a:r>
              <a:rPr lang="pt-BR" dirty="0" smtClean="0">
                <a:hlinkClick r:id="rId6"/>
              </a:rPr>
              <a:t>www.notesonzoology.com/superclass-agnatha/lamprey-external-features-and-digestive-system/6325</a:t>
            </a:r>
            <a:r>
              <a:rPr lang="pt-BR" dirty="0" smtClean="0"/>
              <a:t> </a:t>
            </a:r>
            <a:endParaRPr lang="pt-BR" dirty="0"/>
          </a:p>
        </p:txBody>
      </p:sp>
      <p:sp>
        <p:nvSpPr>
          <p:cNvPr id="6" name="Retângulo 5"/>
          <p:cNvSpPr/>
          <p:nvPr/>
        </p:nvSpPr>
        <p:spPr>
          <a:xfrm>
            <a:off x="-36512" y="5320926"/>
            <a:ext cx="5688632" cy="646331"/>
          </a:xfrm>
          <a:prstGeom prst="rect">
            <a:avLst/>
          </a:prstGeom>
        </p:spPr>
        <p:txBody>
          <a:bodyPr wrap="square">
            <a:spAutoFit/>
          </a:bodyPr>
          <a:lstStyle/>
          <a:p>
            <a:r>
              <a:rPr lang="pt-BR" dirty="0">
                <a:hlinkClick r:id="rId7"/>
              </a:rPr>
              <a:t>https://www.liputan68.com/2020/12/27/ikan-lamprey-dapat-melawan-penyakit-kanker</a:t>
            </a:r>
            <a:r>
              <a:rPr lang="pt-BR" dirty="0" smtClean="0">
                <a:hlinkClick r:id="rId7"/>
              </a:rPr>
              <a:t>/</a:t>
            </a:r>
            <a:r>
              <a:rPr lang="pt-BR" dirty="0" smtClean="0"/>
              <a:t> </a:t>
            </a:r>
            <a:endParaRPr lang="pt-BR" dirty="0"/>
          </a:p>
        </p:txBody>
      </p:sp>
    </p:spTree>
    <p:extLst>
      <p:ext uri="{BB962C8B-B14F-4D97-AF65-F5344CB8AC3E}">
        <p14:creationId xmlns:p14="http://schemas.microsoft.com/office/powerpoint/2010/main" val="1263627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pt-BR" dirty="0" smtClean="0"/>
              <a:t>Esturjão: quando o animal está com a boca na lama enquanto procura alimento, ele pode gerar um fluxo corrente de água através das fendas nos revestimentos das brânquias.</a:t>
            </a:r>
            <a:endParaRPr lang="pt-BR" dirty="0"/>
          </a:p>
        </p:txBody>
      </p:sp>
      <p:pic>
        <p:nvPicPr>
          <p:cNvPr id="7170" name="Picture 2" descr="Atlantic sturgeon (Acipenser oxyrinchus) COSEWIC assessment and status  report 2011 - Canada.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93096"/>
            <a:ext cx="5381625" cy="1581151"/>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0" y="5657671"/>
            <a:ext cx="9036496" cy="646331"/>
          </a:xfrm>
          <a:prstGeom prst="rect">
            <a:avLst/>
          </a:prstGeom>
        </p:spPr>
        <p:txBody>
          <a:bodyPr wrap="square">
            <a:spAutoFit/>
          </a:bodyPr>
          <a:lstStyle/>
          <a:p>
            <a:pPr algn="ctr"/>
            <a:r>
              <a:rPr lang="pt-BR" dirty="0">
                <a:hlinkClick r:id="rId3"/>
              </a:rPr>
              <a:t>https://</a:t>
            </a:r>
            <a:r>
              <a:rPr lang="pt-BR" dirty="0" smtClean="0">
                <a:hlinkClick r:id="rId3"/>
              </a:rPr>
              <a:t>www.canada.ca/en/environment-climate-change/services/species-risk-public-registry/cosewic-assessments-status-reports/atlantic-sturgeon-2011.html</a:t>
            </a:r>
            <a:r>
              <a:rPr lang="pt-BR" dirty="0" smtClean="0"/>
              <a:t> </a:t>
            </a:r>
            <a:endParaRPr lang="pt-BR" dirty="0"/>
          </a:p>
        </p:txBody>
      </p:sp>
    </p:spTree>
    <p:extLst>
      <p:ext uri="{BB962C8B-B14F-4D97-AF65-F5344CB8AC3E}">
        <p14:creationId xmlns:p14="http://schemas.microsoft.com/office/powerpoint/2010/main" val="122839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Órgãos acessórios para respiração aérea</a:t>
            </a:r>
            <a:endParaRPr lang="pt-BR" dirty="0"/>
          </a:p>
        </p:txBody>
      </p:sp>
      <p:sp>
        <p:nvSpPr>
          <p:cNvPr id="3" name="Espaço Reservado para Conteúdo 2"/>
          <p:cNvSpPr>
            <a:spLocks noGrp="1"/>
          </p:cNvSpPr>
          <p:nvPr>
            <p:ph idx="1"/>
          </p:nvPr>
        </p:nvSpPr>
        <p:spPr/>
        <p:txBody>
          <a:bodyPr/>
          <a:lstStyle/>
          <a:p>
            <a:r>
              <a:rPr lang="pt-BR" dirty="0" smtClean="0"/>
              <a:t>Pele – enguias sobrevivem por um determinado tempo realizando trocas gasosas por pele (facultativo);</a:t>
            </a:r>
          </a:p>
          <a:p>
            <a:r>
              <a:rPr lang="pt-BR" dirty="0" smtClean="0"/>
              <a:t>Boca – </a:t>
            </a:r>
            <a:r>
              <a:rPr lang="pt-BR" dirty="0" err="1" smtClean="0"/>
              <a:t>Mussum</a:t>
            </a:r>
            <a:r>
              <a:rPr lang="pt-BR" dirty="0" smtClean="0"/>
              <a:t> (</a:t>
            </a:r>
            <a:r>
              <a:rPr lang="pt-BR" i="1" dirty="0" err="1" smtClean="0"/>
              <a:t>Symbranchus</a:t>
            </a:r>
            <a:r>
              <a:rPr lang="pt-BR" dirty="0" smtClean="0"/>
              <a:t>);</a:t>
            </a:r>
          </a:p>
          <a:p>
            <a:r>
              <a:rPr lang="pt-BR" dirty="0" smtClean="0"/>
              <a:t>Estômago -  </a:t>
            </a:r>
            <a:r>
              <a:rPr lang="pt-BR" dirty="0" err="1" smtClean="0"/>
              <a:t>Acarí</a:t>
            </a:r>
            <a:r>
              <a:rPr lang="pt-BR" dirty="0" smtClean="0"/>
              <a:t>-bodó;</a:t>
            </a:r>
          </a:p>
          <a:p>
            <a:r>
              <a:rPr lang="pt-BR" dirty="0" smtClean="0"/>
              <a:t>Intestino, bexiga natatória – Pirarucu (</a:t>
            </a:r>
            <a:r>
              <a:rPr lang="pt-BR" i="1" dirty="0" err="1" smtClean="0"/>
              <a:t>Arapaimas</a:t>
            </a:r>
            <a:r>
              <a:rPr lang="pt-BR" i="1" dirty="0" smtClean="0"/>
              <a:t> gigas</a:t>
            </a:r>
            <a:r>
              <a:rPr lang="pt-BR" dirty="0" smtClean="0"/>
              <a:t>);</a:t>
            </a:r>
          </a:p>
          <a:p>
            <a:r>
              <a:rPr lang="pt-BR" dirty="0" smtClean="0"/>
              <a:t>Pulmões – </a:t>
            </a:r>
            <a:r>
              <a:rPr lang="pt-BR" dirty="0" err="1" smtClean="0"/>
              <a:t>pirambóia</a:t>
            </a:r>
            <a:r>
              <a:rPr lang="pt-BR" dirty="0" smtClean="0"/>
              <a:t>, </a:t>
            </a:r>
            <a:r>
              <a:rPr lang="pt-BR" dirty="0" err="1" smtClean="0"/>
              <a:t>clarias</a:t>
            </a:r>
            <a:r>
              <a:rPr lang="pt-BR" dirty="0" smtClean="0"/>
              <a:t>.</a:t>
            </a:r>
            <a:endParaRPr lang="pt-BR" dirty="0"/>
          </a:p>
        </p:txBody>
      </p:sp>
      <p:sp>
        <p:nvSpPr>
          <p:cNvPr id="4" name="Retângulo 3"/>
          <p:cNvSpPr/>
          <p:nvPr/>
        </p:nvSpPr>
        <p:spPr>
          <a:xfrm>
            <a:off x="1691680" y="6093296"/>
            <a:ext cx="5904656" cy="76470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691680" y="6093296"/>
            <a:ext cx="5904656" cy="830997"/>
          </a:xfrm>
          <a:prstGeom prst="rect">
            <a:avLst/>
          </a:prstGeom>
          <a:noFill/>
        </p:spPr>
        <p:txBody>
          <a:bodyPr wrap="square" rtlCol="0">
            <a:spAutoFit/>
          </a:bodyPr>
          <a:lstStyle/>
          <a:p>
            <a:pPr algn="ctr"/>
            <a:r>
              <a:rPr lang="pt-BR" sz="2400" dirty="0" smtClean="0"/>
              <a:t>Na falta de Oxigênio da água, tambaqui e pacu aumentam o lábio</a:t>
            </a:r>
            <a:endParaRPr lang="pt-BR" sz="2400" dirty="0"/>
          </a:p>
        </p:txBody>
      </p:sp>
    </p:spTree>
    <p:extLst>
      <p:ext uri="{BB962C8B-B14F-4D97-AF65-F5344CB8AC3E}">
        <p14:creationId xmlns:p14="http://schemas.microsoft.com/office/powerpoint/2010/main" val="62826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circulatório</a:t>
            </a:r>
            <a:endParaRPr lang="pt-BR" dirty="0"/>
          </a:p>
        </p:txBody>
      </p:sp>
      <p:sp>
        <p:nvSpPr>
          <p:cNvPr id="3" name="Espaço Reservado para Conteúdo 2"/>
          <p:cNvSpPr>
            <a:spLocks noGrp="1"/>
          </p:cNvSpPr>
          <p:nvPr>
            <p:ph idx="1"/>
          </p:nvPr>
        </p:nvSpPr>
        <p:spPr/>
        <p:txBody>
          <a:bodyPr/>
          <a:lstStyle/>
          <a:p>
            <a:pPr algn="just"/>
            <a:r>
              <a:rPr lang="pt-BR" dirty="0" smtClean="0"/>
              <a:t>Peixes apresentam um </a:t>
            </a:r>
            <a:r>
              <a:rPr lang="pt-BR" u="sng" dirty="0" smtClean="0"/>
              <a:t>sistema circulatório simples</a:t>
            </a:r>
          </a:p>
          <a:p>
            <a:pPr lvl="2" algn="just"/>
            <a:r>
              <a:rPr lang="pt-BR" dirty="0" smtClean="0"/>
              <a:t>Sangue passa apenas 1 vez pelo coração e o ciclo se repete;</a:t>
            </a:r>
            <a:endParaRPr lang="pt-BR" dirty="0"/>
          </a:p>
          <a:p>
            <a:pPr algn="just"/>
            <a:endParaRPr lang="pt-BR" dirty="0" smtClean="0"/>
          </a:p>
          <a:p>
            <a:pPr algn="just"/>
            <a:r>
              <a:rPr lang="pt-BR" u="sng" dirty="0" smtClean="0"/>
              <a:t>E fechado</a:t>
            </a:r>
          </a:p>
          <a:p>
            <a:pPr lvl="2" algn="just"/>
            <a:r>
              <a:rPr lang="pt-BR" dirty="0" smtClean="0"/>
              <a:t>Em momento algum o sangue passa por outra cavidade que não, vasos sanguíneos;</a:t>
            </a:r>
          </a:p>
          <a:p>
            <a:pPr lvl="2" algn="just"/>
            <a:r>
              <a:rPr lang="pt-BR" dirty="0" smtClean="0"/>
              <a:t>Necessita de bombeamento (coração)</a:t>
            </a:r>
            <a:endParaRPr lang="pt-BR" dirty="0"/>
          </a:p>
        </p:txBody>
      </p:sp>
    </p:spTree>
    <p:extLst>
      <p:ext uri="{BB962C8B-B14F-4D97-AF65-F5344CB8AC3E}">
        <p14:creationId xmlns:p14="http://schemas.microsoft.com/office/powerpoint/2010/main" val="301953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8194" name="Picture 2" descr="Ciências Mundo Animalia: PEI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9"/>
            <a:ext cx="9178290" cy="6883719"/>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23528" y="6211669"/>
            <a:ext cx="7128792" cy="369332"/>
          </a:xfrm>
          <a:prstGeom prst="rect">
            <a:avLst/>
          </a:prstGeom>
        </p:spPr>
        <p:txBody>
          <a:bodyPr wrap="square">
            <a:spAutoFit/>
          </a:bodyPr>
          <a:lstStyle/>
          <a:p>
            <a:r>
              <a:rPr lang="pt-BR" dirty="0">
                <a:hlinkClick r:id="rId3"/>
              </a:rPr>
              <a:t>https://</a:t>
            </a:r>
            <a:r>
              <a:rPr lang="pt-BR" dirty="0" smtClean="0">
                <a:hlinkClick r:id="rId3"/>
              </a:rPr>
              <a:t>cienciasmundoanimalia.blogspot.com/2018/10/peixes.html</a:t>
            </a:r>
            <a:r>
              <a:rPr lang="pt-BR" dirty="0" smtClean="0"/>
              <a:t> </a:t>
            </a:r>
            <a:endParaRPr lang="pt-BR" dirty="0"/>
          </a:p>
        </p:txBody>
      </p:sp>
    </p:spTree>
    <p:extLst>
      <p:ext uri="{BB962C8B-B14F-4D97-AF65-F5344CB8AC3E}">
        <p14:creationId xmlns:p14="http://schemas.microsoft.com/office/powerpoint/2010/main" val="230775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20000"/>
          </a:bodyPr>
          <a:lstStyle/>
          <a:p>
            <a:pPr algn="just"/>
            <a:r>
              <a:rPr lang="pt-BR" dirty="0" smtClean="0"/>
              <a:t>O sangue venoso (pobre em O</a:t>
            </a:r>
            <a:r>
              <a:rPr lang="pt-BR" baseline="-25000" dirty="0" smtClean="0"/>
              <a:t>2</a:t>
            </a:r>
            <a:r>
              <a:rPr lang="pt-BR" dirty="0" smtClean="0"/>
              <a:t> e rico em CO</a:t>
            </a:r>
            <a:r>
              <a:rPr lang="pt-BR" baseline="-25000" dirty="0" smtClean="0"/>
              <a:t>2</a:t>
            </a:r>
            <a:r>
              <a:rPr lang="pt-BR" dirty="0" smtClean="0"/>
              <a:t>) chega ao coração</a:t>
            </a:r>
          </a:p>
          <a:p>
            <a:pPr lvl="1" algn="just"/>
            <a:r>
              <a:rPr lang="pt-BR" dirty="0" smtClean="0"/>
              <a:t>Bombeado para artéria e conduzido para a artéria branquial aferente;</a:t>
            </a:r>
          </a:p>
          <a:p>
            <a:pPr lvl="1" algn="just"/>
            <a:r>
              <a:rPr lang="pt-BR" dirty="0" smtClean="0"/>
              <a:t>Na região das brânquias há acumulo de CO</a:t>
            </a:r>
            <a:r>
              <a:rPr lang="pt-BR" baseline="-25000" dirty="0" smtClean="0"/>
              <a:t>2</a:t>
            </a:r>
            <a:r>
              <a:rPr lang="pt-BR" dirty="0" smtClean="0"/>
              <a:t>;</a:t>
            </a:r>
          </a:p>
          <a:p>
            <a:pPr lvl="1" algn="just"/>
            <a:r>
              <a:rPr lang="pt-BR" dirty="0" smtClean="0"/>
              <a:t>O CO</a:t>
            </a:r>
            <a:r>
              <a:rPr lang="pt-BR" baseline="-25000" dirty="0" smtClean="0"/>
              <a:t>2</a:t>
            </a:r>
            <a:r>
              <a:rPr lang="pt-BR" dirty="0" smtClean="0"/>
              <a:t> é transportado por difusão (como tem mais na brânquia, vai para o meio externo)</a:t>
            </a:r>
          </a:p>
          <a:p>
            <a:pPr lvl="1" algn="just"/>
            <a:r>
              <a:rPr lang="pt-BR" dirty="0" smtClean="0"/>
              <a:t>Com isso, traz oxigênio do meio externo para o interno (difusão)</a:t>
            </a:r>
          </a:p>
          <a:p>
            <a:pPr lvl="2" algn="just"/>
            <a:r>
              <a:rPr lang="pt-BR" dirty="0" smtClean="0"/>
              <a:t>Então, transportado ao corpo do peixe a partir de artérias branquiais eferentes, o O</a:t>
            </a:r>
            <a:r>
              <a:rPr lang="pt-BR" baseline="-25000" dirty="0" smtClean="0"/>
              <a:t>2</a:t>
            </a:r>
            <a:r>
              <a:rPr lang="pt-BR" dirty="0" smtClean="0"/>
              <a:t> é transportado pela artéria dorsal (circula o sangue arterial (rico em O</a:t>
            </a:r>
            <a:r>
              <a:rPr lang="pt-BR" baseline="-25000" dirty="0" smtClean="0"/>
              <a:t>2</a:t>
            </a:r>
            <a:r>
              <a:rPr lang="pt-BR" dirty="0" smtClean="0"/>
              <a:t> e pobre em CO</a:t>
            </a:r>
            <a:r>
              <a:rPr lang="pt-BR" baseline="-25000" dirty="0" smtClean="0"/>
              <a:t>2</a:t>
            </a:r>
            <a:r>
              <a:rPr lang="pt-BR" dirty="0" smtClean="0"/>
              <a:t>)</a:t>
            </a:r>
          </a:p>
          <a:p>
            <a:pPr lvl="2" algn="just"/>
            <a:r>
              <a:rPr lang="pt-BR" dirty="0" smtClean="0"/>
              <a:t>Na rede de capilares é produzido CO2 (resíduo da respiração), formando o sangue venoso que é então conduzido ao coração.</a:t>
            </a:r>
            <a:endParaRPr lang="pt-BR" dirty="0"/>
          </a:p>
        </p:txBody>
      </p:sp>
      <p:sp>
        <p:nvSpPr>
          <p:cNvPr id="4" name="Retângulo 3"/>
          <p:cNvSpPr/>
          <p:nvPr/>
        </p:nvSpPr>
        <p:spPr>
          <a:xfrm>
            <a:off x="1691680" y="6237312"/>
            <a:ext cx="6192688"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691680" y="6237312"/>
            <a:ext cx="6192688" cy="523220"/>
          </a:xfrm>
          <a:prstGeom prst="rect">
            <a:avLst/>
          </a:prstGeom>
          <a:noFill/>
        </p:spPr>
        <p:txBody>
          <a:bodyPr wrap="square" rtlCol="0">
            <a:spAutoFit/>
          </a:bodyPr>
          <a:lstStyle/>
          <a:p>
            <a:pPr algn="ctr"/>
            <a:r>
              <a:rPr lang="pt-BR" sz="2800" dirty="0" smtClean="0">
                <a:solidFill>
                  <a:schemeClr val="bg1"/>
                </a:solidFill>
              </a:rPr>
              <a:t>A troca gasosa ocorre nos capilares!</a:t>
            </a:r>
            <a:endParaRPr lang="pt-BR" sz="2800" dirty="0">
              <a:solidFill>
                <a:schemeClr val="bg1"/>
              </a:solidFill>
            </a:endParaRPr>
          </a:p>
        </p:txBody>
      </p:sp>
      <p:pic>
        <p:nvPicPr>
          <p:cNvPr id="1026" name="Picture 2" descr="Circulação nos vertebrados - Sistema Circulatório - Colégio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16632"/>
            <a:ext cx="3312368" cy="154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34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istema Circulatório em peixes, anfíbios e répteis | jefersonlucasbioif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04729"/>
            <a:ext cx="7272807" cy="5454605"/>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0" y="6167045"/>
            <a:ext cx="9144000" cy="646331"/>
          </a:xfrm>
          <a:prstGeom prst="rect">
            <a:avLst/>
          </a:prstGeom>
        </p:spPr>
        <p:txBody>
          <a:bodyPr wrap="square">
            <a:spAutoFit/>
          </a:bodyPr>
          <a:lstStyle/>
          <a:p>
            <a:r>
              <a:rPr lang="pt-BR" dirty="0">
                <a:hlinkClick r:id="rId3"/>
              </a:rPr>
              <a:t>https://jefersonlucasbioifes.wordpress.com/2011/04/11/sistema-circulatorio-em-peixes-anfibios-e-repteis</a:t>
            </a:r>
            <a:r>
              <a:rPr lang="pt-BR" dirty="0" smtClean="0">
                <a:hlinkClick r:id="rId3"/>
              </a:rPr>
              <a:t>/</a:t>
            </a:r>
            <a:r>
              <a:rPr lang="pt-BR" dirty="0" smtClean="0"/>
              <a:t> </a:t>
            </a:r>
            <a:endParaRPr lang="pt-BR" dirty="0"/>
          </a:p>
        </p:txBody>
      </p:sp>
      <p:pic>
        <p:nvPicPr>
          <p:cNvPr id="9222" name="Picture 6" descr="Cabeça de Pescada Branca - Fumet de Peixe | Fumet de peixe, Pescada branca,  Aula de culinar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218426">
            <a:off x="7179673" y="278054"/>
            <a:ext cx="1784652" cy="1784653"/>
          </a:xfrm>
          <a:prstGeom prst="rect">
            <a:avLst/>
          </a:prstGeom>
          <a:noFill/>
          <a:extLst>
            <a:ext uri="{909E8E84-426E-40DD-AFC4-6F175D3DCCD1}">
              <a14:hiddenFill xmlns:a14="http://schemas.microsoft.com/office/drawing/2010/main">
                <a:solidFill>
                  <a:srgbClr val="FFFFFF"/>
                </a:solidFill>
              </a14:hiddenFill>
            </a:ext>
          </a:extLst>
        </p:spPr>
      </p:pic>
      <p:sp>
        <p:nvSpPr>
          <p:cNvPr id="6" name="Forma livre 5"/>
          <p:cNvSpPr/>
          <p:nvPr/>
        </p:nvSpPr>
        <p:spPr>
          <a:xfrm>
            <a:off x="568036" y="4516582"/>
            <a:ext cx="1537855" cy="1857082"/>
          </a:xfrm>
          <a:custGeom>
            <a:avLst/>
            <a:gdLst>
              <a:gd name="connsiteX0" fmla="*/ 1108364 w 1537855"/>
              <a:gd name="connsiteY0" fmla="*/ 0 h 1857082"/>
              <a:gd name="connsiteX1" fmla="*/ 1052946 w 1537855"/>
              <a:gd name="connsiteY1" fmla="*/ 69273 h 1857082"/>
              <a:gd name="connsiteX2" fmla="*/ 1025237 w 1537855"/>
              <a:gd name="connsiteY2" fmla="*/ 110836 h 1857082"/>
              <a:gd name="connsiteX3" fmla="*/ 983673 w 1537855"/>
              <a:gd name="connsiteY3" fmla="*/ 124691 h 1857082"/>
              <a:gd name="connsiteX4" fmla="*/ 928255 w 1537855"/>
              <a:gd name="connsiteY4" fmla="*/ 152400 h 1857082"/>
              <a:gd name="connsiteX5" fmla="*/ 748146 w 1537855"/>
              <a:gd name="connsiteY5" fmla="*/ 180109 h 1857082"/>
              <a:gd name="connsiteX6" fmla="*/ 692728 w 1537855"/>
              <a:gd name="connsiteY6" fmla="*/ 193963 h 1857082"/>
              <a:gd name="connsiteX7" fmla="*/ 415637 w 1537855"/>
              <a:gd name="connsiteY7" fmla="*/ 180109 h 1857082"/>
              <a:gd name="connsiteX8" fmla="*/ 374073 w 1537855"/>
              <a:gd name="connsiteY8" fmla="*/ 166254 h 1857082"/>
              <a:gd name="connsiteX9" fmla="*/ 318655 w 1537855"/>
              <a:gd name="connsiteY9" fmla="*/ 152400 h 1857082"/>
              <a:gd name="connsiteX10" fmla="*/ 180109 w 1537855"/>
              <a:gd name="connsiteY10" fmla="*/ 110836 h 1857082"/>
              <a:gd name="connsiteX11" fmla="*/ 96982 w 1537855"/>
              <a:gd name="connsiteY11" fmla="*/ 83127 h 1857082"/>
              <a:gd name="connsiteX12" fmla="*/ 41564 w 1537855"/>
              <a:gd name="connsiteY12" fmla="*/ 69273 h 1857082"/>
              <a:gd name="connsiteX13" fmla="*/ 0 w 1537855"/>
              <a:gd name="connsiteY13" fmla="*/ 83127 h 1857082"/>
              <a:gd name="connsiteX14" fmla="*/ 41564 w 1537855"/>
              <a:gd name="connsiteY14" fmla="*/ 124691 h 1857082"/>
              <a:gd name="connsiteX15" fmla="*/ 96982 w 1537855"/>
              <a:gd name="connsiteY15" fmla="*/ 193963 h 1857082"/>
              <a:gd name="connsiteX16" fmla="*/ 110837 w 1537855"/>
              <a:gd name="connsiteY16" fmla="*/ 277091 h 1857082"/>
              <a:gd name="connsiteX17" fmla="*/ 180109 w 1537855"/>
              <a:gd name="connsiteY17" fmla="*/ 360218 h 1857082"/>
              <a:gd name="connsiteX18" fmla="*/ 235528 w 1537855"/>
              <a:gd name="connsiteY18" fmla="*/ 443345 h 1857082"/>
              <a:gd name="connsiteX19" fmla="*/ 263237 w 1537855"/>
              <a:gd name="connsiteY19" fmla="*/ 554182 h 1857082"/>
              <a:gd name="connsiteX20" fmla="*/ 277091 w 1537855"/>
              <a:gd name="connsiteY20" fmla="*/ 595745 h 1857082"/>
              <a:gd name="connsiteX21" fmla="*/ 290946 w 1537855"/>
              <a:gd name="connsiteY21" fmla="*/ 651163 h 1857082"/>
              <a:gd name="connsiteX22" fmla="*/ 318655 w 1537855"/>
              <a:gd name="connsiteY22" fmla="*/ 678873 h 1857082"/>
              <a:gd name="connsiteX23" fmla="*/ 374073 w 1537855"/>
              <a:gd name="connsiteY23" fmla="*/ 817418 h 1857082"/>
              <a:gd name="connsiteX24" fmla="*/ 387928 w 1537855"/>
              <a:gd name="connsiteY24" fmla="*/ 858982 h 1857082"/>
              <a:gd name="connsiteX25" fmla="*/ 429491 w 1537855"/>
              <a:gd name="connsiteY25" fmla="*/ 955963 h 1857082"/>
              <a:gd name="connsiteX26" fmla="*/ 443346 w 1537855"/>
              <a:gd name="connsiteY26" fmla="*/ 1052945 h 1857082"/>
              <a:gd name="connsiteX27" fmla="*/ 457200 w 1537855"/>
              <a:gd name="connsiteY27" fmla="*/ 1108363 h 1857082"/>
              <a:gd name="connsiteX28" fmla="*/ 484909 w 1537855"/>
              <a:gd name="connsiteY28" fmla="*/ 1233054 h 1857082"/>
              <a:gd name="connsiteX29" fmla="*/ 457200 w 1537855"/>
              <a:gd name="connsiteY29" fmla="*/ 1593273 h 1857082"/>
              <a:gd name="connsiteX30" fmla="*/ 429491 w 1537855"/>
              <a:gd name="connsiteY30" fmla="*/ 1676400 h 1857082"/>
              <a:gd name="connsiteX31" fmla="*/ 346364 w 1537855"/>
              <a:gd name="connsiteY31" fmla="*/ 1814945 h 1857082"/>
              <a:gd name="connsiteX32" fmla="*/ 318655 w 1537855"/>
              <a:gd name="connsiteY32" fmla="*/ 1856509 h 1857082"/>
              <a:gd name="connsiteX33" fmla="*/ 429491 w 1537855"/>
              <a:gd name="connsiteY33" fmla="*/ 1759527 h 1857082"/>
              <a:gd name="connsiteX34" fmla="*/ 512619 w 1537855"/>
              <a:gd name="connsiteY34" fmla="*/ 1648691 h 1857082"/>
              <a:gd name="connsiteX35" fmla="*/ 540328 w 1537855"/>
              <a:gd name="connsiteY35" fmla="*/ 1607127 h 1857082"/>
              <a:gd name="connsiteX36" fmla="*/ 595746 w 1537855"/>
              <a:gd name="connsiteY36" fmla="*/ 1496291 h 1857082"/>
              <a:gd name="connsiteX37" fmla="*/ 637309 w 1537855"/>
              <a:gd name="connsiteY37" fmla="*/ 1468582 h 1857082"/>
              <a:gd name="connsiteX38" fmla="*/ 692728 w 1537855"/>
              <a:gd name="connsiteY38" fmla="*/ 1371600 h 1857082"/>
              <a:gd name="connsiteX39" fmla="*/ 720437 w 1537855"/>
              <a:gd name="connsiteY39" fmla="*/ 1330036 h 1857082"/>
              <a:gd name="connsiteX40" fmla="*/ 762000 w 1537855"/>
              <a:gd name="connsiteY40" fmla="*/ 1316182 h 1857082"/>
              <a:gd name="connsiteX41" fmla="*/ 789709 w 1537855"/>
              <a:gd name="connsiteY41" fmla="*/ 1274618 h 1857082"/>
              <a:gd name="connsiteX42" fmla="*/ 914400 w 1537855"/>
              <a:gd name="connsiteY42" fmla="*/ 1219200 h 1857082"/>
              <a:gd name="connsiteX43" fmla="*/ 969819 w 1537855"/>
              <a:gd name="connsiteY43" fmla="*/ 1191491 h 1857082"/>
              <a:gd name="connsiteX44" fmla="*/ 1094509 w 1537855"/>
              <a:gd name="connsiteY44" fmla="*/ 1094509 h 1857082"/>
              <a:gd name="connsiteX45" fmla="*/ 1136073 w 1537855"/>
              <a:gd name="connsiteY45" fmla="*/ 1080654 h 1857082"/>
              <a:gd name="connsiteX46" fmla="*/ 1149928 w 1537855"/>
              <a:gd name="connsiteY46" fmla="*/ 1025236 h 1857082"/>
              <a:gd name="connsiteX47" fmla="*/ 1246909 w 1537855"/>
              <a:gd name="connsiteY47" fmla="*/ 983673 h 1857082"/>
              <a:gd name="connsiteX48" fmla="*/ 1537855 w 1537855"/>
              <a:gd name="connsiteY48" fmla="*/ 969818 h 185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37855" h="1857082">
                <a:moveTo>
                  <a:pt x="1108364" y="0"/>
                </a:moveTo>
                <a:cubicBezTo>
                  <a:pt x="1089891" y="23091"/>
                  <a:pt x="1070688" y="45616"/>
                  <a:pt x="1052946" y="69273"/>
                </a:cubicBezTo>
                <a:cubicBezTo>
                  <a:pt x="1042955" y="82594"/>
                  <a:pt x="1038239" y="100434"/>
                  <a:pt x="1025237" y="110836"/>
                </a:cubicBezTo>
                <a:cubicBezTo>
                  <a:pt x="1013833" y="119959"/>
                  <a:pt x="997096" y="118938"/>
                  <a:pt x="983673" y="124691"/>
                </a:cubicBezTo>
                <a:cubicBezTo>
                  <a:pt x="964690" y="132827"/>
                  <a:pt x="947848" y="145869"/>
                  <a:pt x="928255" y="152400"/>
                </a:cubicBezTo>
                <a:cubicBezTo>
                  <a:pt x="885885" y="166523"/>
                  <a:pt x="782084" y="174453"/>
                  <a:pt x="748146" y="180109"/>
                </a:cubicBezTo>
                <a:cubicBezTo>
                  <a:pt x="729364" y="183239"/>
                  <a:pt x="711201" y="189345"/>
                  <a:pt x="692728" y="193963"/>
                </a:cubicBezTo>
                <a:cubicBezTo>
                  <a:pt x="600364" y="189345"/>
                  <a:pt x="507768" y="188120"/>
                  <a:pt x="415637" y="180109"/>
                </a:cubicBezTo>
                <a:cubicBezTo>
                  <a:pt x="401088" y="178844"/>
                  <a:pt x="388115" y="170266"/>
                  <a:pt x="374073" y="166254"/>
                </a:cubicBezTo>
                <a:cubicBezTo>
                  <a:pt x="355764" y="161023"/>
                  <a:pt x="337128" y="157018"/>
                  <a:pt x="318655" y="152400"/>
                </a:cubicBezTo>
                <a:cubicBezTo>
                  <a:pt x="238251" y="98798"/>
                  <a:pt x="316459" y="142302"/>
                  <a:pt x="180109" y="110836"/>
                </a:cubicBezTo>
                <a:cubicBezTo>
                  <a:pt x="151649" y="104268"/>
                  <a:pt x="125318" y="90211"/>
                  <a:pt x="96982" y="83127"/>
                </a:cubicBezTo>
                <a:lnTo>
                  <a:pt x="41564" y="69273"/>
                </a:lnTo>
                <a:cubicBezTo>
                  <a:pt x="27709" y="73891"/>
                  <a:pt x="0" y="68523"/>
                  <a:pt x="0" y="83127"/>
                </a:cubicBezTo>
                <a:cubicBezTo>
                  <a:pt x="0" y="102720"/>
                  <a:pt x="30695" y="108388"/>
                  <a:pt x="41564" y="124691"/>
                </a:cubicBezTo>
                <a:cubicBezTo>
                  <a:pt x="95101" y="204995"/>
                  <a:pt x="4028" y="131993"/>
                  <a:pt x="96982" y="193963"/>
                </a:cubicBezTo>
                <a:cubicBezTo>
                  <a:pt x="101600" y="221672"/>
                  <a:pt x="101954" y="250441"/>
                  <a:pt x="110837" y="277091"/>
                </a:cubicBezTo>
                <a:cubicBezTo>
                  <a:pt x="120481" y="306022"/>
                  <a:pt x="160819" y="340927"/>
                  <a:pt x="180109" y="360218"/>
                </a:cubicBezTo>
                <a:cubicBezTo>
                  <a:pt x="213054" y="459050"/>
                  <a:pt x="166339" y="339561"/>
                  <a:pt x="235528" y="443345"/>
                </a:cubicBezTo>
                <a:cubicBezTo>
                  <a:pt x="248194" y="462344"/>
                  <a:pt x="260441" y="542996"/>
                  <a:pt x="263237" y="554182"/>
                </a:cubicBezTo>
                <a:cubicBezTo>
                  <a:pt x="266779" y="568350"/>
                  <a:pt x="273079" y="581703"/>
                  <a:pt x="277091" y="595745"/>
                </a:cubicBezTo>
                <a:cubicBezTo>
                  <a:pt x="282322" y="614054"/>
                  <a:pt x="282431" y="634132"/>
                  <a:pt x="290946" y="651163"/>
                </a:cubicBezTo>
                <a:cubicBezTo>
                  <a:pt x="296788" y="662846"/>
                  <a:pt x="309419" y="669636"/>
                  <a:pt x="318655" y="678873"/>
                </a:cubicBezTo>
                <a:cubicBezTo>
                  <a:pt x="381723" y="868076"/>
                  <a:pt x="312918" y="674723"/>
                  <a:pt x="374073" y="817418"/>
                </a:cubicBezTo>
                <a:cubicBezTo>
                  <a:pt x="379826" y="830841"/>
                  <a:pt x="382175" y="845559"/>
                  <a:pt x="387928" y="858982"/>
                </a:cubicBezTo>
                <a:cubicBezTo>
                  <a:pt x="439285" y="978814"/>
                  <a:pt x="397003" y="858496"/>
                  <a:pt x="429491" y="955963"/>
                </a:cubicBezTo>
                <a:cubicBezTo>
                  <a:pt x="434109" y="988290"/>
                  <a:pt x="437504" y="1020816"/>
                  <a:pt x="443346" y="1052945"/>
                </a:cubicBezTo>
                <a:cubicBezTo>
                  <a:pt x="446752" y="1071679"/>
                  <a:pt x="453069" y="1089775"/>
                  <a:pt x="457200" y="1108363"/>
                </a:cubicBezTo>
                <a:cubicBezTo>
                  <a:pt x="492377" y="1266662"/>
                  <a:pt x="451122" y="1097902"/>
                  <a:pt x="484909" y="1233054"/>
                </a:cubicBezTo>
                <a:cubicBezTo>
                  <a:pt x="477538" y="1395225"/>
                  <a:pt x="494347" y="1469451"/>
                  <a:pt x="457200" y="1593273"/>
                </a:cubicBezTo>
                <a:cubicBezTo>
                  <a:pt x="448807" y="1621249"/>
                  <a:pt x="445693" y="1652098"/>
                  <a:pt x="429491" y="1676400"/>
                </a:cubicBezTo>
                <a:cubicBezTo>
                  <a:pt x="293928" y="1879745"/>
                  <a:pt x="431565" y="1665842"/>
                  <a:pt x="346364" y="1814945"/>
                </a:cubicBezTo>
                <a:cubicBezTo>
                  <a:pt x="338103" y="1829402"/>
                  <a:pt x="302858" y="1861774"/>
                  <a:pt x="318655" y="1856509"/>
                </a:cubicBezTo>
                <a:cubicBezTo>
                  <a:pt x="344029" y="1848051"/>
                  <a:pt x="406243" y="1782776"/>
                  <a:pt x="429491" y="1759527"/>
                </a:cubicBezTo>
                <a:cubicBezTo>
                  <a:pt x="465540" y="1651381"/>
                  <a:pt x="406483" y="1807897"/>
                  <a:pt x="512619" y="1648691"/>
                </a:cubicBezTo>
                <a:cubicBezTo>
                  <a:pt x="521855" y="1634836"/>
                  <a:pt x="532355" y="1621745"/>
                  <a:pt x="540328" y="1607127"/>
                </a:cubicBezTo>
                <a:cubicBezTo>
                  <a:pt x="560107" y="1570864"/>
                  <a:pt x="561377" y="1519204"/>
                  <a:pt x="595746" y="1496291"/>
                </a:cubicBezTo>
                <a:lnTo>
                  <a:pt x="637309" y="1468582"/>
                </a:lnTo>
                <a:cubicBezTo>
                  <a:pt x="659793" y="1401133"/>
                  <a:pt x="640304" y="1444993"/>
                  <a:pt x="692728" y="1371600"/>
                </a:cubicBezTo>
                <a:cubicBezTo>
                  <a:pt x="702406" y="1358050"/>
                  <a:pt x="707435" y="1340438"/>
                  <a:pt x="720437" y="1330036"/>
                </a:cubicBezTo>
                <a:cubicBezTo>
                  <a:pt x="731841" y="1320913"/>
                  <a:pt x="748146" y="1320800"/>
                  <a:pt x="762000" y="1316182"/>
                </a:cubicBezTo>
                <a:cubicBezTo>
                  <a:pt x="771236" y="1302327"/>
                  <a:pt x="777935" y="1286392"/>
                  <a:pt x="789709" y="1274618"/>
                </a:cubicBezTo>
                <a:cubicBezTo>
                  <a:pt x="830461" y="1233866"/>
                  <a:pt x="859529" y="1246635"/>
                  <a:pt x="914400" y="1219200"/>
                </a:cubicBezTo>
                <a:lnTo>
                  <a:pt x="969819" y="1191491"/>
                </a:lnTo>
                <a:cubicBezTo>
                  <a:pt x="1005682" y="1155627"/>
                  <a:pt x="1044792" y="1111082"/>
                  <a:pt x="1094509" y="1094509"/>
                </a:cubicBezTo>
                <a:lnTo>
                  <a:pt x="1136073" y="1080654"/>
                </a:lnTo>
                <a:cubicBezTo>
                  <a:pt x="1140691" y="1062181"/>
                  <a:pt x="1139366" y="1041079"/>
                  <a:pt x="1149928" y="1025236"/>
                </a:cubicBezTo>
                <a:cubicBezTo>
                  <a:pt x="1168536" y="997325"/>
                  <a:pt x="1219705" y="989718"/>
                  <a:pt x="1246909" y="983673"/>
                </a:cubicBezTo>
                <a:cubicBezTo>
                  <a:pt x="1374469" y="955326"/>
                  <a:pt x="1337093" y="969818"/>
                  <a:pt x="1537855" y="96981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aixaDeTexto 6"/>
          <p:cNvSpPr txBox="1"/>
          <p:nvPr/>
        </p:nvSpPr>
        <p:spPr>
          <a:xfrm>
            <a:off x="6516216" y="2852936"/>
            <a:ext cx="2160240" cy="923330"/>
          </a:xfrm>
          <a:prstGeom prst="rect">
            <a:avLst/>
          </a:prstGeom>
          <a:noFill/>
        </p:spPr>
        <p:txBody>
          <a:bodyPr wrap="square" rtlCol="0">
            <a:spAutoFit/>
          </a:bodyPr>
          <a:lstStyle/>
          <a:p>
            <a:r>
              <a:rPr lang="pt-BR" dirty="0" smtClean="0">
                <a:solidFill>
                  <a:srgbClr val="FF0000"/>
                </a:solidFill>
              </a:rPr>
              <a:t>Sangue arterial</a:t>
            </a:r>
          </a:p>
          <a:p>
            <a:r>
              <a:rPr lang="pt-BR" dirty="0" smtClean="0">
                <a:solidFill>
                  <a:srgbClr val="FF0000"/>
                </a:solidFill>
              </a:rPr>
              <a:t>Rico O</a:t>
            </a:r>
            <a:r>
              <a:rPr lang="pt-BR" baseline="-25000" dirty="0" smtClean="0">
                <a:solidFill>
                  <a:srgbClr val="FF0000"/>
                </a:solidFill>
              </a:rPr>
              <a:t>2</a:t>
            </a:r>
          </a:p>
          <a:p>
            <a:r>
              <a:rPr lang="pt-BR" dirty="0" smtClean="0">
                <a:solidFill>
                  <a:srgbClr val="FF0000"/>
                </a:solidFill>
              </a:rPr>
              <a:t>Pobre CO</a:t>
            </a:r>
            <a:r>
              <a:rPr lang="pt-BR" baseline="-25000" dirty="0" smtClean="0">
                <a:solidFill>
                  <a:srgbClr val="FF0000"/>
                </a:solidFill>
              </a:rPr>
              <a:t>2</a:t>
            </a:r>
            <a:endParaRPr lang="pt-BR" baseline="-25000" dirty="0">
              <a:solidFill>
                <a:srgbClr val="FF0000"/>
              </a:solidFill>
            </a:endParaRPr>
          </a:p>
        </p:txBody>
      </p:sp>
      <p:sp>
        <p:nvSpPr>
          <p:cNvPr id="11" name="CaixaDeTexto 10"/>
          <p:cNvSpPr txBox="1"/>
          <p:nvPr/>
        </p:nvSpPr>
        <p:spPr>
          <a:xfrm>
            <a:off x="2987824" y="1170380"/>
            <a:ext cx="2160240" cy="923330"/>
          </a:xfrm>
          <a:prstGeom prst="rect">
            <a:avLst/>
          </a:prstGeom>
          <a:noFill/>
        </p:spPr>
        <p:txBody>
          <a:bodyPr wrap="square" rtlCol="0">
            <a:spAutoFit/>
          </a:bodyPr>
          <a:lstStyle/>
          <a:p>
            <a:r>
              <a:rPr lang="pt-BR" dirty="0" smtClean="0">
                <a:solidFill>
                  <a:srgbClr val="0070C0"/>
                </a:solidFill>
              </a:rPr>
              <a:t>Sangue venoso</a:t>
            </a:r>
          </a:p>
          <a:p>
            <a:r>
              <a:rPr lang="pt-BR" dirty="0" smtClean="0">
                <a:solidFill>
                  <a:srgbClr val="0070C0"/>
                </a:solidFill>
              </a:rPr>
              <a:t>Rico CO</a:t>
            </a:r>
            <a:r>
              <a:rPr lang="pt-BR" baseline="-25000" dirty="0" smtClean="0">
                <a:solidFill>
                  <a:srgbClr val="0070C0"/>
                </a:solidFill>
              </a:rPr>
              <a:t>2</a:t>
            </a:r>
          </a:p>
          <a:p>
            <a:r>
              <a:rPr lang="pt-BR" dirty="0" smtClean="0">
                <a:solidFill>
                  <a:srgbClr val="0070C0"/>
                </a:solidFill>
              </a:rPr>
              <a:t>Pobre O</a:t>
            </a:r>
            <a:r>
              <a:rPr lang="pt-BR" baseline="-25000" dirty="0" smtClean="0">
                <a:solidFill>
                  <a:srgbClr val="0070C0"/>
                </a:solidFill>
              </a:rPr>
              <a:t>2</a:t>
            </a:r>
            <a:endParaRPr lang="pt-BR" baseline="-25000" dirty="0">
              <a:solidFill>
                <a:srgbClr val="0070C0"/>
              </a:solidFill>
            </a:endParaRPr>
          </a:p>
        </p:txBody>
      </p:sp>
      <p:sp>
        <p:nvSpPr>
          <p:cNvPr id="8" name="CaixaDeTexto 7"/>
          <p:cNvSpPr txBox="1"/>
          <p:nvPr/>
        </p:nvSpPr>
        <p:spPr>
          <a:xfrm>
            <a:off x="5652120" y="764704"/>
            <a:ext cx="1152128" cy="646331"/>
          </a:xfrm>
          <a:prstGeom prst="rect">
            <a:avLst/>
          </a:prstGeom>
          <a:noFill/>
        </p:spPr>
        <p:txBody>
          <a:bodyPr wrap="square" rtlCol="0">
            <a:spAutoFit/>
          </a:bodyPr>
          <a:lstStyle/>
          <a:p>
            <a:r>
              <a:rPr lang="pt-BR" dirty="0" smtClean="0"/>
              <a:t>Trocas gasosas</a:t>
            </a:r>
            <a:endParaRPr lang="pt-BR" dirty="0"/>
          </a:p>
        </p:txBody>
      </p:sp>
      <p:sp>
        <p:nvSpPr>
          <p:cNvPr id="13" name="CaixaDeTexto 12"/>
          <p:cNvSpPr txBox="1"/>
          <p:nvPr/>
        </p:nvSpPr>
        <p:spPr>
          <a:xfrm>
            <a:off x="1619672" y="4653136"/>
            <a:ext cx="1152128" cy="646331"/>
          </a:xfrm>
          <a:prstGeom prst="rect">
            <a:avLst/>
          </a:prstGeom>
          <a:noFill/>
        </p:spPr>
        <p:txBody>
          <a:bodyPr wrap="square" rtlCol="0">
            <a:spAutoFit/>
          </a:bodyPr>
          <a:lstStyle/>
          <a:p>
            <a:r>
              <a:rPr lang="pt-BR" dirty="0" smtClean="0"/>
              <a:t>Trocas gasosas</a:t>
            </a:r>
            <a:endParaRPr lang="pt-BR" dirty="0"/>
          </a:p>
        </p:txBody>
      </p:sp>
    </p:spTree>
    <p:extLst>
      <p:ext uri="{BB962C8B-B14F-4D97-AF65-F5344CB8AC3E}">
        <p14:creationId xmlns:p14="http://schemas.microsoft.com/office/powerpoint/2010/main" val="223448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respiratório</a:t>
            </a:r>
            <a:endParaRPr lang="pt-BR" dirty="0"/>
          </a:p>
        </p:txBody>
      </p:sp>
      <p:sp>
        <p:nvSpPr>
          <p:cNvPr id="3" name="Espaço Reservado para Conteúdo 2"/>
          <p:cNvSpPr>
            <a:spLocks noGrp="1"/>
          </p:cNvSpPr>
          <p:nvPr>
            <p:ph idx="1"/>
          </p:nvPr>
        </p:nvSpPr>
        <p:spPr>
          <a:xfrm>
            <a:off x="107504" y="1340768"/>
            <a:ext cx="8229600" cy="4525963"/>
          </a:xfrm>
        </p:spPr>
        <p:txBody>
          <a:bodyPr/>
          <a:lstStyle/>
          <a:p>
            <a:pPr algn="just"/>
            <a:r>
              <a:rPr lang="pt-BR" dirty="0" smtClean="0"/>
              <a:t>Peixes podem ser agrupados em 3 categorias:</a:t>
            </a:r>
          </a:p>
          <a:p>
            <a:pPr algn="just"/>
            <a:endParaRPr lang="pt-BR" dirty="0"/>
          </a:p>
          <a:p>
            <a:pPr lvl="1" algn="just"/>
            <a:r>
              <a:rPr lang="pt-BR" u="sng" dirty="0" smtClean="0"/>
              <a:t>Respiração aquática obrigatória </a:t>
            </a:r>
            <a:r>
              <a:rPr lang="pt-BR" dirty="0" smtClean="0">
                <a:sym typeface="Wingdings" pitchFamily="2" charset="2"/>
              </a:rPr>
              <a:t> </a:t>
            </a:r>
            <a:r>
              <a:rPr lang="pt-BR" dirty="0" smtClean="0"/>
              <a:t>brânquias;</a:t>
            </a:r>
          </a:p>
          <a:p>
            <a:pPr lvl="1" algn="just"/>
            <a:r>
              <a:rPr lang="pt-BR" u="sng" dirty="0" smtClean="0"/>
              <a:t>Respiração aérea facultativa </a:t>
            </a:r>
            <a:r>
              <a:rPr lang="pt-BR" dirty="0" smtClean="0">
                <a:sym typeface="Wingdings" pitchFamily="2" charset="2"/>
              </a:rPr>
              <a:t> Faltando oxigênio na água captam do ar;</a:t>
            </a:r>
          </a:p>
          <a:p>
            <a:pPr lvl="1" algn="just"/>
            <a:r>
              <a:rPr lang="pt-BR" u="sng" dirty="0" smtClean="0">
                <a:sym typeface="Wingdings" pitchFamily="2" charset="2"/>
              </a:rPr>
              <a:t>Respiração aérea obrigatória </a:t>
            </a:r>
            <a:r>
              <a:rPr lang="pt-BR" dirty="0" smtClean="0">
                <a:sym typeface="Wingdings" pitchFamily="2" charset="2"/>
              </a:rPr>
              <a:t> necessitam retirar oxigênio atmosférico para sobreviver (órgãos respiratórios: pulmão, bexiga natatória, etc.)</a:t>
            </a:r>
            <a:endParaRPr lang="pt-BR" dirty="0"/>
          </a:p>
        </p:txBody>
      </p:sp>
    </p:spTree>
    <p:extLst>
      <p:ext uri="{BB962C8B-B14F-4D97-AF65-F5344CB8AC3E}">
        <p14:creationId xmlns:p14="http://schemas.microsoft.com/office/powerpoint/2010/main" val="255744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Explicando...</a:t>
            </a:r>
            <a:endParaRPr lang="pt-BR" dirty="0"/>
          </a:p>
        </p:txBody>
      </p:sp>
      <p:sp>
        <p:nvSpPr>
          <p:cNvPr id="3" name="Espaço Reservado para Conteúdo 2"/>
          <p:cNvSpPr>
            <a:spLocks noGrp="1"/>
          </p:cNvSpPr>
          <p:nvPr>
            <p:ph idx="1"/>
          </p:nvPr>
        </p:nvSpPr>
        <p:spPr/>
        <p:txBody>
          <a:bodyPr>
            <a:normAutofit fontScale="85000" lnSpcReduction="10000"/>
          </a:bodyPr>
          <a:lstStyle/>
          <a:p>
            <a:pPr algn="just"/>
            <a:r>
              <a:rPr lang="pt-BR" dirty="0" smtClean="0"/>
              <a:t>O sangue sai do corpo como venoso;</a:t>
            </a:r>
          </a:p>
          <a:p>
            <a:pPr algn="just"/>
            <a:r>
              <a:rPr lang="pt-BR" dirty="0" smtClean="0"/>
              <a:t>Passa por veias/artérias e chega ao coração no seio venoso;</a:t>
            </a:r>
          </a:p>
          <a:p>
            <a:pPr algn="just"/>
            <a:r>
              <a:rPr lang="pt-BR" dirty="0" smtClean="0"/>
              <a:t>Seio venoso se contrai e o sangue vai para o átrio;</a:t>
            </a:r>
          </a:p>
          <a:p>
            <a:pPr algn="just"/>
            <a:r>
              <a:rPr lang="pt-BR" dirty="0" smtClean="0"/>
              <a:t>Átrio se contrai e o sangue vai para o ventrículo (que tem uma parede bastante espessa – para bombear)</a:t>
            </a:r>
          </a:p>
          <a:p>
            <a:pPr algn="just"/>
            <a:r>
              <a:rPr lang="pt-BR" dirty="0" smtClean="0"/>
              <a:t>Sangue chega as brânquias (ocorre as trocas gasosas por difusão – ganha O</a:t>
            </a:r>
            <a:r>
              <a:rPr lang="pt-BR" baseline="-25000" dirty="0" smtClean="0"/>
              <a:t>2</a:t>
            </a:r>
            <a:r>
              <a:rPr lang="pt-BR" dirty="0" smtClean="0"/>
              <a:t> de fora e elimina CO</a:t>
            </a:r>
            <a:r>
              <a:rPr lang="pt-BR" baseline="-25000" dirty="0" smtClean="0"/>
              <a:t>2</a:t>
            </a:r>
            <a:r>
              <a:rPr lang="pt-BR" dirty="0" smtClean="0"/>
              <a:t>).</a:t>
            </a:r>
          </a:p>
          <a:p>
            <a:pPr algn="just"/>
            <a:r>
              <a:rPr lang="pt-BR" dirty="0" smtClean="0"/>
              <a:t>Sangue se transforma em arterial (é destinado ao corpo – cérebro, rins, etc.)</a:t>
            </a:r>
            <a:endParaRPr lang="pt-BR" dirty="0"/>
          </a:p>
        </p:txBody>
      </p:sp>
      <p:pic>
        <p:nvPicPr>
          <p:cNvPr id="10242" name="Picture 2" descr="Conheça o coração de 5 vertebrados e saiba tudo sobre sua Circulação |  Descomp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741840"/>
            <a:ext cx="1728192" cy="92746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827584" y="6183131"/>
            <a:ext cx="6768752" cy="646331"/>
          </a:xfrm>
          <a:prstGeom prst="rect">
            <a:avLst/>
          </a:prstGeom>
        </p:spPr>
        <p:txBody>
          <a:bodyPr wrap="square">
            <a:spAutoFit/>
          </a:bodyPr>
          <a:lstStyle/>
          <a:p>
            <a:r>
              <a:rPr lang="pt-BR" dirty="0">
                <a:hlinkClick r:id="rId3"/>
              </a:rPr>
              <a:t>https://descomplica.com.br/artigo/conheca-o-coracao-de-5-vertebrados-e-saiba-tudo-sobre-sua-circulacao/4Jt</a:t>
            </a:r>
            <a:r>
              <a:rPr lang="pt-BR" dirty="0" smtClean="0">
                <a:hlinkClick r:id="rId3"/>
              </a:rPr>
              <a:t>/</a:t>
            </a:r>
            <a:r>
              <a:rPr lang="pt-BR" dirty="0" smtClean="0"/>
              <a:t> </a:t>
            </a:r>
            <a:endParaRPr lang="pt-BR" dirty="0"/>
          </a:p>
        </p:txBody>
      </p:sp>
    </p:spTree>
    <p:extLst>
      <p:ext uri="{BB962C8B-B14F-4D97-AF65-F5344CB8AC3E}">
        <p14:creationId xmlns:p14="http://schemas.microsoft.com/office/powerpoint/2010/main" val="2072053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1266" name="Picture 2" descr="Sistema circulató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80064"/>
            <a:ext cx="8201093" cy="615724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683567" y="6211669"/>
            <a:ext cx="8201093" cy="369332"/>
          </a:xfrm>
          <a:prstGeom prst="rect">
            <a:avLst/>
          </a:prstGeom>
        </p:spPr>
        <p:txBody>
          <a:bodyPr wrap="square">
            <a:spAutoFit/>
          </a:bodyPr>
          <a:lstStyle/>
          <a:p>
            <a:r>
              <a:rPr lang="pt-BR" dirty="0">
                <a:hlinkClick r:id="rId3"/>
              </a:rPr>
              <a:t>https://</a:t>
            </a:r>
            <a:r>
              <a:rPr lang="pt-BR" dirty="0" smtClean="0">
                <a:hlinkClick r:id="rId3"/>
              </a:rPr>
              <a:t>pt.slideshare.net/AndreiaGomes20/sistema-circulatrio-43781274</a:t>
            </a:r>
            <a:r>
              <a:rPr lang="pt-BR" dirty="0" smtClean="0"/>
              <a:t> </a:t>
            </a:r>
            <a:endParaRPr lang="pt-BR" dirty="0"/>
          </a:p>
        </p:txBody>
      </p:sp>
    </p:spTree>
    <p:extLst>
      <p:ext uri="{BB962C8B-B14F-4D97-AF65-F5344CB8AC3E}">
        <p14:creationId xmlns:p14="http://schemas.microsoft.com/office/powerpoint/2010/main" val="1445511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Peixes pulmonados</a:t>
            </a:r>
            <a:endParaRPr lang="pt-BR" dirty="0"/>
          </a:p>
        </p:txBody>
      </p:sp>
      <p:sp>
        <p:nvSpPr>
          <p:cNvPr id="3" name="Espaço Reservado para Conteúdo 2"/>
          <p:cNvSpPr>
            <a:spLocks noGrp="1"/>
          </p:cNvSpPr>
          <p:nvPr>
            <p:ph idx="1"/>
          </p:nvPr>
        </p:nvSpPr>
        <p:spPr/>
        <p:txBody>
          <a:bodyPr>
            <a:normAutofit fontScale="77500" lnSpcReduction="20000"/>
          </a:bodyPr>
          <a:lstStyle/>
          <a:p>
            <a:pPr algn="just"/>
            <a:r>
              <a:rPr lang="pt-BR" dirty="0" smtClean="0"/>
              <a:t>Brânquias recebem em parte o sangue que já passou pelos pulmões;</a:t>
            </a:r>
          </a:p>
          <a:p>
            <a:pPr algn="just"/>
            <a:r>
              <a:rPr lang="pt-BR" dirty="0" smtClean="0"/>
              <a:t>O sangue proveniente do pulmão retorna ao átrio esquerdo e o átrio direito recebe sangue da circulação geral;</a:t>
            </a:r>
          </a:p>
          <a:p>
            <a:pPr algn="just"/>
            <a:r>
              <a:rPr lang="pt-BR" dirty="0" smtClean="0"/>
              <a:t>A divisão parcial do ventrículo tende a manter as duas correntes sanguíneas separadas, de modo que o sangue oxigenado tende a fluir para o interior dos dois primeiros arcos branquiais e suprir a cabeça com sangue relativamente rico em O</a:t>
            </a:r>
            <a:r>
              <a:rPr lang="pt-BR" baseline="-25000" dirty="0" smtClean="0"/>
              <a:t>2</a:t>
            </a:r>
            <a:r>
              <a:rPr lang="pt-BR" dirty="0" smtClean="0"/>
              <a:t>;</a:t>
            </a:r>
          </a:p>
          <a:p>
            <a:pPr algn="just"/>
            <a:r>
              <a:rPr lang="pt-BR" dirty="0" smtClean="0"/>
              <a:t>O sangue menos oxigenado, do lado direito do coração, flui através dos arcos branquiais posteriores, passando para a aorta dorsal e em parte para os pulmões.</a:t>
            </a:r>
            <a:endParaRPr lang="pt-BR" dirty="0"/>
          </a:p>
        </p:txBody>
      </p:sp>
    </p:spTree>
    <p:extLst>
      <p:ext uri="{BB962C8B-B14F-4D97-AF65-F5344CB8AC3E}">
        <p14:creationId xmlns:p14="http://schemas.microsoft.com/office/powerpoint/2010/main" val="3595137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2290" name="Picture 2" descr="Sistema circulató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180"/>
            <a:ext cx="8280920" cy="621718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683567" y="6372036"/>
            <a:ext cx="8201093" cy="369332"/>
          </a:xfrm>
          <a:prstGeom prst="rect">
            <a:avLst/>
          </a:prstGeom>
        </p:spPr>
        <p:txBody>
          <a:bodyPr wrap="square">
            <a:spAutoFit/>
          </a:bodyPr>
          <a:lstStyle/>
          <a:p>
            <a:r>
              <a:rPr lang="pt-BR" dirty="0">
                <a:hlinkClick r:id="rId3"/>
              </a:rPr>
              <a:t>https://</a:t>
            </a:r>
            <a:r>
              <a:rPr lang="pt-BR" dirty="0" smtClean="0">
                <a:hlinkClick r:id="rId3"/>
              </a:rPr>
              <a:t>pt.slideshare.net/AndreiaGomes20/sistema-circulatrio-43781274</a:t>
            </a:r>
            <a:r>
              <a:rPr lang="pt-BR" dirty="0" smtClean="0"/>
              <a:t> </a:t>
            </a:r>
            <a:endParaRPr lang="pt-BR" dirty="0"/>
          </a:p>
        </p:txBody>
      </p:sp>
    </p:spTree>
    <p:extLst>
      <p:ext uri="{BB962C8B-B14F-4D97-AF65-F5344CB8AC3E}">
        <p14:creationId xmlns:p14="http://schemas.microsoft.com/office/powerpoint/2010/main" val="1113049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Circulação dupla</a:t>
            </a:r>
            <a:endParaRPr lang="pt-BR" dirty="0"/>
          </a:p>
        </p:txBody>
      </p:sp>
      <p:sp>
        <p:nvSpPr>
          <p:cNvPr id="3" name="Espaço Reservado para Conteúdo 2"/>
          <p:cNvSpPr>
            <a:spLocks noGrp="1"/>
          </p:cNvSpPr>
          <p:nvPr>
            <p:ph idx="1"/>
          </p:nvPr>
        </p:nvSpPr>
        <p:spPr/>
        <p:txBody>
          <a:bodyPr/>
          <a:lstStyle/>
          <a:p>
            <a:pPr algn="just"/>
            <a:r>
              <a:rPr lang="pt-BR" dirty="0" smtClean="0"/>
              <a:t>O sangue passa duas vezes pelo coração durante cada circuito, saindo do coração para os pulmões, volta ao coração, vai para os tecidos e retorna ao coração.</a:t>
            </a:r>
            <a:endParaRPr lang="pt-BR" dirty="0"/>
          </a:p>
        </p:txBody>
      </p:sp>
    </p:spTree>
    <p:extLst>
      <p:ext uri="{BB962C8B-B14F-4D97-AF65-F5344CB8AC3E}">
        <p14:creationId xmlns:p14="http://schemas.microsoft.com/office/powerpoint/2010/main" val="59637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4.bp.blogspot.com/_S7Qz9a3DX6s/SeJouMjzA4I/AAAAAAAAAmQ/agZuG6EDBuc/s400/untitled~9.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4624"/>
            <a:ext cx="4968552" cy="628930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251520" y="6444044"/>
            <a:ext cx="8352928" cy="369332"/>
          </a:xfrm>
          <a:prstGeom prst="rect">
            <a:avLst/>
          </a:prstGeom>
        </p:spPr>
        <p:txBody>
          <a:bodyPr wrap="square">
            <a:spAutoFit/>
          </a:bodyPr>
          <a:lstStyle/>
          <a:p>
            <a:r>
              <a:rPr lang="pt-BR" dirty="0">
                <a:hlinkClick r:id="rId3"/>
              </a:rPr>
              <a:t>http://</a:t>
            </a:r>
            <a:r>
              <a:rPr lang="pt-BR" dirty="0" smtClean="0">
                <a:hlinkClick r:id="rId3"/>
              </a:rPr>
              <a:t>terragiratg.blogspot.com/2009/04/circulacao-em-vertebrados-simples-e.html</a:t>
            </a:r>
            <a:r>
              <a:rPr lang="pt-BR" dirty="0" smtClean="0"/>
              <a:t> </a:t>
            </a:r>
            <a:endParaRPr lang="pt-BR" dirty="0"/>
          </a:p>
        </p:txBody>
      </p:sp>
    </p:spTree>
    <p:extLst>
      <p:ext uri="{BB962C8B-B14F-4D97-AF65-F5344CB8AC3E}">
        <p14:creationId xmlns:p14="http://schemas.microsoft.com/office/powerpoint/2010/main" val="3871550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8640"/>
            <a:ext cx="8229600" cy="4525963"/>
          </a:xfrm>
        </p:spPr>
        <p:txBody>
          <a:bodyPr/>
          <a:lstStyle/>
          <a:p>
            <a:pPr algn="just"/>
            <a:r>
              <a:rPr lang="pt-BR" dirty="0" smtClean="0"/>
              <a:t>Pulmão primitivo bem vascularizado;</a:t>
            </a:r>
          </a:p>
          <a:p>
            <a:pPr algn="just"/>
            <a:r>
              <a:rPr lang="pt-BR" dirty="0" smtClean="0"/>
              <a:t>Colocam a cabeça e captam ar atmosférico;</a:t>
            </a:r>
          </a:p>
          <a:p>
            <a:pPr algn="just"/>
            <a:r>
              <a:rPr lang="pt-BR" dirty="0" smtClean="0"/>
              <a:t>O pulmão se enche de ar, que por difusão destina ao corpo. O contrário ocorre com o CO</a:t>
            </a:r>
            <a:r>
              <a:rPr lang="pt-BR" baseline="-25000" dirty="0" smtClean="0"/>
              <a:t>2</a:t>
            </a:r>
            <a:r>
              <a:rPr lang="pt-BR" dirty="0" smtClean="0"/>
              <a:t>.</a:t>
            </a:r>
            <a:endParaRPr lang="pt-BR" dirty="0"/>
          </a:p>
        </p:txBody>
      </p:sp>
      <p:pic>
        <p:nvPicPr>
          <p:cNvPr id="15362" name="Picture 2" descr="Questões comentadas sobre pei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77" y="2852936"/>
            <a:ext cx="8718825" cy="3399692"/>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899592" y="6211669"/>
            <a:ext cx="7704855" cy="646331"/>
          </a:xfrm>
          <a:prstGeom prst="rect">
            <a:avLst/>
          </a:prstGeom>
        </p:spPr>
        <p:txBody>
          <a:bodyPr wrap="square">
            <a:spAutoFit/>
          </a:bodyPr>
          <a:lstStyle/>
          <a:p>
            <a:r>
              <a:rPr lang="pt-BR" dirty="0">
                <a:hlinkClick r:id="rId3"/>
              </a:rPr>
              <a:t>https://www.vestibulandoweb.com.br/educacao/biologia/questoes-comentadas-peixes</a:t>
            </a:r>
            <a:r>
              <a:rPr lang="pt-BR" dirty="0" smtClean="0">
                <a:hlinkClick r:id="rId3"/>
              </a:rPr>
              <a:t>/</a:t>
            </a:r>
            <a:r>
              <a:rPr lang="pt-BR" dirty="0" smtClean="0"/>
              <a:t> </a:t>
            </a:r>
            <a:endParaRPr lang="pt-BR" dirty="0"/>
          </a:p>
        </p:txBody>
      </p:sp>
      <p:sp>
        <p:nvSpPr>
          <p:cNvPr id="5" name="Forma livre 4"/>
          <p:cNvSpPr/>
          <p:nvPr/>
        </p:nvSpPr>
        <p:spPr>
          <a:xfrm>
            <a:off x="734291" y="3796145"/>
            <a:ext cx="1123614" cy="1233055"/>
          </a:xfrm>
          <a:custGeom>
            <a:avLst/>
            <a:gdLst>
              <a:gd name="connsiteX0" fmla="*/ 1039091 w 1123614"/>
              <a:gd name="connsiteY0" fmla="*/ 0 h 1233055"/>
              <a:gd name="connsiteX1" fmla="*/ 1011382 w 1123614"/>
              <a:gd name="connsiteY1" fmla="*/ 83128 h 1233055"/>
              <a:gd name="connsiteX2" fmla="*/ 928254 w 1123614"/>
              <a:gd name="connsiteY2" fmla="*/ 124691 h 1233055"/>
              <a:gd name="connsiteX3" fmla="*/ 803564 w 1123614"/>
              <a:gd name="connsiteY3" fmla="*/ 152400 h 1233055"/>
              <a:gd name="connsiteX4" fmla="*/ 762000 w 1123614"/>
              <a:gd name="connsiteY4" fmla="*/ 166255 h 1233055"/>
              <a:gd name="connsiteX5" fmla="*/ 609600 w 1123614"/>
              <a:gd name="connsiteY5" fmla="*/ 193964 h 1233055"/>
              <a:gd name="connsiteX6" fmla="*/ 512618 w 1123614"/>
              <a:gd name="connsiteY6" fmla="*/ 221673 h 1233055"/>
              <a:gd name="connsiteX7" fmla="*/ 235527 w 1123614"/>
              <a:gd name="connsiteY7" fmla="*/ 235528 h 1233055"/>
              <a:gd name="connsiteX8" fmla="*/ 193964 w 1123614"/>
              <a:gd name="connsiteY8" fmla="*/ 249382 h 1233055"/>
              <a:gd name="connsiteX9" fmla="*/ 110836 w 1123614"/>
              <a:gd name="connsiteY9" fmla="*/ 318655 h 1233055"/>
              <a:gd name="connsiteX10" fmla="*/ 83127 w 1123614"/>
              <a:gd name="connsiteY10" fmla="*/ 360219 h 1233055"/>
              <a:gd name="connsiteX11" fmla="*/ 13854 w 1123614"/>
              <a:gd name="connsiteY11" fmla="*/ 415637 h 1233055"/>
              <a:gd name="connsiteX12" fmla="*/ 0 w 1123614"/>
              <a:gd name="connsiteY12" fmla="*/ 457200 h 1233055"/>
              <a:gd name="connsiteX13" fmla="*/ 13854 w 1123614"/>
              <a:gd name="connsiteY13" fmla="*/ 512619 h 1233055"/>
              <a:gd name="connsiteX14" fmla="*/ 96982 w 1123614"/>
              <a:gd name="connsiteY14" fmla="*/ 554182 h 1233055"/>
              <a:gd name="connsiteX15" fmla="*/ 304800 w 1123614"/>
              <a:gd name="connsiteY15" fmla="*/ 540328 h 1233055"/>
              <a:gd name="connsiteX16" fmla="*/ 443345 w 1123614"/>
              <a:gd name="connsiteY16" fmla="*/ 498764 h 1233055"/>
              <a:gd name="connsiteX17" fmla="*/ 484909 w 1123614"/>
              <a:gd name="connsiteY17" fmla="*/ 484910 h 1233055"/>
              <a:gd name="connsiteX18" fmla="*/ 526473 w 1123614"/>
              <a:gd name="connsiteY18" fmla="*/ 471055 h 1233055"/>
              <a:gd name="connsiteX19" fmla="*/ 595745 w 1123614"/>
              <a:gd name="connsiteY19" fmla="*/ 457200 h 1233055"/>
              <a:gd name="connsiteX20" fmla="*/ 637309 w 1123614"/>
              <a:gd name="connsiteY20" fmla="*/ 581891 h 1233055"/>
              <a:gd name="connsiteX21" fmla="*/ 665018 w 1123614"/>
              <a:gd name="connsiteY21" fmla="*/ 678873 h 1233055"/>
              <a:gd name="connsiteX22" fmla="*/ 678873 w 1123614"/>
              <a:gd name="connsiteY22" fmla="*/ 734291 h 1233055"/>
              <a:gd name="connsiteX23" fmla="*/ 734291 w 1123614"/>
              <a:gd name="connsiteY23" fmla="*/ 817419 h 1233055"/>
              <a:gd name="connsiteX24" fmla="*/ 762000 w 1123614"/>
              <a:gd name="connsiteY24" fmla="*/ 914400 h 1233055"/>
              <a:gd name="connsiteX25" fmla="*/ 817418 w 1123614"/>
              <a:gd name="connsiteY25" fmla="*/ 997528 h 1233055"/>
              <a:gd name="connsiteX26" fmla="*/ 845127 w 1123614"/>
              <a:gd name="connsiteY26" fmla="*/ 1039091 h 1233055"/>
              <a:gd name="connsiteX27" fmla="*/ 886691 w 1123614"/>
              <a:gd name="connsiteY27" fmla="*/ 1080655 h 1233055"/>
              <a:gd name="connsiteX28" fmla="*/ 942109 w 1123614"/>
              <a:gd name="connsiteY28" fmla="*/ 1163782 h 1233055"/>
              <a:gd name="connsiteX29" fmla="*/ 969818 w 1123614"/>
              <a:gd name="connsiteY29" fmla="*/ 1205346 h 1233055"/>
              <a:gd name="connsiteX30" fmla="*/ 1052945 w 1123614"/>
              <a:gd name="connsiteY30" fmla="*/ 1233055 h 1233055"/>
              <a:gd name="connsiteX31" fmla="*/ 1094509 w 1123614"/>
              <a:gd name="connsiteY31" fmla="*/ 1039091 h 1233055"/>
              <a:gd name="connsiteX32" fmla="*/ 1066800 w 1123614"/>
              <a:gd name="connsiteY32" fmla="*/ 914400 h 1233055"/>
              <a:gd name="connsiteX33" fmla="*/ 1039091 w 1123614"/>
              <a:gd name="connsiteY33" fmla="*/ 872837 h 1233055"/>
              <a:gd name="connsiteX34" fmla="*/ 1011382 w 1123614"/>
              <a:gd name="connsiteY34" fmla="*/ 775855 h 1233055"/>
              <a:gd name="connsiteX35" fmla="*/ 997527 w 1123614"/>
              <a:gd name="connsiteY35" fmla="*/ 734291 h 1233055"/>
              <a:gd name="connsiteX36" fmla="*/ 969818 w 1123614"/>
              <a:gd name="connsiteY36" fmla="*/ 692728 h 1233055"/>
              <a:gd name="connsiteX37" fmla="*/ 955964 w 1123614"/>
              <a:gd name="connsiteY37" fmla="*/ 651164 h 1233055"/>
              <a:gd name="connsiteX38" fmla="*/ 983673 w 1123614"/>
              <a:gd name="connsiteY38" fmla="*/ 457200 h 1233055"/>
              <a:gd name="connsiteX39" fmla="*/ 997527 w 1123614"/>
              <a:gd name="connsiteY39" fmla="*/ 374073 h 1233055"/>
              <a:gd name="connsiteX40" fmla="*/ 1039091 w 1123614"/>
              <a:gd name="connsiteY40" fmla="*/ 332510 h 1233055"/>
              <a:gd name="connsiteX41" fmla="*/ 1108364 w 1123614"/>
              <a:gd name="connsiteY41" fmla="*/ 207819 h 1233055"/>
              <a:gd name="connsiteX42" fmla="*/ 1108364 w 1123614"/>
              <a:gd name="connsiteY42" fmla="*/ 193964 h 12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23614" h="1233055">
                <a:moveTo>
                  <a:pt x="1039091" y="0"/>
                </a:moveTo>
                <a:cubicBezTo>
                  <a:pt x="1029855" y="27709"/>
                  <a:pt x="1026862" y="58360"/>
                  <a:pt x="1011382" y="83128"/>
                </a:cubicBezTo>
                <a:cubicBezTo>
                  <a:pt x="998182" y="104249"/>
                  <a:pt x="950081" y="118455"/>
                  <a:pt x="928254" y="124691"/>
                </a:cubicBezTo>
                <a:cubicBezTo>
                  <a:pt x="828661" y="153146"/>
                  <a:pt x="917886" y="123820"/>
                  <a:pt x="803564" y="152400"/>
                </a:cubicBezTo>
                <a:cubicBezTo>
                  <a:pt x="789396" y="155942"/>
                  <a:pt x="776168" y="162713"/>
                  <a:pt x="762000" y="166255"/>
                </a:cubicBezTo>
                <a:cubicBezTo>
                  <a:pt x="723265" y="175939"/>
                  <a:pt x="646666" y="187787"/>
                  <a:pt x="609600" y="193964"/>
                </a:cubicBezTo>
                <a:cubicBezTo>
                  <a:pt x="585550" y="201981"/>
                  <a:pt x="535817" y="219740"/>
                  <a:pt x="512618" y="221673"/>
                </a:cubicBezTo>
                <a:cubicBezTo>
                  <a:pt x="420458" y="229353"/>
                  <a:pt x="327891" y="230910"/>
                  <a:pt x="235527" y="235528"/>
                </a:cubicBezTo>
                <a:cubicBezTo>
                  <a:pt x="221673" y="240146"/>
                  <a:pt x="207026" y="242851"/>
                  <a:pt x="193964" y="249382"/>
                </a:cubicBezTo>
                <a:cubicBezTo>
                  <a:pt x="162826" y="264951"/>
                  <a:pt x="132723" y="292391"/>
                  <a:pt x="110836" y="318655"/>
                </a:cubicBezTo>
                <a:cubicBezTo>
                  <a:pt x="100176" y="331447"/>
                  <a:pt x="94901" y="348445"/>
                  <a:pt x="83127" y="360219"/>
                </a:cubicBezTo>
                <a:cubicBezTo>
                  <a:pt x="62217" y="381129"/>
                  <a:pt x="36945" y="397164"/>
                  <a:pt x="13854" y="415637"/>
                </a:cubicBezTo>
                <a:cubicBezTo>
                  <a:pt x="9236" y="429491"/>
                  <a:pt x="0" y="442596"/>
                  <a:pt x="0" y="457200"/>
                </a:cubicBezTo>
                <a:cubicBezTo>
                  <a:pt x="0" y="476241"/>
                  <a:pt x="3292" y="496775"/>
                  <a:pt x="13854" y="512619"/>
                </a:cubicBezTo>
                <a:cubicBezTo>
                  <a:pt x="29201" y="535640"/>
                  <a:pt x="73272" y="546279"/>
                  <a:pt x="96982" y="554182"/>
                </a:cubicBezTo>
                <a:cubicBezTo>
                  <a:pt x="166255" y="549564"/>
                  <a:pt x="235755" y="547596"/>
                  <a:pt x="304800" y="540328"/>
                </a:cubicBezTo>
                <a:cubicBezTo>
                  <a:pt x="335399" y="537107"/>
                  <a:pt x="423689" y="505316"/>
                  <a:pt x="443345" y="498764"/>
                </a:cubicBezTo>
                <a:lnTo>
                  <a:pt x="484909" y="484910"/>
                </a:lnTo>
                <a:cubicBezTo>
                  <a:pt x="498764" y="480292"/>
                  <a:pt x="512152" y="473919"/>
                  <a:pt x="526473" y="471055"/>
                </a:cubicBezTo>
                <a:lnTo>
                  <a:pt x="595745" y="457200"/>
                </a:lnTo>
                <a:cubicBezTo>
                  <a:pt x="648638" y="510095"/>
                  <a:pt x="616373" y="466745"/>
                  <a:pt x="637309" y="581891"/>
                </a:cubicBezTo>
                <a:cubicBezTo>
                  <a:pt x="648136" y="641439"/>
                  <a:pt x="650181" y="626945"/>
                  <a:pt x="665018" y="678873"/>
                </a:cubicBezTo>
                <a:cubicBezTo>
                  <a:pt x="670249" y="697182"/>
                  <a:pt x="670358" y="717260"/>
                  <a:pt x="678873" y="734291"/>
                </a:cubicBezTo>
                <a:cubicBezTo>
                  <a:pt x="693766" y="764078"/>
                  <a:pt x="734291" y="817419"/>
                  <a:pt x="734291" y="817419"/>
                </a:cubicBezTo>
                <a:cubicBezTo>
                  <a:pt x="737553" y="830469"/>
                  <a:pt x="752963" y="898134"/>
                  <a:pt x="762000" y="914400"/>
                </a:cubicBezTo>
                <a:cubicBezTo>
                  <a:pt x="778173" y="943511"/>
                  <a:pt x="798945" y="969819"/>
                  <a:pt x="817418" y="997528"/>
                </a:cubicBezTo>
                <a:cubicBezTo>
                  <a:pt x="826654" y="1011382"/>
                  <a:pt x="833353" y="1027317"/>
                  <a:pt x="845127" y="1039091"/>
                </a:cubicBezTo>
                <a:cubicBezTo>
                  <a:pt x="858982" y="1052946"/>
                  <a:pt x="874662" y="1065189"/>
                  <a:pt x="886691" y="1080655"/>
                </a:cubicBezTo>
                <a:cubicBezTo>
                  <a:pt x="907137" y="1106942"/>
                  <a:pt x="923636" y="1136073"/>
                  <a:pt x="942109" y="1163782"/>
                </a:cubicBezTo>
                <a:cubicBezTo>
                  <a:pt x="951345" y="1177637"/>
                  <a:pt x="954021" y="1200080"/>
                  <a:pt x="969818" y="1205346"/>
                </a:cubicBezTo>
                <a:lnTo>
                  <a:pt x="1052945" y="1233055"/>
                </a:lnTo>
                <a:cubicBezTo>
                  <a:pt x="1165041" y="1205030"/>
                  <a:pt x="1115322" y="1236811"/>
                  <a:pt x="1094509" y="1039091"/>
                </a:cubicBezTo>
                <a:cubicBezTo>
                  <a:pt x="1091672" y="1012136"/>
                  <a:pt x="1082561" y="945922"/>
                  <a:pt x="1066800" y="914400"/>
                </a:cubicBezTo>
                <a:cubicBezTo>
                  <a:pt x="1059354" y="899507"/>
                  <a:pt x="1046538" y="887730"/>
                  <a:pt x="1039091" y="872837"/>
                </a:cubicBezTo>
                <a:cubicBezTo>
                  <a:pt x="1028016" y="850687"/>
                  <a:pt x="1017302" y="796576"/>
                  <a:pt x="1011382" y="775855"/>
                </a:cubicBezTo>
                <a:cubicBezTo>
                  <a:pt x="1007370" y="761813"/>
                  <a:pt x="1004058" y="747353"/>
                  <a:pt x="997527" y="734291"/>
                </a:cubicBezTo>
                <a:cubicBezTo>
                  <a:pt x="990080" y="719398"/>
                  <a:pt x="979054" y="706582"/>
                  <a:pt x="969818" y="692728"/>
                </a:cubicBezTo>
                <a:cubicBezTo>
                  <a:pt x="965200" y="678873"/>
                  <a:pt x="955964" y="665768"/>
                  <a:pt x="955964" y="651164"/>
                </a:cubicBezTo>
                <a:cubicBezTo>
                  <a:pt x="955964" y="529747"/>
                  <a:pt x="958032" y="534121"/>
                  <a:pt x="983673" y="457200"/>
                </a:cubicBezTo>
                <a:cubicBezTo>
                  <a:pt x="988291" y="429491"/>
                  <a:pt x="986118" y="399743"/>
                  <a:pt x="997527" y="374073"/>
                </a:cubicBezTo>
                <a:cubicBezTo>
                  <a:pt x="1005485" y="356168"/>
                  <a:pt x="1027062" y="347976"/>
                  <a:pt x="1039091" y="332510"/>
                </a:cubicBezTo>
                <a:cubicBezTo>
                  <a:pt x="1077105" y="283635"/>
                  <a:pt x="1095162" y="260626"/>
                  <a:pt x="1108364" y="207819"/>
                </a:cubicBezTo>
                <a:cubicBezTo>
                  <a:pt x="1109484" y="203339"/>
                  <a:pt x="1108364" y="198582"/>
                  <a:pt x="1108364" y="193964"/>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 name="CaixaDeTexto 5"/>
          <p:cNvSpPr txBox="1"/>
          <p:nvPr/>
        </p:nvSpPr>
        <p:spPr>
          <a:xfrm>
            <a:off x="1227159" y="3915348"/>
            <a:ext cx="539598" cy="523220"/>
          </a:xfrm>
          <a:prstGeom prst="rect">
            <a:avLst/>
          </a:prstGeom>
          <a:noFill/>
        </p:spPr>
        <p:txBody>
          <a:bodyPr wrap="square" rtlCol="0">
            <a:spAutoFit/>
          </a:bodyPr>
          <a:lstStyle/>
          <a:p>
            <a:r>
              <a:rPr lang="pt-BR" sz="2800" dirty="0" smtClean="0">
                <a:solidFill>
                  <a:srgbClr val="00B050"/>
                </a:solidFill>
              </a:rPr>
              <a:t>O</a:t>
            </a:r>
            <a:r>
              <a:rPr lang="pt-BR" sz="2800" baseline="-25000" dirty="0" smtClean="0">
                <a:solidFill>
                  <a:srgbClr val="00B050"/>
                </a:solidFill>
              </a:rPr>
              <a:t>2</a:t>
            </a:r>
            <a:endParaRPr lang="pt-BR" sz="2800" baseline="-25000" dirty="0">
              <a:solidFill>
                <a:srgbClr val="00B050"/>
              </a:solidFill>
            </a:endParaRPr>
          </a:p>
        </p:txBody>
      </p:sp>
      <p:cxnSp>
        <p:nvCxnSpPr>
          <p:cNvPr id="9" name="Conector de seta reta 8"/>
          <p:cNvCxnSpPr>
            <a:stCxn id="6" idx="2"/>
          </p:cNvCxnSpPr>
          <p:nvPr/>
        </p:nvCxnSpPr>
        <p:spPr>
          <a:xfrm flipH="1">
            <a:off x="1296098" y="4438568"/>
            <a:ext cx="200860" cy="2865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Forma livre 10"/>
          <p:cNvSpPr/>
          <p:nvPr/>
        </p:nvSpPr>
        <p:spPr>
          <a:xfrm>
            <a:off x="3275856" y="3948545"/>
            <a:ext cx="1123614" cy="1233055"/>
          </a:xfrm>
          <a:custGeom>
            <a:avLst/>
            <a:gdLst>
              <a:gd name="connsiteX0" fmla="*/ 1039091 w 1123614"/>
              <a:gd name="connsiteY0" fmla="*/ 0 h 1233055"/>
              <a:gd name="connsiteX1" fmla="*/ 1011382 w 1123614"/>
              <a:gd name="connsiteY1" fmla="*/ 83128 h 1233055"/>
              <a:gd name="connsiteX2" fmla="*/ 928254 w 1123614"/>
              <a:gd name="connsiteY2" fmla="*/ 124691 h 1233055"/>
              <a:gd name="connsiteX3" fmla="*/ 803564 w 1123614"/>
              <a:gd name="connsiteY3" fmla="*/ 152400 h 1233055"/>
              <a:gd name="connsiteX4" fmla="*/ 762000 w 1123614"/>
              <a:gd name="connsiteY4" fmla="*/ 166255 h 1233055"/>
              <a:gd name="connsiteX5" fmla="*/ 609600 w 1123614"/>
              <a:gd name="connsiteY5" fmla="*/ 193964 h 1233055"/>
              <a:gd name="connsiteX6" fmla="*/ 512618 w 1123614"/>
              <a:gd name="connsiteY6" fmla="*/ 221673 h 1233055"/>
              <a:gd name="connsiteX7" fmla="*/ 235527 w 1123614"/>
              <a:gd name="connsiteY7" fmla="*/ 235528 h 1233055"/>
              <a:gd name="connsiteX8" fmla="*/ 193964 w 1123614"/>
              <a:gd name="connsiteY8" fmla="*/ 249382 h 1233055"/>
              <a:gd name="connsiteX9" fmla="*/ 110836 w 1123614"/>
              <a:gd name="connsiteY9" fmla="*/ 318655 h 1233055"/>
              <a:gd name="connsiteX10" fmla="*/ 83127 w 1123614"/>
              <a:gd name="connsiteY10" fmla="*/ 360219 h 1233055"/>
              <a:gd name="connsiteX11" fmla="*/ 13854 w 1123614"/>
              <a:gd name="connsiteY11" fmla="*/ 415637 h 1233055"/>
              <a:gd name="connsiteX12" fmla="*/ 0 w 1123614"/>
              <a:gd name="connsiteY12" fmla="*/ 457200 h 1233055"/>
              <a:gd name="connsiteX13" fmla="*/ 13854 w 1123614"/>
              <a:gd name="connsiteY13" fmla="*/ 512619 h 1233055"/>
              <a:gd name="connsiteX14" fmla="*/ 96982 w 1123614"/>
              <a:gd name="connsiteY14" fmla="*/ 554182 h 1233055"/>
              <a:gd name="connsiteX15" fmla="*/ 304800 w 1123614"/>
              <a:gd name="connsiteY15" fmla="*/ 540328 h 1233055"/>
              <a:gd name="connsiteX16" fmla="*/ 443345 w 1123614"/>
              <a:gd name="connsiteY16" fmla="*/ 498764 h 1233055"/>
              <a:gd name="connsiteX17" fmla="*/ 484909 w 1123614"/>
              <a:gd name="connsiteY17" fmla="*/ 484910 h 1233055"/>
              <a:gd name="connsiteX18" fmla="*/ 526473 w 1123614"/>
              <a:gd name="connsiteY18" fmla="*/ 471055 h 1233055"/>
              <a:gd name="connsiteX19" fmla="*/ 595745 w 1123614"/>
              <a:gd name="connsiteY19" fmla="*/ 457200 h 1233055"/>
              <a:gd name="connsiteX20" fmla="*/ 637309 w 1123614"/>
              <a:gd name="connsiteY20" fmla="*/ 581891 h 1233055"/>
              <a:gd name="connsiteX21" fmla="*/ 665018 w 1123614"/>
              <a:gd name="connsiteY21" fmla="*/ 678873 h 1233055"/>
              <a:gd name="connsiteX22" fmla="*/ 678873 w 1123614"/>
              <a:gd name="connsiteY22" fmla="*/ 734291 h 1233055"/>
              <a:gd name="connsiteX23" fmla="*/ 734291 w 1123614"/>
              <a:gd name="connsiteY23" fmla="*/ 817419 h 1233055"/>
              <a:gd name="connsiteX24" fmla="*/ 762000 w 1123614"/>
              <a:gd name="connsiteY24" fmla="*/ 914400 h 1233055"/>
              <a:gd name="connsiteX25" fmla="*/ 817418 w 1123614"/>
              <a:gd name="connsiteY25" fmla="*/ 997528 h 1233055"/>
              <a:gd name="connsiteX26" fmla="*/ 845127 w 1123614"/>
              <a:gd name="connsiteY26" fmla="*/ 1039091 h 1233055"/>
              <a:gd name="connsiteX27" fmla="*/ 886691 w 1123614"/>
              <a:gd name="connsiteY27" fmla="*/ 1080655 h 1233055"/>
              <a:gd name="connsiteX28" fmla="*/ 942109 w 1123614"/>
              <a:gd name="connsiteY28" fmla="*/ 1163782 h 1233055"/>
              <a:gd name="connsiteX29" fmla="*/ 969818 w 1123614"/>
              <a:gd name="connsiteY29" fmla="*/ 1205346 h 1233055"/>
              <a:gd name="connsiteX30" fmla="*/ 1052945 w 1123614"/>
              <a:gd name="connsiteY30" fmla="*/ 1233055 h 1233055"/>
              <a:gd name="connsiteX31" fmla="*/ 1094509 w 1123614"/>
              <a:gd name="connsiteY31" fmla="*/ 1039091 h 1233055"/>
              <a:gd name="connsiteX32" fmla="*/ 1066800 w 1123614"/>
              <a:gd name="connsiteY32" fmla="*/ 914400 h 1233055"/>
              <a:gd name="connsiteX33" fmla="*/ 1039091 w 1123614"/>
              <a:gd name="connsiteY33" fmla="*/ 872837 h 1233055"/>
              <a:gd name="connsiteX34" fmla="*/ 1011382 w 1123614"/>
              <a:gd name="connsiteY34" fmla="*/ 775855 h 1233055"/>
              <a:gd name="connsiteX35" fmla="*/ 997527 w 1123614"/>
              <a:gd name="connsiteY35" fmla="*/ 734291 h 1233055"/>
              <a:gd name="connsiteX36" fmla="*/ 969818 w 1123614"/>
              <a:gd name="connsiteY36" fmla="*/ 692728 h 1233055"/>
              <a:gd name="connsiteX37" fmla="*/ 955964 w 1123614"/>
              <a:gd name="connsiteY37" fmla="*/ 651164 h 1233055"/>
              <a:gd name="connsiteX38" fmla="*/ 983673 w 1123614"/>
              <a:gd name="connsiteY38" fmla="*/ 457200 h 1233055"/>
              <a:gd name="connsiteX39" fmla="*/ 997527 w 1123614"/>
              <a:gd name="connsiteY39" fmla="*/ 374073 h 1233055"/>
              <a:gd name="connsiteX40" fmla="*/ 1039091 w 1123614"/>
              <a:gd name="connsiteY40" fmla="*/ 332510 h 1233055"/>
              <a:gd name="connsiteX41" fmla="*/ 1108364 w 1123614"/>
              <a:gd name="connsiteY41" fmla="*/ 207819 h 1233055"/>
              <a:gd name="connsiteX42" fmla="*/ 1108364 w 1123614"/>
              <a:gd name="connsiteY42" fmla="*/ 193964 h 12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23614" h="1233055">
                <a:moveTo>
                  <a:pt x="1039091" y="0"/>
                </a:moveTo>
                <a:cubicBezTo>
                  <a:pt x="1029855" y="27709"/>
                  <a:pt x="1026862" y="58360"/>
                  <a:pt x="1011382" y="83128"/>
                </a:cubicBezTo>
                <a:cubicBezTo>
                  <a:pt x="998182" y="104249"/>
                  <a:pt x="950081" y="118455"/>
                  <a:pt x="928254" y="124691"/>
                </a:cubicBezTo>
                <a:cubicBezTo>
                  <a:pt x="828661" y="153146"/>
                  <a:pt x="917886" y="123820"/>
                  <a:pt x="803564" y="152400"/>
                </a:cubicBezTo>
                <a:cubicBezTo>
                  <a:pt x="789396" y="155942"/>
                  <a:pt x="776168" y="162713"/>
                  <a:pt x="762000" y="166255"/>
                </a:cubicBezTo>
                <a:cubicBezTo>
                  <a:pt x="723265" y="175939"/>
                  <a:pt x="646666" y="187787"/>
                  <a:pt x="609600" y="193964"/>
                </a:cubicBezTo>
                <a:cubicBezTo>
                  <a:pt x="585550" y="201981"/>
                  <a:pt x="535817" y="219740"/>
                  <a:pt x="512618" y="221673"/>
                </a:cubicBezTo>
                <a:cubicBezTo>
                  <a:pt x="420458" y="229353"/>
                  <a:pt x="327891" y="230910"/>
                  <a:pt x="235527" y="235528"/>
                </a:cubicBezTo>
                <a:cubicBezTo>
                  <a:pt x="221673" y="240146"/>
                  <a:pt x="207026" y="242851"/>
                  <a:pt x="193964" y="249382"/>
                </a:cubicBezTo>
                <a:cubicBezTo>
                  <a:pt x="162826" y="264951"/>
                  <a:pt x="132723" y="292391"/>
                  <a:pt x="110836" y="318655"/>
                </a:cubicBezTo>
                <a:cubicBezTo>
                  <a:pt x="100176" y="331447"/>
                  <a:pt x="94901" y="348445"/>
                  <a:pt x="83127" y="360219"/>
                </a:cubicBezTo>
                <a:cubicBezTo>
                  <a:pt x="62217" y="381129"/>
                  <a:pt x="36945" y="397164"/>
                  <a:pt x="13854" y="415637"/>
                </a:cubicBezTo>
                <a:cubicBezTo>
                  <a:pt x="9236" y="429491"/>
                  <a:pt x="0" y="442596"/>
                  <a:pt x="0" y="457200"/>
                </a:cubicBezTo>
                <a:cubicBezTo>
                  <a:pt x="0" y="476241"/>
                  <a:pt x="3292" y="496775"/>
                  <a:pt x="13854" y="512619"/>
                </a:cubicBezTo>
                <a:cubicBezTo>
                  <a:pt x="29201" y="535640"/>
                  <a:pt x="73272" y="546279"/>
                  <a:pt x="96982" y="554182"/>
                </a:cubicBezTo>
                <a:cubicBezTo>
                  <a:pt x="166255" y="549564"/>
                  <a:pt x="235755" y="547596"/>
                  <a:pt x="304800" y="540328"/>
                </a:cubicBezTo>
                <a:cubicBezTo>
                  <a:pt x="335399" y="537107"/>
                  <a:pt x="423689" y="505316"/>
                  <a:pt x="443345" y="498764"/>
                </a:cubicBezTo>
                <a:lnTo>
                  <a:pt x="484909" y="484910"/>
                </a:lnTo>
                <a:cubicBezTo>
                  <a:pt x="498764" y="480292"/>
                  <a:pt x="512152" y="473919"/>
                  <a:pt x="526473" y="471055"/>
                </a:cubicBezTo>
                <a:lnTo>
                  <a:pt x="595745" y="457200"/>
                </a:lnTo>
                <a:cubicBezTo>
                  <a:pt x="648638" y="510095"/>
                  <a:pt x="616373" y="466745"/>
                  <a:pt x="637309" y="581891"/>
                </a:cubicBezTo>
                <a:cubicBezTo>
                  <a:pt x="648136" y="641439"/>
                  <a:pt x="650181" y="626945"/>
                  <a:pt x="665018" y="678873"/>
                </a:cubicBezTo>
                <a:cubicBezTo>
                  <a:pt x="670249" y="697182"/>
                  <a:pt x="670358" y="717260"/>
                  <a:pt x="678873" y="734291"/>
                </a:cubicBezTo>
                <a:cubicBezTo>
                  <a:pt x="693766" y="764078"/>
                  <a:pt x="734291" y="817419"/>
                  <a:pt x="734291" y="817419"/>
                </a:cubicBezTo>
                <a:cubicBezTo>
                  <a:pt x="737553" y="830469"/>
                  <a:pt x="752963" y="898134"/>
                  <a:pt x="762000" y="914400"/>
                </a:cubicBezTo>
                <a:cubicBezTo>
                  <a:pt x="778173" y="943511"/>
                  <a:pt x="798945" y="969819"/>
                  <a:pt x="817418" y="997528"/>
                </a:cubicBezTo>
                <a:cubicBezTo>
                  <a:pt x="826654" y="1011382"/>
                  <a:pt x="833353" y="1027317"/>
                  <a:pt x="845127" y="1039091"/>
                </a:cubicBezTo>
                <a:cubicBezTo>
                  <a:pt x="858982" y="1052946"/>
                  <a:pt x="874662" y="1065189"/>
                  <a:pt x="886691" y="1080655"/>
                </a:cubicBezTo>
                <a:cubicBezTo>
                  <a:pt x="907137" y="1106942"/>
                  <a:pt x="923636" y="1136073"/>
                  <a:pt x="942109" y="1163782"/>
                </a:cubicBezTo>
                <a:cubicBezTo>
                  <a:pt x="951345" y="1177637"/>
                  <a:pt x="954021" y="1200080"/>
                  <a:pt x="969818" y="1205346"/>
                </a:cubicBezTo>
                <a:lnTo>
                  <a:pt x="1052945" y="1233055"/>
                </a:lnTo>
                <a:cubicBezTo>
                  <a:pt x="1165041" y="1205030"/>
                  <a:pt x="1115322" y="1236811"/>
                  <a:pt x="1094509" y="1039091"/>
                </a:cubicBezTo>
                <a:cubicBezTo>
                  <a:pt x="1091672" y="1012136"/>
                  <a:pt x="1082561" y="945922"/>
                  <a:pt x="1066800" y="914400"/>
                </a:cubicBezTo>
                <a:cubicBezTo>
                  <a:pt x="1059354" y="899507"/>
                  <a:pt x="1046538" y="887730"/>
                  <a:pt x="1039091" y="872837"/>
                </a:cubicBezTo>
                <a:cubicBezTo>
                  <a:pt x="1028016" y="850687"/>
                  <a:pt x="1017302" y="796576"/>
                  <a:pt x="1011382" y="775855"/>
                </a:cubicBezTo>
                <a:cubicBezTo>
                  <a:pt x="1007370" y="761813"/>
                  <a:pt x="1004058" y="747353"/>
                  <a:pt x="997527" y="734291"/>
                </a:cubicBezTo>
                <a:cubicBezTo>
                  <a:pt x="990080" y="719398"/>
                  <a:pt x="979054" y="706582"/>
                  <a:pt x="969818" y="692728"/>
                </a:cubicBezTo>
                <a:cubicBezTo>
                  <a:pt x="965200" y="678873"/>
                  <a:pt x="955964" y="665768"/>
                  <a:pt x="955964" y="651164"/>
                </a:cubicBezTo>
                <a:cubicBezTo>
                  <a:pt x="955964" y="529747"/>
                  <a:pt x="958032" y="534121"/>
                  <a:pt x="983673" y="457200"/>
                </a:cubicBezTo>
                <a:cubicBezTo>
                  <a:pt x="988291" y="429491"/>
                  <a:pt x="986118" y="399743"/>
                  <a:pt x="997527" y="374073"/>
                </a:cubicBezTo>
                <a:cubicBezTo>
                  <a:pt x="1005485" y="356168"/>
                  <a:pt x="1027062" y="347976"/>
                  <a:pt x="1039091" y="332510"/>
                </a:cubicBezTo>
                <a:cubicBezTo>
                  <a:pt x="1077105" y="283635"/>
                  <a:pt x="1095162" y="260626"/>
                  <a:pt x="1108364" y="207819"/>
                </a:cubicBezTo>
                <a:cubicBezTo>
                  <a:pt x="1109484" y="203339"/>
                  <a:pt x="1108364" y="198582"/>
                  <a:pt x="1108364" y="193964"/>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CaixaDeTexto 11"/>
          <p:cNvSpPr txBox="1"/>
          <p:nvPr/>
        </p:nvSpPr>
        <p:spPr>
          <a:xfrm>
            <a:off x="3851920" y="4273932"/>
            <a:ext cx="539598" cy="523220"/>
          </a:xfrm>
          <a:prstGeom prst="rect">
            <a:avLst/>
          </a:prstGeom>
          <a:noFill/>
        </p:spPr>
        <p:txBody>
          <a:bodyPr wrap="square" rtlCol="0">
            <a:spAutoFit/>
          </a:bodyPr>
          <a:lstStyle/>
          <a:p>
            <a:r>
              <a:rPr lang="pt-BR" sz="2800" dirty="0" smtClean="0">
                <a:solidFill>
                  <a:srgbClr val="00B050"/>
                </a:solidFill>
              </a:rPr>
              <a:t>O</a:t>
            </a:r>
            <a:r>
              <a:rPr lang="pt-BR" sz="2800" baseline="-25000" dirty="0" smtClean="0">
                <a:solidFill>
                  <a:srgbClr val="00B050"/>
                </a:solidFill>
              </a:rPr>
              <a:t>2</a:t>
            </a:r>
            <a:endParaRPr lang="pt-BR" sz="2800" baseline="-25000" dirty="0">
              <a:solidFill>
                <a:srgbClr val="00B050"/>
              </a:solidFill>
            </a:endParaRPr>
          </a:p>
        </p:txBody>
      </p:sp>
      <p:cxnSp>
        <p:nvCxnSpPr>
          <p:cNvPr id="13" name="Conector de seta reta 12"/>
          <p:cNvCxnSpPr/>
          <p:nvPr/>
        </p:nvCxnSpPr>
        <p:spPr>
          <a:xfrm flipH="1">
            <a:off x="3779912" y="4581128"/>
            <a:ext cx="200860" cy="2865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3528346" y="4057908"/>
            <a:ext cx="971646" cy="523220"/>
          </a:xfrm>
          <a:prstGeom prst="rect">
            <a:avLst/>
          </a:prstGeom>
          <a:noFill/>
        </p:spPr>
        <p:txBody>
          <a:bodyPr wrap="square" rtlCol="0">
            <a:spAutoFit/>
          </a:bodyPr>
          <a:lstStyle/>
          <a:p>
            <a:r>
              <a:rPr lang="pt-BR" sz="2800" dirty="0" smtClean="0">
                <a:solidFill>
                  <a:srgbClr val="C00000"/>
                </a:solidFill>
              </a:rPr>
              <a:t>CO</a:t>
            </a:r>
            <a:r>
              <a:rPr lang="pt-BR" sz="2800" baseline="-25000" dirty="0" smtClean="0">
                <a:solidFill>
                  <a:srgbClr val="C00000"/>
                </a:solidFill>
              </a:rPr>
              <a:t>2</a:t>
            </a:r>
            <a:endParaRPr lang="pt-BR" sz="2800" baseline="-25000" dirty="0">
              <a:solidFill>
                <a:srgbClr val="C00000"/>
              </a:solidFill>
            </a:endParaRPr>
          </a:p>
        </p:txBody>
      </p:sp>
      <p:cxnSp>
        <p:nvCxnSpPr>
          <p:cNvPr id="15" name="Conector de seta reta 14"/>
          <p:cNvCxnSpPr/>
          <p:nvPr/>
        </p:nvCxnSpPr>
        <p:spPr>
          <a:xfrm flipV="1">
            <a:off x="3980772" y="3212976"/>
            <a:ext cx="410746" cy="96398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70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48680"/>
            <a:ext cx="8229600" cy="5577483"/>
          </a:xfrm>
        </p:spPr>
        <p:txBody>
          <a:bodyPr>
            <a:normAutofit/>
          </a:bodyPr>
          <a:lstStyle/>
          <a:p>
            <a:r>
              <a:rPr lang="pt-BR" dirty="0" smtClean="0"/>
              <a:t>2 razões ecológicas para a respiração aérea facultativa ou obrigatória:</a:t>
            </a:r>
          </a:p>
          <a:p>
            <a:r>
              <a:rPr lang="pt-BR" dirty="0" smtClean="0"/>
              <a:t>a)Depleção do O2 na água;</a:t>
            </a:r>
          </a:p>
          <a:p>
            <a:r>
              <a:rPr lang="pt-BR" dirty="0" smtClean="0"/>
              <a:t>b)Ocorrências de secas periódicas</a:t>
            </a:r>
          </a:p>
          <a:p>
            <a:endParaRPr lang="pt-BR" dirty="0"/>
          </a:p>
          <a:p>
            <a:endParaRPr lang="pt-BR" dirty="0" smtClean="0"/>
          </a:p>
          <a:p>
            <a:r>
              <a:rPr lang="pt-BR" dirty="0" smtClean="0"/>
              <a:t>A maioria dos peixes de respiração aérea são de água doce ou estuarina;</a:t>
            </a:r>
          </a:p>
          <a:p>
            <a:pPr lvl="2"/>
            <a:r>
              <a:rPr lang="pt-BR" dirty="0" smtClean="0"/>
              <a:t>Água doce pobre em O</a:t>
            </a:r>
            <a:r>
              <a:rPr lang="pt-BR" baseline="-25000" dirty="0" smtClean="0"/>
              <a:t>2</a:t>
            </a:r>
            <a:r>
              <a:rPr lang="pt-BR" dirty="0" smtClean="0"/>
              <a:t> é comum nos trópicos em relação à águas de regiões com climas temperados.</a:t>
            </a:r>
            <a:endParaRPr lang="pt-BR" dirty="0"/>
          </a:p>
        </p:txBody>
      </p:sp>
      <p:sp>
        <p:nvSpPr>
          <p:cNvPr id="4" name="Seta em curva para a direita 3"/>
          <p:cNvSpPr/>
          <p:nvPr/>
        </p:nvSpPr>
        <p:spPr>
          <a:xfrm>
            <a:off x="2915816" y="2780928"/>
            <a:ext cx="648072" cy="5760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p:cNvSpPr txBox="1"/>
          <p:nvPr/>
        </p:nvSpPr>
        <p:spPr>
          <a:xfrm>
            <a:off x="3707904" y="2924944"/>
            <a:ext cx="4752528" cy="646331"/>
          </a:xfrm>
          <a:prstGeom prst="rect">
            <a:avLst/>
          </a:prstGeom>
          <a:noFill/>
        </p:spPr>
        <p:txBody>
          <a:bodyPr wrap="square" rtlCol="0">
            <a:spAutoFit/>
          </a:bodyPr>
          <a:lstStyle/>
          <a:p>
            <a:r>
              <a:rPr lang="pt-BR" dirty="0" smtClean="0"/>
              <a:t>Vídeo </a:t>
            </a:r>
            <a:r>
              <a:rPr lang="pt-BR" dirty="0" err="1" smtClean="0"/>
              <a:t>YouTube</a:t>
            </a:r>
            <a:r>
              <a:rPr lang="pt-BR" dirty="0"/>
              <a:t> </a:t>
            </a:r>
            <a:r>
              <a:rPr lang="pt-BR" dirty="0" smtClean="0"/>
              <a:t>sobre peixes pulmonados na seca</a:t>
            </a:r>
          </a:p>
          <a:p>
            <a:r>
              <a:rPr lang="pt-BR" dirty="0" smtClean="0"/>
              <a:t>“Peixes </a:t>
            </a:r>
            <a:r>
              <a:rPr lang="pt-BR" dirty="0" err="1" smtClean="0"/>
              <a:t>dipnóicos</a:t>
            </a:r>
            <a:r>
              <a:rPr lang="pt-BR" dirty="0" smtClean="0"/>
              <a:t>: os sobreviventes da seca”</a:t>
            </a:r>
            <a:endParaRPr lang="pt-BR" dirty="0"/>
          </a:p>
        </p:txBody>
      </p:sp>
    </p:spTree>
    <p:extLst>
      <p:ext uri="{BB962C8B-B14F-4D97-AF65-F5344CB8AC3E}">
        <p14:creationId xmlns:p14="http://schemas.microsoft.com/office/powerpoint/2010/main" val="3687603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6386" name="Picture 2" descr="Como os peixes pulmonados sobrevivem a seca em pântanos? - Bio Orb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91022"/>
            <a:ext cx="6984776" cy="582064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23528" y="6211669"/>
            <a:ext cx="8820472" cy="369332"/>
          </a:xfrm>
          <a:prstGeom prst="rect">
            <a:avLst/>
          </a:prstGeom>
        </p:spPr>
        <p:txBody>
          <a:bodyPr wrap="square">
            <a:spAutoFit/>
          </a:bodyPr>
          <a:lstStyle/>
          <a:p>
            <a:r>
              <a:rPr lang="pt-BR" dirty="0">
                <a:hlinkClick r:id="rId3"/>
              </a:rPr>
              <a:t>https://</a:t>
            </a:r>
            <a:r>
              <a:rPr lang="pt-BR" dirty="0" smtClean="0">
                <a:hlinkClick r:id="rId3"/>
              </a:rPr>
              <a:t>www.bioorbis.org/2019/11/como-peixes-pulmonados-sobrevivem-seca.html</a:t>
            </a:r>
            <a:r>
              <a:rPr lang="pt-BR" dirty="0" smtClean="0"/>
              <a:t> </a:t>
            </a:r>
            <a:endParaRPr lang="pt-BR" dirty="0"/>
          </a:p>
        </p:txBody>
      </p:sp>
    </p:spTree>
    <p:extLst>
      <p:ext uri="{BB962C8B-B14F-4D97-AF65-F5344CB8AC3E}">
        <p14:creationId xmlns:p14="http://schemas.microsoft.com/office/powerpoint/2010/main" val="1107039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620688"/>
            <a:ext cx="8229600" cy="4525963"/>
          </a:xfrm>
        </p:spPr>
        <p:txBody>
          <a:bodyPr>
            <a:normAutofit fontScale="92500"/>
          </a:bodyPr>
          <a:lstStyle/>
          <a:p>
            <a:pPr algn="just"/>
            <a:r>
              <a:rPr lang="pt-BR" dirty="0" smtClean="0"/>
              <a:t>Enguia comum: peixe capaz de rastejar fora d’água e passar de um curso d’água par a outro, em especial a noite e pela grama úmida;</a:t>
            </a:r>
          </a:p>
          <a:p>
            <a:pPr algn="just"/>
            <a:r>
              <a:rPr lang="pt-BR" dirty="0" smtClean="0"/>
              <a:t>Quando fora da água mantém suas cavidades branquiais infladas de ar. Aproximadamente 1x por minuto renova o ar da cavidade branquial;</a:t>
            </a:r>
          </a:p>
          <a:p>
            <a:pPr algn="just"/>
            <a:r>
              <a:rPr lang="pt-BR" dirty="0" smtClean="0"/>
              <a:t>A título de comparação, </a:t>
            </a:r>
            <a:r>
              <a:rPr lang="pt-BR" dirty="0" err="1" smtClean="0"/>
              <a:t>ná</a:t>
            </a:r>
            <a:r>
              <a:rPr lang="pt-BR" dirty="0" smtClean="0"/>
              <a:t> água renova 20x por minuto.</a:t>
            </a:r>
            <a:endParaRPr lang="pt-BR" dirty="0"/>
          </a:p>
        </p:txBody>
      </p:sp>
      <p:pic>
        <p:nvPicPr>
          <p:cNvPr id="17410" name="Picture 2" descr="Enguia Comum Ou Enguia Europeia, Anguilla Anguilla, Adulto Enterrado Na  Terra, Movimento Lento Video Estoque - Vídeo de enterrado, movimento:  1547856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001" y="4365104"/>
            <a:ext cx="4320480" cy="228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36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4525963"/>
          </a:xfrm>
        </p:spPr>
        <p:txBody>
          <a:bodyPr/>
          <a:lstStyle/>
          <a:p>
            <a:pPr algn="just"/>
            <a:r>
              <a:rPr lang="pt-BR" dirty="0" smtClean="0"/>
              <a:t>A maioria dos peixes respira com auxílio das brânquias</a:t>
            </a:r>
          </a:p>
          <a:p>
            <a:pPr lvl="1" algn="just"/>
            <a:r>
              <a:rPr lang="pt-BR" dirty="0" smtClean="0"/>
              <a:t>Por meio de um mecanismo unidirecional de ventilação </a:t>
            </a:r>
            <a:r>
              <a:rPr lang="pt-BR" dirty="0" smtClean="0">
                <a:sym typeface="Wingdings" pitchFamily="2" charset="2"/>
              </a:rPr>
              <a:t> água do meio externo passa pelas brânquias</a:t>
            </a:r>
          </a:p>
          <a:p>
            <a:pPr lvl="1" algn="just"/>
            <a:r>
              <a:rPr lang="pt-BR" dirty="0" smtClean="0">
                <a:sym typeface="Wingdings" pitchFamily="2" charset="2"/>
              </a:rPr>
              <a:t>Sistema contra corrente (o sangue é direcionado a um lado e a água para outro)</a:t>
            </a:r>
          </a:p>
          <a:p>
            <a:pPr lvl="3" algn="just"/>
            <a:r>
              <a:rPr lang="pt-BR" dirty="0" smtClean="0">
                <a:sym typeface="Wingdings" pitchFamily="2" charset="2"/>
              </a:rPr>
              <a:t>Esse sistema é altamente eficiente e o animal consegue extrair 80% (até mais) do oxigênio dissolvido</a:t>
            </a:r>
            <a:endParaRPr lang="pt-BR" dirty="0"/>
          </a:p>
        </p:txBody>
      </p:sp>
    </p:spTree>
    <p:extLst>
      <p:ext uri="{BB962C8B-B14F-4D97-AF65-F5344CB8AC3E}">
        <p14:creationId xmlns:p14="http://schemas.microsoft.com/office/powerpoint/2010/main" val="2606153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415205"/>
            <a:ext cx="8229600" cy="4525963"/>
          </a:xfrm>
        </p:spPr>
        <p:txBody>
          <a:bodyPr/>
          <a:lstStyle/>
          <a:p>
            <a:pPr algn="just"/>
            <a:r>
              <a:rPr lang="pt-BR" dirty="0" smtClean="0"/>
              <a:t>Enguia elétrica (poraquê): respira pela boca e se afoga caso o acesso ao ar for interrompido.</a:t>
            </a:r>
          </a:p>
          <a:p>
            <a:pPr algn="just"/>
            <a:r>
              <a:rPr lang="pt-BR" dirty="0" smtClean="0"/>
              <a:t>A cavidade bucal é imensamente vascularizada, tem múltiplas dobras e papilas que aumentam muito a área da superfície.</a:t>
            </a:r>
            <a:endParaRPr lang="pt-BR" dirty="0"/>
          </a:p>
        </p:txBody>
      </p:sp>
      <p:pic>
        <p:nvPicPr>
          <p:cNvPr id="18436" name="Picture 4" descr="Poraquê – Wikipédia, a enciclopédia liv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789040"/>
            <a:ext cx="4319558" cy="286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133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8720"/>
            <a:ext cx="8229600" cy="5217443"/>
          </a:xfrm>
        </p:spPr>
        <p:txBody>
          <a:bodyPr>
            <a:normAutofit fontScale="92500" lnSpcReduction="10000"/>
          </a:bodyPr>
          <a:lstStyle/>
          <a:p>
            <a:pPr algn="just"/>
            <a:r>
              <a:rPr lang="pt-BR" dirty="0" smtClean="0"/>
              <a:t>Peixes pulmonados: apresentam respiração aérea obrigatória.</a:t>
            </a:r>
          </a:p>
          <a:p>
            <a:pPr algn="just"/>
            <a:r>
              <a:rPr lang="pt-BR" dirty="0" smtClean="0"/>
              <a:t>Conseguem estivar (hibernar) nos períodos de seca;</a:t>
            </a:r>
          </a:p>
          <a:p>
            <a:pPr algn="just"/>
            <a:r>
              <a:rPr lang="pt-BR" dirty="0" smtClean="0"/>
              <a:t>No peixe pulmonado australiano (</a:t>
            </a:r>
            <a:r>
              <a:rPr lang="pt-BR" i="1" dirty="0" err="1" smtClean="0"/>
              <a:t>Neoceratodus</a:t>
            </a:r>
            <a:r>
              <a:rPr lang="pt-BR" dirty="0" smtClean="0"/>
              <a:t>), as brânquias são os principais órgãos de trocas gasosas;</a:t>
            </a:r>
          </a:p>
          <a:p>
            <a:pPr algn="just"/>
            <a:r>
              <a:rPr lang="pt-BR" dirty="0" smtClean="0"/>
              <a:t>No </a:t>
            </a:r>
            <a:r>
              <a:rPr lang="pt-BR" i="1" dirty="0" err="1" smtClean="0"/>
              <a:t>Lepidosiren</a:t>
            </a:r>
            <a:r>
              <a:rPr lang="pt-BR" dirty="0" smtClean="0"/>
              <a:t> (</a:t>
            </a:r>
            <a:r>
              <a:rPr lang="pt-BR" dirty="0" err="1" smtClean="0"/>
              <a:t>pirambóia</a:t>
            </a:r>
            <a:r>
              <a:rPr lang="pt-BR" dirty="0" smtClean="0"/>
              <a:t>), praticamente toda a tomada de O</a:t>
            </a:r>
            <a:r>
              <a:rPr lang="pt-BR" baseline="-25000" dirty="0" smtClean="0"/>
              <a:t>2</a:t>
            </a:r>
            <a:r>
              <a:rPr lang="pt-BR" dirty="0" smtClean="0"/>
              <a:t> é por meio do pulmão;</a:t>
            </a:r>
          </a:p>
          <a:p>
            <a:pPr algn="just"/>
            <a:r>
              <a:rPr lang="pt-BR" dirty="0" smtClean="0"/>
              <a:t>Em ambos os casos, as brânquias têm seu papel fundamental na troca de CO</a:t>
            </a:r>
            <a:r>
              <a:rPr lang="pt-BR" baseline="-25000" dirty="0" smtClean="0"/>
              <a:t>2</a:t>
            </a:r>
            <a:r>
              <a:rPr lang="pt-BR" dirty="0" smtClean="0"/>
              <a:t>.</a:t>
            </a:r>
            <a:endParaRPr lang="pt-BR" dirty="0"/>
          </a:p>
        </p:txBody>
      </p:sp>
    </p:spTree>
    <p:extLst>
      <p:ext uri="{BB962C8B-B14F-4D97-AF65-F5344CB8AC3E}">
        <p14:creationId xmlns:p14="http://schemas.microsoft.com/office/powerpoint/2010/main" val="4003737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Coração peixes</a:t>
            </a:r>
            <a:endParaRPr lang="pt-BR" dirty="0"/>
          </a:p>
        </p:txBody>
      </p:sp>
      <p:sp>
        <p:nvSpPr>
          <p:cNvPr id="3" name="Espaço Reservado para Conteúdo 2"/>
          <p:cNvSpPr>
            <a:spLocks noGrp="1"/>
          </p:cNvSpPr>
          <p:nvPr>
            <p:ph idx="1"/>
          </p:nvPr>
        </p:nvSpPr>
        <p:spPr/>
        <p:txBody>
          <a:bodyPr>
            <a:normAutofit fontScale="92500" lnSpcReduction="20000"/>
          </a:bodyPr>
          <a:lstStyle/>
          <a:p>
            <a:pPr algn="just"/>
            <a:r>
              <a:rPr lang="pt-BR" dirty="0" smtClean="0"/>
              <a:t>Coração com 2 cavidades (átrio e ventrículo) e em 4 câmaras (seio venoso, átrio, ventrículo e bulbo arterial – no caso dos tubarões é cone arterial).</a:t>
            </a:r>
          </a:p>
          <a:p>
            <a:pPr algn="just"/>
            <a:r>
              <a:rPr lang="pt-BR" dirty="0" smtClean="0"/>
              <a:t>Seio venoso: determina o ritmo do batimento cardíaco;</a:t>
            </a:r>
          </a:p>
          <a:p>
            <a:pPr algn="just"/>
            <a:r>
              <a:rPr lang="pt-BR" dirty="0" smtClean="0"/>
              <a:t>Átrio: sua contração auxilia no enchimento do ventrículo;</a:t>
            </a:r>
          </a:p>
          <a:p>
            <a:pPr algn="just"/>
            <a:r>
              <a:rPr lang="pt-BR" dirty="0" smtClean="0"/>
              <a:t>Ventrículo: bombeia o sangue;</a:t>
            </a:r>
          </a:p>
          <a:p>
            <a:pPr algn="just"/>
            <a:r>
              <a:rPr lang="pt-BR" dirty="0" smtClean="0"/>
              <a:t>Bulbo arterial:  mantém o fluxo de sangue nas artérias durante o relaxamento do ventrículo.</a:t>
            </a:r>
            <a:endParaRPr lang="pt-BR" dirty="0"/>
          </a:p>
        </p:txBody>
      </p:sp>
    </p:spTree>
    <p:extLst>
      <p:ext uri="{BB962C8B-B14F-4D97-AF65-F5344CB8AC3E}">
        <p14:creationId xmlns:p14="http://schemas.microsoft.com/office/powerpoint/2010/main" val="4074376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MORFOLOGIA DE PEIXES - Gabriela B., Gabriela R., Iury B., Leonardo M.,  Luiza B.: SISTEMA CIRCULATÓ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011515"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2016340" y="4365104"/>
            <a:ext cx="4572000" cy="646331"/>
          </a:xfrm>
          <a:prstGeom prst="rect">
            <a:avLst/>
          </a:prstGeom>
        </p:spPr>
        <p:txBody>
          <a:bodyPr>
            <a:spAutoFit/>
          </a:bodyPr>
          <a:lstStyle/>
          <a:p>
            <a:r>
              <a:rPr lang="pt-BR" dirty="0">
                <a:hlinkClick r:id="rId3"/>
              </a:rPr>
              <a:t>http://</a:t>
            </a:r>
            <a:r>
              <a:rPr lang="pt-BR" dirty="0" smtClean="0">
                <a:hlinkClick r:id="rId3"/>
              </a:rPr>
              <a:t>morfodepeixes.blogspot.com/2006/09/sistema-circulatrio.html</a:t>
            </a:r>
            <a:r>
              <a:rPr lang="pt-BR" dirty="0" smtClean="0"/>
              <a:t>  </a:t>
            </a:r>
            <a:endParaRPr lang="pt-BR" dirty="0"/>
          </a:p>
        </p:txBody>
      </p:sp>
    </p:spTree>
    <p:extLst>
      <p:ext uri="{BB962C8B-B14F-4D97-AF65-F5344CB8AC3E}">
        <p14:creationId xmlns:p14="http://schemas.microsoft.com/office/powerpoint/2010/main" val="2916337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ração de tubarão-anequim I. oxirhinchus (A) e agulhão-negro M....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797"/>
            <a:ext cx="4617613" cy="6823203"/>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5004048" y="5589240"/>
            <a:ext cx="3240360" cy="369332"/>
          </a:xfrm>
          <a:prstGeom prst="rect">
            <a:avLst/>
          </a:prstGeom>
          <a:noFill/>
        </p:spPr>
        <p:txBody>
          <a:bodyPr wrap="square" rtlCol="0">
            <a:spAutoFit/>
          </a:bodyPr>
          <a:lstStyle/>
          <a:p>
            <a:r>
              <a:rPr lang="pt-BR" dirty="0" smtClean="0"/>
              <a:t>Mendes Martins et al., (2019)</a:t>
            </a:r>
            <a:endParaRPr lang="pt-BR" dirty="0"/>
          </a:p>
        </p:txBody>
      </p:sp>
      <p:sp>
        <p:nvSpPr>
          <p:cNvPr id="5" name="CaixaDeTexto 4"/>
          <p:cNvSpPr txBox="1"/>
          <p:nvPr/>
        </p:nvSpPr>
        <p:spPr>
          <a:xfrm>
            <a:off x="5148064" y="1340768"/>
            <a:ext cx="2016224" cy="369332"/>
          </a:xfrm>
          <a:prstGeom prst="rect">
            <a:avLst/>
          </a:prstGeom>
          <a:noFill/>
        </p:spPr>
        <p:txBody>
          <a:bodyPr wrap="square" rtlCol="0">
            <a:spAutoFit/>
          </a:bodyPr>
          <a:lstStyle/>
          <a:p>
            <a:r>
              <a:rPr lang="pt-BR" dirty="0" smtClean="0"/>
              <a:t>tubarão</a:t>
            </a:r>
            <a:endParaRPr lang="pt-BR" dirty="0"/>
          </a:p>
        </p:txBody>
      </p:sp>
      <p:sp>
        <p:nvSpPr>
          <p:cNvPr id="7" name="CaixaDeTexto 6"/>
          <p:cNvSpPr txBox="1"/>
          <p:nvPr/>
        </p:nvSpPr>
        <p:spPr>
          <a:xfrm>
            <a:off x="5148064" y="3851756"/>
            <a:ext cx="2016224" cy="369332"/>
          </a:xfrm>
          <a:prstGeom prst="rect">
            <a:avLst/>
          </a:prstGeom>
          <a:noFill/>
        </p:spPr>
        <p:txBody>
          <a:bodyPr wrap="square" rtlCol="0">
            <a:spAutoFit/>
          </a:bodyPr>
          <a:lstStyle/>
          <a:p>
            <a:r>
              <a:rPr lang="pt-BR" dirty="0" smtClean="0"/>
              <a:t>peixe</a:t>
            </a:r>
            <a:endParaRPr lang="pt-BR" dirty="0"/>
          </a:p>
        </p:txBody>
      </p:sp>
    </p:spTree>
    <p:extLst>
      <p:ext uri="{BB962C8B-B14F-4D97-AF65-F5344CB8AC3E}">
        <p14:creationId xmlns:p14="http://schemas.microsoft.com/office/powerpoint/2010/main" val="3953540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Ciclóstomos – peixes bruxas</a:t>
            </a:r>
            <a:endParaRPr lang="pt-BR" dirty="0"/>
          </a:p>
        </p:txBody>
      </p:sp>
      <p:sp>
        <p:nvSpPr>
          <p:cNvPr id="3" name="Espaço Reservado para Conteúdo 2"/>
          <p:cNvSpPr>
            <a:spLocks noGrp="1"/>
          </p:cNvSpPr>
          <p:nvPr>
            <p:ph idx="1"/>
          </p:nvPr>
        </p:nvSpPr>
        <p:spPr/>
        <p:txBody>
          <a:bodyPr/>
          <a:lstStyle/>
          <a:p>
            <a:pPr algn="just"/>
            <a:r>
              <a:rPr lang="pt-BR" dirty="0" smtClean="0"/>
              <a:t>Difere dos demais vertebrados;</a:t>
            </a:r>
          </a:p>
          <a:p>
            <a:pPr algn="just"/>
            <a:r>
              <a:rPr lang="pt-BR" dirty="0" smtClean="0"/>
              <a:t>Sistema parcialmente aberto com grandes seios sanguíneos</a:t>
            </a:r>
          </a:p>
          <a:p>
            <a:pPr algn="just"/>
            <a:r>
              <a:rPr lang="pt-BR" dirty="0" smtClean="0"/>
              <a:t>Além do coração normal, apresentam diversos corações acessórios:</a:t>
            </a:r>
          </a:p>
          <a:p>
            <a:pPr lvl="1" algn="just"/>
            <a:r>
              <a:rPr lang="pt-BR" dirty="0" smtClean="0"/>
              <a:t>Divididos em 3 grupos	</a:t>
            </a:r>
          </a:p>
          <a:p>
            <a:pPr lvl="3" algn="just"/>
            <a:r>
              <a:rPr lang="pt-BR" dirty="0" smtClean="0"/>
              <a:t>Todos no sistema venoso</a:t>
            </a:r>
            <a:endParaRPr lang="pt-BR" dirty="0"/>
          </a:p>
        </p:txBody>
      </p:sp>
    </p:spTree>
    <p:extLst>
      <p:ext uri="{BB962C8B-B14F-4D97-AF65-F5344CB8AC3E}">
        <p14:creationId xmlns:p14="http://schemas.microsoft.com/office/powerpoint/2010/main" val="1462929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7500" lnSpcReduction="20000"/>
          </a:bodyPr>
          <a:lstStyle/>
          <a:p>
            <a:r>
              <a:rPr lang="pt-BR" dirty="0" smtClean="0"/>
              <a:t>A) coração porta: recebe sangue venoso da veia cardinal e do intestino e bombeia para o fígado;</a:t>
            </a:r>
          </a:p>
          <a:p>
            <a:endParaRPr lang="pt-BR" dirty="0"/>
          </a:p>
          <a:p>
            <a:r>
              <a:rPr lang="pt-BR" dirty="0" smtClean="0"/>
              <a:t>B) Coração cardinal: localizado nas veias cardinais e ajudam a impulsionar o sangue;</a:t>
            </a:r>
          </a:p>
          <a:p>
            <a:endParaRPr lang="pt-BR" dirty="0"/>
          </a:p>
          <a:p>
            <a:r>
              <a:rPr lang="pt-BR" dirty="0" smtClean="0"/>
              <a:t>C)corações caudais: são expansões paralelas das veias cardinais.</a:t>
            </a:r>
          </a:p>
          <a:p>
            <a:endParaRPr lang="pt-BR" dirty="0"/>
          </a:p>
          <a:p>
            <a:r>
              <a:rPr lang="pt-BR" dirty="0" smtClean="0"/>
              <a:t>As brânquias atuam na propulsão do sangue arterial</a:t>
            </a:r>
          </a:p>
          <a:p>
            <a:pPr lvl="1"/>
            <a:r>
              <a:rPr lang="pt-BR" dirty="0" smtClean="0"/>
              <a:t>Contração de elementos musculares estreitos existentes nas brânquias e dutos </a:t>
            </a:r>
            <a:r>
              <a:rPr lang="pt-BR" dirty="0" smtClean="0"/>
              <a:t>branquiais</a:t>
            </a:r>
            <a:r>
              <a:rPr lang="pt-BR" dirty="0" smtClean="0"/>
              <a:t>.</a:t>
            </a:r>
            <a:endParaRPr lang="pt-BR" dirty="0"/>
          </a:p>
        </p:txBody>
      </p:sp>
    </p:spTree>
    <p:extLst>
      <p:ext uri="{BB962C8B-B14F-4D97-AF65-F5344CB8AC3E}">
        <p14:creationId xmlns:p14="http://schemas.microsoft.com/office/powerpoint/2010/main" val="2357686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excretório</a:t>
            </a:r>
            <a:endParaRPr lang="pt-BR" dirty="0"/>
          </a:p>
        </p:txBody>
      </p:sp>
      <p:sp>
        <p:nvSpPr>
          <p:cNvPr id="3" name="Espaço Reservado para Conteúdo 2"/>
          <p:cNvSpPr>
            <a:spLocks noGrp="1"/>
          </p:cNvSpPr>
          <p:nvPr>
            <p:ph idx="1"/>
          </p:nvPr>
        </p:nvSpPr>
        <p:spPr/>
        <p:txBody>
          <a:bodyPr/>
          <a:lstStyle/>
          <a:p>
            <a:pPr algn="just"/>
            <a:r>
              <a:rPr lang="pt-BR" dirty="0" smtClean="0"/>
              <a:t>Constituído pelos rins (cefálico e posterior)</a:t>
            </a:r>
          </a:p>
          <a:p>
            <a:pPr lvl="1" algn="just"/>
            <a:r>
              <a:rPr lang="pt-BR" dirty="0" smtClean="0"/>
              <a:t>Rins tiram as excretas do sangue </a:t>
            </a:r>
            <a:r>
              <a:rPr lang="pt-BR" dirty="0" smtClean="0">
                <a:sym typeface="Wingdings" pitchFamily="2" charset="2"/>
              </a:rPr>
              <a:t> filtrando e formando urina;</a:t>
            </a:r>
          </a:p>
          <a:p>
            <a:pPr lvl="1" algn="just"/>
            <a:r>
              <a:rPr lang="pt-BR" dirty="0" smtClean="0">
                <a:sym typeface="Wingdings" pitchFamily="2" charset="2"/>
              </a:rPr>
              <a:t>Peixes de água doce não aproveitam íons, e eles não podem perder, por isso não bebem água!</a:t>
            </a:r>
          </a:p>
          <a:p>
            <a:pPr lvl="1" algn="just"/>
            <a:endParaRPr lang="pt-BR" dirty="0">
              <a:sym typeface="Wingdings" pitchFamily="2" charset="2"/>
            </a:endParaRPr>
          </a:p>
          <a:p>
            <a:pPr lvl="1" algn="just"/>
            <a:r>
              <a:rPr lang="pt-BR" dirty="0" smtClean="0">
                <a:sym typeface="Wingdings" pitchFamily="2" charset="2"/>
              </a:rPr>
              <a:t>Excretam amônia – tóxica e solúvel em água	</a:t>
            </a:r>
          </a:p>
          <a:p>
            <a:pPr lvl="2" algn="just"/>
            <a:r>
              <a:rPr lang="pt-BR" dirty="0" smtClean="0">
                <a:sym typeface="Wingdings" pitchFamily="2" charset="2"/>
              </a:rPr>
              <a:t>Brânquias a  maior parte</a:t>
            </a:r>
          </a:p>
          <a:p>
            <a:pPr lvl="2" algn="just"/>
            <a:r>
              <a:rPr lang="pt-BR" dirty="0" smtClean="0">
                <a:sym typeface="Wingdings" pitchFamily="2" charset="2"/>
              </a:rPr>
              <a:t>Esse produto pode se tornar tóxico e é solúvel em água</a:t>
            </a:r>
            <a:endParaRPr lang="pt-BR" dirty="0"/>
          </a:p>
        </p:txBody>
      </p:sp>
    </p:spTree>
    <p:extLst>
      <p:ext uri="{BB962C8B-B14F-4D97-AF65-F5344CB8AC3E}">
        <p14:creationId xmlns:p14="http://schemas.microsoft.com/office/powerpoint/2010/main" val="1166010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Considerações finais</a:t>
            </a:r>
            <a:endParaRPr lang="pt-BR" dirty="0"/>
          </a:p>
        </p:txBody>
      </p:sp>
      <p:sp>
        <p:nvSpPr>
          <p:cNvPr id="3" name="Espaço Reservado para Conteúdo 2"/>
          <p:cNvSpPr>
            <a:spLocks noGrp="1"/>
          </p:cNvSpPr>
          <p:nvPr>
            <p:ph idx="1"/>
          </p:nvPr>
        </p:nvSpPr>
        <p:spPr/>
        <p:txBody>
          <a:bodyPr/>
          <a:lstStyle/>
          <a:p>
            <a:pPr algn="just"/>
            <a:r>
              <a:rPr lang="pt-BR" dirty="0" smtClean="0"/>
              <a:t>Respiração branquial, aérea facultativa e obrigatória;</a:t>
            </a:r>
          </a:p>
          <a:p>
            <a:pPr algn="just"/>
            <a:r>
              <a:rPr lang="pt-BR" dirty="0" smtClean="0"/>
              <a:t>Circulação simples e fechada (dupla nos pulmonados);</a:t>
            </a:r>
          </a:p>
          <a:p>
            <a:pPr algn="just"/>
            <a:r>
              <a:rPr lang="pt-BR" dirty="0" smtClean="0"/>
              <a:t>Excreção de amônia.</a:t>
            </a:r>
            <a:endParaRPr lang="pt-BR" dirty="0"/>
          </a:p>
        </p:txBody>
      </p:sp>
    </p:spTree>
    <p:extLst>
      <p:ext uri="{BB962C8B-B14F-4D97-AF65-F5344CB8AC3E}">
        <p14:creationId xmlns:p14="http://schemas.microsoft.com/office/powerpoint/2010/main" val="412563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8720"/>
            <a:ext cx="8229600" cy="4525963"/>
          </a:xfrm>
        </p:spPr>
        <p:txBody>
          <a:bodyPr/>
          <a:lstStyle/>
          <a:p>
            <a:r>
              <a:rPr lang="pt-BR" dirty="0" smtClean="0"/>
              <a:t>Durante a fase larval as trocas gasosas (O</a:t>
            </a:r>
            <a:r>
              <a:rPr lang="pt-BR" baseline="-25000" dirty="0" smtClean="0"/>
              <a:t>2</a:t>
            </a:r>
            <a:r>
              <a:rPr lang="pt-BR" dirty="0" smtClean="0"/>
              <a:t> – CO</a:t>
            </a:r>
            <a:r>
              <a:rPr lang="pt-BR" baseline="-25000" dirty="0" smtClean="0"/>
              <a:t>2</a:t>
            </a:r>
            <a:r>
              <a:rPr lang="pt-BR" dirty="0" smtClean="0"/>
              <a:t>) ocorrem através da pele;</a:t>
            </a:r>
          </a:p>
          <a:p>
            <a:endParaRPr lang="pt-BR" dirty="0"/>
          </a:p>
          <a:p>
            <a:pPr lvl="2"/>
            <a:r>
              <a:rPr lang="pt-BR" dirty="0" smtClean="0"/>
              <a:t>Pele tem uma camada vermelha rica em mioglobina (transporte de O</a:t>
            </a:r>
            <a:r>
              <a:rPr lang="pt-BR" baseline="-25000" dirty="0" smtClean="0"/>
              <a:t>2</a:t>
            </a:r>
            <a:r>
              <a:rPr lang="pt-BR" dirty="0" smtClean="0"/>
              <a:t>);</a:t>
            </a:r>
          </a:p>
          <a:p>
            <a:pPr lvl="2"/>
            <a:r>
              <a:rPr lang="pt-BR" dirty="0" smtClean="0"/>
              <a:t>Nessa fase não há escama </a:t>
            </a:r>
            <a:r>
              <a:rPr lang="pt-BR" dirty="0" smtClean="0">
                <a:sym typeface="Wingdings" pitchFamily="2" charset="2"/>
              </a:rPr>
              <a:t> barreira contra a difusão</a:t>
            </a:r>
            <a:endParaRPr lang="pt-BR" dirty="0"/>
          </a:p>
        </p:txBody>
      </p:sp>
    </p:spTree>
    <p:extLst>
      <p:ext uri="{BB962C8B-B14F-4D97-AF65-F5344CB8AC3E}">
        <p14:creationId xmlns:p14="http://schemas.microsoft.com/office/powerpoint/2010/main" val="172832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 das brânquias</a:t>
            </a:r>
            <a:endParaRPr lang="pt-BR" dirty="0"/>
          </a:p>
        </p:txBody>
      </p:sp>
      <p:sp>
        <p:nvSpPr>
          <p:cNvPr id="3" name="Espaço Reservado para Conteúdo 2"/>
          <p:cNvSpPr>
            <a:spLocks noGrp="1"/>
          </p:cNvSpPr>
          <p:nvPr>
            <p:ph idx="1"/>
          </p:nvPr>
        </p:nvSpPr>
        <p:spPr>
          <a:xfrm>
            <a:off x="457200" y="1412776"/>
            <a:ext cx="8229600" cy="1725961"/>
          </a:xfrm>
        </p:spPr>
        <p:txBody>
          <a:bodyPr>
            <a:normAutofit fontScale="92500"/>
          </a:bodyPr>
          <a:lstStyle/>
          <a:p>
            <a:pPr algn="just"/>
            <a:r>
              <a:rPr lang="pt-BR" sz="2400" dirty="0" smtClean="0"/>
              <a:t>São dividias em 4 arcos branquiais de cada lado da faringe;</a:t>
            </a:r>
          </a:p>
          <a:p>
            <a:pPr algn="just"/>
            <a:r>
              <a:rPr lang="pt-BR" sz="2400" dirty="0" smtClean="0"/>
              <a:t>Cada arco branquial possui duas fileiras de filamentos branquiais;</a:t>
            </a:r>
          </a:p>
          <a:p>
            <a:pPr algn="just"/>
            <a:r>
              <a:rPr lang="pt-BR" sz="2400" dirty="0" smtClean="0"/>
              <a:t>Nos filamentos estão situadas as lamelas branquiais (unidades respiratórias)</a:t>
            </a:r>
            <a:endParaRPr lang="pt-BR" sz="2400" dirty="0"/>
          </a:p>
        </p:txBody>
      </p:sp>
      <p:pic>
        <p:nvPicPr>
          <p:cNvPr id="2050" name="Picture 2" descr="Brânquias - órgão para a respiração dos peixes - InfoEsc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36500"/>
            <a:ext cx="3672408"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07504" y="6061510"/>
            <a:ext cx="4299791" cy="338554"/>
          </a:xfrm>
          <a:prstGeom prst="rect">
            <a:avLst/>
          </a:prstGeom>
        </p:spPr>
        <p:txBody>
          <a:bodyPr wrap="square">
            <a:spAutoFit/>
          </a:bodyPr>
          <a:lstStyle/>
          <a:p>
            <a:r>
              <a:rPr lang="pt-BR" sz="1600" dirty="0" smtClean="0"/>
              <a:t>https://www.infoescola.com/peixes/branquias/</a:t>
            </a:r>
            <a:endParaRPr lang="pt-BR" sz="1600" dirty="0"/>
          </a:p>
        </p:txBody>
      </p:sp>
      <p:grpSp>
        <p:nvGrpSpPr>
          <p:cNvPr id="5" name="Grupo 4"/>
          <p:cNvGrpSpPr/>
          <p:nvPr/>
        </p:nvGrpSpPr>
        <p:grpSpPr>
          <a:xfrm>
            <a:off x="4427984" y="3092513"/>
            <a:ext cx="3546648" cy="3068330"/>
            <a:chOff x="4932040" y="3092512"/>
            <a:chExt cx="4211960" cy="3558969"/>
          </a:xfrm>
        </p:grpSpPr>
        <p:sp>
          <p:nvSpPr>
            <p:cNvPr id="7" name="Cilindro 6"/>
            <p:cNvSpPr/>
            <p:nvPr/>
          </p:nvSpPr>
          <p:spPr>
            <a:xfrm rot="1492323">
              <a:off x="6012160" y="3789040"/>
              <a:ext cx="1296144" cy="24482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ilindro 7"/>
            <p:cNvSpPr/>
            <p:nvPr/>
          </p:nvSpPr>
          <p:spPr>
            <a:xfrm rot="1691895">
              <a:off x="7086508" y="3092512"/>
              <a:ext cx="45719" cy="96100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ilindro 9"/>
            <p:cNvSpPr/>
            <p:nvPr/>
          </p:nvSpPr>
          <p:spPr>
            <a:xfrm rot="1691895">
              <a:off x="7460633" y="3306305"/>
              <a:ext cx="45719" cy="96100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ilindro 10"/>
            <p:cNvSpPr/>
            <p:nvPr/>
          </p:nvSpPr>
          <p:spPr>
            <a:xfrm rot="1691895">
              <a:off x="5762542" y="5927581"/>
              <a:ext cx="45719" cy="510107"/>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ilindro 11"/>
            <p:cNvSpPr/>
            <p:nvPr/>
          </p:nvSpPr>
          <p:spPr>
            <a:xfrm rot="1691895">
              <a:off x="6136667" y="6141374"/>
              <a:ext cx="45719" cy="510107"/>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Fluxograma: Terminação 12"/>
            <p:cNvSpPr/>
            <p:nvPr/>
          </p:nvSpPr>
          <p:spPr>
            <a:xfrm rot="1748162">
              <a:off x="6903517" y="4922024"/>
              <a:ext cx="1814285" cy="576064"/>
            </a:xfrm>
            <a:prstGeom prst="flowChartTerminator">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luxograma: Terminação 14"/>
            <p:cNvSpPr/>
            <p:nvPr/>
          </p:nvSpPr>
          <p:spPr>
            <a:xfrm rot="1748162">
              <a:off x="6576349" y="5634311"/>
              <a:ext cx="1814285" cy="576064"/>
            </a:xfrm>
            <a:prstGeom prst="flowChartTerminator">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Fluxograma: Decisão 13"/>
            <p:cNvSpPr/>
            <p:nvPr/>
          </p:nvSpPr>
          <p:spPr>
            <a:xfrm>
              <a:off x="7164288" y="4916016"/>
              <a:ext cx="315697" cy="1440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Fluxograma: Decisão 16"/>
            <p:cNvSpPr/>
            <p:nvPr/>
          </p:nvSpPr>
          <p:spPr>
            <a:xfrm>
              <a:off x="7508815" y="5068416"/>
              <a:ext cx="315697" cy="1440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luxograma: Decisão 17"/>
            <p:cNvSpPr/>
            <p:nvPr/>
          </p:nvSpPr>
          <p:spPr>
            <a:xfrm>
              <a:off x="7824512" y="5220816"/>
              <a:ext cx="315697" cy="1440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Fluxograma: Decisão 18"/>
            <p:cNvSpPr/>
            <p:nvPr/>
          </p:nvSpPr>
          <p:spPr>
            <a:xfrm>
              <a:off x="8112544" y="5373216"/>
              <a:ext cx="315697" cy="1440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Fluxograma: Decisão 19"/>
            <p:cNvSpPr/>
            <p:nvPr/>
          </p:nvSpPr>
          <p:spPr>
            <a:xfrm>
              <a:off x="6804248" y="5589240"/>
              <a:ext cx="315697" cy="1440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Fluxograma: Decisão 20"/>
            <p:cNvSpPr/>
            <p:nvPr/>
          </p:nvSpPr>
          <p:spPr>
            <a:xfrm>
              <a:off x="7148775" y="5741640"/>
              <a:ext cx="315697" cy="1440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Fluxograma: Decisão 21"/>
            <p:cNvSpPr/>
            <p:nvPr/>
          </p:nvSpPr>
          <p:spPr>
            <a:xfrm>
              <a:off x="7464472" y="5894040"/>
              <a:ext cx="315697" cy="1440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Fluxograma: Decisão 22"/>
            <p:cNvSpPr/>
            <p:nvPr/>
          </p:nvSpPr>
          <p:spPr>
            <a:xfrm>
              <a:off x="7752504" y="6046440"/>
              <a:ext cx="315697" cy="1440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rot="17778198">
              <a:off x="5495127" y="4902805"/>
              <a:ext cx="1702434" cy="369332"/>
            </a:xfrm>
            <a:prstGeom prst="rect">
              <a:avLst/>
            </a:prstGeom>
            <a:noFill/>
          </p:spPr>
          <p:txBody>
            <a:bodyPr wrap="square" rtlCol="0">
              <a:spAutoFit/>
            </a:bodyPr>
            <a:lstStyle/>
            <a:p>
              <a:r>
                <a:rPr lang="pt-BR" dirty="0" smtClean="0"/>
                <a:t>Arco branquial</a:t>
              </a:r>
              <a:endParaRPr lang="pt-BR" dirty="0"/>
            </a:p>
          </p:txBody>
        </p:sp>
        <p:sp>
          <p:nvSpPr>
            <p:cNvPr id="24" name="CaixaDeTexto 23"/>
            <p:cNvSpPr txBox="1"/>
            <p:nvPr/>
          </p:nvSpPr>
          <p:spPr>
            <a:xfrm>
              <a:off x="4932040" y="3138737"/>
              <a:ext cx="2037691" cy="1285169"/>
            </a:xfrm>
            <a:prstGeom prst="rect">
              <a:avLst/>
            </a:prstGeom>
            <a:noFill/>
          </p:spPr>
          <p:txBody>
            <a:bodyPr wrap="square" rtlCol="0">
              <a:spAutoFit/>
            </a:bodyPr>
            <a:lstStyle/>
            <a:p>
              <a:r>
                <a:rPr lang="pt-BR" sz="1600" dirty="0" smtClean="0"/>
                <a:t>Artéria branquial aferente (pobre O</a:t>
              </a:r>
              <a:r>
                <a:rPr lang="pt-BR" sz="1600" baseline="-25000" dirty="0" smtClean="0"/>
                <a:t>2</a:t>
              </a:r>
              <a:r>
                <a:rPr lang="pt-BR" sz="1600" dirty="0" smtClean="0"/>
                <a:t>)</a:t>
              </a:r>
            </a:p>
            <a:p>
              <a:r>
                <a:rPr lang="pt-BR" sz="1600" dirty="0" smtClean="0"/>
                <a:t>Entra sangue</a:t>
              </a:r>
              <a:endParaRPr lang="pt-BR" sz="1600" dirty="0"/>
            </a:p>
          </p:txBody>
        </p:sp>
        <p:sp>
          <p:nvSpPr>
            <p:cNvPr id="26" name="CaixaDeTexto 25"/>
            <p:cNvSpPr txBox="1"/>
            <p:nvPr/>
          </p:nvSpPr>
          <p:spPr>
            <a:xfrm>
              <a:off x="7813375" y="3429000"/>
              <a:ext cx="1330625" cy="1535063"/>
            </a:xfrm>
            <a:prstGeom prst="rect">
              <a:avLst/>
            </a:prstGeom>
            <a:noFill/>
          </p:spPr>
          <p:txBody>
            <a:bodyPr wrap="square" rtlCol="0">
              <a:spAutoFit/>
            </a:bodyPr>
            <a:lstStyle/>
            <a:p>
              <a:r>
                <a:rPr lang="pt-BR" sz="1600" dirty="0" smtClean="0"/>
                <a:t>Artéria branquial eferente (rico O</a:t>
              </a:r>
              <a:r>
                <a:rPr lang="pt-BR" sz="1600" baseline="-25000" dirty="0" smtClean="0"/>
                <a:t>2</a:t>
              </a:r>
              <a:r>
                <a:rPr lang="pt-BR" sz="1600" dirty="0" smtClean="0"/>
                <a:t>) sai sangue</a:t>
              </a:r>
              <a:endParaRPr lang="pt-BR" sz="1600" dirty="0"/>
            </a:p>
          </p:txBody>
        </p:sp>
        <p:cxnSp>
          <p:nvCxnSpPr>
            <p:cNvPr id="27" name="Conector de seta reta 26"/>
            <p:cNvCxnSpPr/>
            <p:nvPr/>
          </p:nvCxnSpPr>
          <p:spPr>
            <a:xfrm flipV="1">
              <a:off x="6962096" y="6118448"/>
              <a:ext cx="521396" cy="4971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CaixaDeTexto 27"/>
          <p:cNvSpPr txBox="1"/>
          <p:nvPr/>
        </p:nvSpPr>
        <p:spPr>
          <a:xfrm>
            <a:off x="5782269" y="6171404"/>
            <a:ext cx="2192363" cy="338554"/>
          </a:xfrm>
          <a:prstGeom prst="rect">
            <a:avLst/>
          </a:prstGeom>
          <a:noFill/>
        </p:spPr>
        <p:txBody>
          <a:bodyPr wrap="square" rtlCol="0">
            <a:spAutoFit/>
          </a:bodyPr>
          <a:lstStyle/>
          <a:p>
            <a:r>
              <a:rPr lang="pt-BR" sz="1600" dirty="0" smtClean="0"/>
              <a:t>Trocas </a:t>
            </a:r>
            <a:r>
              <a:rPr lang="pt-BR" sz="1600" dirty="0" smtClean="0">
                <a:sym typeface="Wingdings" pitchFamily="2" charset="2"/>
              </a:rPr>
              <a:t> </a:t>
            </a:r>
            <a:r>
              <a:rPr lang="pt-BR" sz="1600" dirty="0" smtClean="0"/>
              <a:t>lamelas</a:t>
            </a:r>
            <a:endParaRPr lang="pt-BR" sz="1600" dirty="0"/>
          </a:p>
        </p:txBody>
      </p:sp>
      <p:sp>
        <p:nvSpPr>
          <p:cNvPr id="29" name="CaixaDeTexto 28"/>
          <p:cNvSpPr txBox="1"/>
          <p:nvPr/>
        </p:nvSpPr>
        <p:spPr>
          <a:xfrm>
            <a:off x="7185287" y="5553236"/>
            <a:ext cx="1635185" cy="338554"/>
          </a:xfrm>
          <a:prstGeom prst="rect">
            <a:avLst/>
          </a:prstGeom>
          <a:noFill/>
        </p:spPr>
        <p:txBody>
          <a:bodyPr wrap="square" rtlCol="0">
            <a:spAutoFit/>
          </a:bodyPr>
          <a:lstStyle/>
          <a:p>
            <a:r>
              <a:rPr lang="pt-BR" sz="1600" dirty="0" smtClean="0"/>
              <a:t>filamentos</a:t>
            </a:r>
            <a:endParaRPr lang="pt-BR" sz="1600" dirty="0"/>
          </a:p>
        </p:txBody>
      </p:sp>
    </p:spTree>
    <p:extLst>
      <p:ext uri="{BB962C8B-B14F-4D97-AF65-F5344CB8AC3E}">
        <p14:creationId xmlns:p14="http://schemas.microsoft.com/office/powerpoint/2010/main" val="1206488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 das brânquias</a:t>
            </a:r>
            <a:endParaRPr lang="pt-BR" dirty="0"/>
          </a:p>
        </p:txBody>
      </p:sp>
      <p:sp>
        <p:nvSpPr>
          <p:cNvPr id="3" name="Espaço Reservado para Conteúdo 2"/>
          <p:cNvSpPr>
            <a:spLocks noGrp="1"/>
          </p:cNvSpPr>
          <p:nvPr>
            <p:ph idx="1"/>
          </p:nvPr>
        </p:nvSpPr>
        <p:spPr/>
        <p:txBody>
          <a:bodyPr/>
          <a:lstStyle/>
          <a:p>
            <a:endParaRPr lang="pt-BR"/>
          </a:p>
        </p:txBody>
      </p:sp>
      <p:pic>
        <p:nvPicPr>
          <p:cNvPr id="1026" name="Picture 2" descr="Peixes: * Anatomia Inte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25760"/>
            <a:ext cx="8903320" cy="651997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267744" y="6545730"/>
            <a:ext cx="4752528" cy="369332"/>
          </a:xfrm>
          <a:prstGeom prst="rect">
            <a:avLst/>
          </a:prstGeom>
          <a:noFill/>
        </p:spPr>
        <p:txBody>
          <a:bodyPr wrap="square" rtlCol="0">
            <a:spAutoFit/>
          </a:bodyPr>
          <a:lstStyle/>
          <a:p>
            <a:r>
              <a:rPr lang="pt-BR" dirty="0" smtClean="0"/>
              <a:t>http://peixes2010.blogspot.com/p/nnnn.html</a:t>
            </a:r>
            <a:endParaRPr lang="pt-BR" dirty="0"/>
          </a:p>
        </p:txBody>
      </p:sp>
    </p:spTree>
    <p:extLst>
      <p:ext uri="{BB962C8B-B14F-4D97-AF65-F5344CB8AC3E}">
        <p14:creationId xmlns:p14="http://schemas.microsoft.com/office/powerpoint/2010/main" val="206516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ómo respiran los peces? | All you need is B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96" y="3933056"/>
            <a:ext cx="7956376" cy="2702643"/>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332656"/>
            <a:ext cx="8229600" cy="4525963"/>
          </a:xfrm>
        </p:spPr>
        <p:txBody>
          <a:bodyPr>
            <a:normAutofit/>
          </a:bodyPr>
          <a:lstStyle/>
          <a:p>
            <a:pPr algn="just"/>
            <a:r>
              <a:rPr lang="pt-BR" sz="2800" dirty="0" smtClean="0"/>
              <a:t>A medida que o sangue entra e circula nas lamelas, </a:t>
            </a:r>
            <a:r>
              <a:rPr lang="pt-BR" sz="2800" u="sng" dirty="0" smtClean="0">
                <a:solidFill>
                  <a:srgbClr val="FF0000"/>
                </a:solidFill>
              </a:rPr>
              <a:t>recebe mais O</a:t>
            </a:r>
            <a:r>
              <a:rPr lang="pt-BR" sz="2800" u="sng" baseline="-25000" dirty="0" smtClean="0">
                <a:solidFill>
                  <a:srgbClr val="FF0000"/>
                </a:solidFill>
              </a:rPr>
              <a:t>2</a:t>
            </a:r>
            <a:r>
              <a:rPr lang="pt-BR" sz="2800" u="sng" dirty="0" smtClean="0">
                <a:solidFill>
                  <a:srgbClr val="FF0000"/>
                </a:solidFill>
              </a:rPr>
              <a:t> por difusão;</a:t>
            </a:r>
          </a:p>
          <a:p>
            <a:pPr algn="just"/>
            <a:endParaRPr lang="pt-BR" sz="2800" dirty="0"/>
          </a:p>
          <a:p>
            <a:pPr algn="just"/>
            <a:r>
              <a:rPr lang="pt-BR" sz="2800" dirty="0" smtClean="0">
                <a:solidFill>
                  <a:srgbClr val="FF0000"/>
                </a:solidFill>
              </a:rPr>
              <a:t>Recebe O2 de quem?</a:t>
            </a:r>
            <a:r>
              <a:rPr lang="pt-BR" sz="2800" dirty="0" smtClean="0"/>
              <a:t> </a:t>
            </a:r>
            <a:r>
              <a:rPr lang="pt-BR" sz="2800" dirty="0" smtClean="0">
                <a:solidFill>
                  <a:srgbClr val="0070C0"/>
                </a:solidFill>
              </a:rPr>
              <a:t>Da água</a:t>
            </a:r>
            <a:r>
              <a:rPr lang="pt-BR" sz="2800" dirty="0" smtClean="0"/>
              <a:t> que está passando sobre as lamelas branquiais;</a:t>
            </a:r>
          </a:p>
          <a:p>
            <a:pPr algn="just"/>
            <a:endParaRPr lang="pt-BR" sz="2800" dirty="0" smtClean="0"/>
          </a:p>
          <a:p>
            <a:pPr algn="just"/>
            <a:r>
              <a:rPr lang="pt-BR" sz="2800" dirty="0" smtClean="0"/>
              <a:t>Este sistema permite que 80 a 85% do oxigênio da água seja difundido para o sangue.</a:t>
            </a:r>
            <a:endParaRPr lang="pt-BR" sz="2800" dirty="0"/>
          </a:p>
        </p:txBody>
      </p:sp>
      <p:sp>
        <p:nvSpPr>
          <p:cNvPr id="5" name="Retângulo 4"/>
          <p:cNvSpPr/>
          <p:nvPr/>
        </p:nvSpPr>
        <p:spPr>
          <a:xfrm>
            <a:off x="35496" y="6525344"/>
            <a:ext cx="7560840" cy="369332"/>
          </a:xfrm>
          <a:prstGeom prst="rect">
            <a:avLst/>
          </a:prstGeom>
        </p:spPr>
        <p:txBody>
          <a:bodyPr wrap="square">
            <a:spAutoFit/>
          </a:bodyPr>
          <a:lstStyle/>
          <a:p>
            <a:r>
              <a:rPr lang="pt-BR" dirty="0"/>
              <a:t>https://allyouneedisbiology.wordpress.com/2015/09/09/respiracion-peces/</a:t>
            </a:r>
          </a:p>
        </p:txBody>
      </p:sp>
    </p:spTree>
    <p:extLst>
      <p:ext uri="{BB962C8B-B14F-4D97-AF65-F5344CB8AC3E}">
        <p14:creationId xmlns:p14="http://schemas.microsoft.com/office/powerpoint/2010/main" val="1307186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43608" y="5877272"/>
            <a:ext cx="6768752" cy="792088"/>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36512" y="1600200"/>
            <a:ext cx="8229600" cy="4525963"/>
          </a:xfrm>
        </p:spPr>
        <p:txBody>
          <a:bodyPr>
            <a:normAutofit fontScale="92500" lnSpcReduction="10000"/>
          </a:bodyPr>
          <a:lstStyle/>
          <a:p>
            <a:pPr algn="just"/>
            <a:r>
              <a:rPr lang="pt-BR" dirty="0" smtClean="0"/>
              <a:t>É um sistema de bombeamento de água através das brânquias por meio de uma bomba de pressão (boca) e bombas de sucção (opérculos)</a:t>
            </a:r>
          </a:p>
          <a:p>
            <a:pPr lvl="2" algn="just"/>
            <a:r>
              <a:rPr lang="pt-BR" dirty="0" smtClean="0"/>
              <a:t>Geram fluxo de água contínuo sobre as brânquias</a:t>
            </a:r>
          </a:p>
          <a:p>
            <a:pPr lvl="2" algn="just"/>
            <a:r>
              <a:rPr lang="pt-BR" dirty="0" smtClean="0"/>
              <a:t>4 fases:</a:t>
            </a:r>
          </a:p>
          <a:p>
            <a:pPr lvl="3" algn="just"/>
            <a:r>
              <a:rPr lang="pt-BR" dirty="0" smtClean="0"/>
              <a:t>I  - entrada de água pela boa e aumento da cavidade bucal;</a:t>
            </a:r>
          </a:p>
          <a:p>
            <a:pPr lvl="3" algn="just"/>
            <a:r>
              <a:rPr lang="pt-BR" dirty="0" smtClean="0"/>
              <a:t>II – Fechamento da boca, aumento pressão bucal e passagem água entre os arcos branquiais, filamentos e lamelas;</a:t>
            </a:r>
          </a:p>
          <a:p>
            <a:pPr lvl="3" algn="just"/>
            <a:r>
              <a:rPr lang="pt-BR" dirty="0" smtClean="0"/>
              <a:t>III – elevação do assoalho bucal, aumento pressão opercular e abertura opercular;</a:t>
            </a:r>
          </a:p>
          <a:p>
            <a:pPr lvl="3" algn="just"/>
            <a:r>
              <a:rPr lang="pt-BR" dirty="0" smtClean="0"/>
              <a:t>IV – abertura bucal; retração opercular e refluxo de uma quantidade de água.</a:t>
            </a:r>
          </a:p>
          <a:p>
            <a:pPr lvl="3" algn="just"/>
            <a:endParaRPr lang="pt-BR" dirty="0"/>
          </a:p>
        </p:txBody>
      </p:sp>
      <p:sp>
        <p:nvSpPr>
          <p:cNvPr id="4" name="Título 1"/>
          <p:cNvSpPr txBox="1">
            <a:spLocks/>
          </p:cNvSpPr>
          <p:nvPr/>
        </p:nvSpPr>
        <p:spPr>
          <a:xfrm>
            <a:off x="457200" y="269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t>Ventilação branquial</a:t>
            </a:r>
            <a:endParaRPr lang="pt-BR" dirty="0"/>
          </a:p>
        </p:txBody>
      </p:sp>
      <p:sp>
        <p:nvSpPr>
          <p:cNvPr id="5" name="CaixaDeTexto 4"/>
          <p:cNvSpPr txBox="1"/>
          <p:nvPr/>
        </p:nvSpPr>
        <p:spPr>
          <a:xfrm>
            <a:off x="683568" y="5805264"/>
            <a:ext cx="7488832" cy="954107"/>
          </a:xfrm>
          <a:prstGeom prst="rect">
            <a:avLst/>
          </a:prstGeom>
          <a:noFill/>
        </p:spPr>
        <p:txBody>
          <a:bodyPr wrap="square" rtlCol="0">
            <a:spAutoFit/>
          </a:bodyPr>
          <a:lstStyle/>
          <a:p>
            <a:pPr algn="ctr"/>
            <a:r>
              <a:rPr lang="pt-BR" sz="2800" dirty="0" smtClean="0"/>
              <a:t>NOTA: espécies mais ativas, possuem área branquial maior!</a:t>
            </a:r>
            <a:endParaRPr lang="pt-BR" sz="2800" dirty="0"/>
          </a:p>
        </p:txBody>
      </p:sp>
    </p:spTree>
    <p:extLst>
      <p:ext uri="{BB962C8B-B14F-4D97-AF65-F5344CB8AC3E}">
        <p14:creationId xmlns:p14="http://schemas.microsoft.com/office/powerpoint/2010/main" val="2139122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ula 04 ventilação e respiraç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5908"/>
            <a:ext cx="8640960" cy="6487494"/>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827584" y="1772816"/>
            <a:ext cx="504056" cy="792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1331640" y="1951964"/>
            <a:ext cx="180020" cy="468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79512" y="1628800"/>
            <a:ext cx="1800200" cy="523220"/>
          </a:xfrm>
          <a:prstGeom prst="rect">
            <a:avLst/>
          </a:prstGeom>
          <a:noFill/>
        </p:spPr>
        <p:txBody>
          <a:bodyPr wrap="square" rtlCol="0">
            <a:spAutoFit/>
          </a:bodyPr>
          <a:lstStyle/>
          <a:p>
            <a:r>
              <a:rPr lang="pt-BR" sz="1400" dirty="0" smtClean="0"/>
              <a:t>Água entra na cavidade bucal</a:t>
            </a:r>
            <a:endParaRPr lang="pt-BR" sz="1400" dirty="0"/>
          </a:p>
        </p:txBody>
      </p:sp>
      <p:sp>
        <p:nvSpPr>
          <p:cNvPr id="8" name="Retângulo 7"/>
          <p:cNvSpPr/>
          <p:nvPr/>
        </p:nvSpPr>
        <p:spPr>
          <a:xfrm>
            <a:off x="2195736" y="2168860"/>
            <a:ext cx="936104" cy="612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2210214" y="1945928"/>
            <a:ext cx="1281666" cy="1169551"/>
          </a:xfrm>
          <a:prstGeom prst="rect">
            <a:avLst/>
          </a:prstGeom>
          <a:noFill/>
        </p:spPr>
        <p:txBody>
          <a:bodyPr wrap="square" rtlCol="0">
            <a:spAutoFit/>
          </a:bodyPr>
          <a:lstStyle/>
          <a:p>
            <a:r>
              <a:rPr lang="pt-BR" sz="1400" dirty="0" smtClean="0"/>
              <a:t>A cavidade opercular se expande e a pressão diminui</a:t>
            </a:r>
            <a:endParaRPr lang="pt-BR" sz="1400" dirty="0"/>
          </a:p>
        </p:txBody>
      </p:sp>
      <p:sp>
        <p:nvSpPr>
          <p:cNvPr id="10" name="Retângulo 9"/>
          <p:cNvSpPr/>
          <p:nvPr/>
        </p:nvSpPr>
        <p:spPr>
          <a:xfrm>
            <a:off x="3995936" y="2168860"/>
            <a:ext cx="720080" cy="396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3887924" y="1997550"/>
            <a:ext cx="1260140" cy="738664"/>
          </a:xfrm>
          <a:prstGeom prst="rect">
            <a:avLst/>
          </a:prstGeom>
          <a:noFill/>
        </p:spPr>
        <p:txBody>
          <a:bodyPr wrap="square" rtlCol="0">
            <a:spAutoFit/>
          </a:bodyPr>
          <a:lstStyle/>
          <a:p>
            <a:r>
              <a:rPr lang="pt-BR" sz="1400" dirty="0" smtClean="0"/>
              <a:t>Água entra na cavidade opercular</a:t>
            </a:r>
            <a:endParaRPr lang="pt-BR" sz="1400" dirty="0"/>
          </a:p>
        </p:txBody>
      </p:sp>
      <p:sp>
        <p:nvSpPr>
          <p:cNvPr id="12" name="Retângulo 11"/>
          <p:cNvSpPr/>
          <p:nvPr/>
        </p:nvSpPr>
        <p:spPr>
          <a:xfrm>
            <a:off x="5868144" y="2168860"/>
            <a:ext cx="648072" cy="567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5580112" y="1766007"/>
            <a:ext cx="1152128" cy="954107"/>
          </a:xfrm>
          <a:prstGeom prst="rect">
            <a:avLst/>
          </a:prstGeom>
          <a:noFill/>
        </p:spPr>
        <p:txBody>
          <a:bodyPr wrap="square" rtlCol="0">
            <a:spAutoFit/>
          </a:bodyPr>
          <a:lstStyle/>
          <a:p>
            <a:r>
              <a:rPr lang="pt-BR" sz="1400" dirty="0" smtClean="0"/>
              <a:t>Água flui para fora da cavidade opercular</a:t>
            </a:r>
            <a:endParaRPr lang="pt-BR" sz="1400" dirty="0"/>
          </a:p>
        </p:txBody>
      </p:sp>
      <p:sp>
        <p:nvSpPr>
          <p:cNvPr id="13" name="Retângulo 12"/>
          <p:cNvSpPr/>
          <p:nvPr/>
        </p:nvSpPr>
        <p:spPr>
          <a:xfrm>
            <a:off x="6660232" y="1772816"/>
            <a:ext cx="360040" cy="70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7020272" y="1945928"/>
            <a:ext cx="72008" cy="329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6876256" y="1477316"/>
            <a:ext cx="1800200" cy="523220"/>
          </a:xfrm>
          <a:prstGeom prst="rect">
            <a:avLst/>
          </a:prstGeom>
          <a:noFill/>
        </p:spPr>
        <p:txBody>
          <a:bodyPr wrap="square" rtlCol="0">
            <a:spAutoFit/>
          </a:bodyPr>
          <a:lstStyle/>
          <a:p>
            <a:r>
              <a:rPr lang="pt-BR" sz="1400" dirty="0" smtClean="0"/>
              <a:t>Água entra na cavidade bucal</a:t>
            </a:r>
            <a:endParaRPr lang="pt-BR" sz="1400" dirty="0"/>
          </a:p>
        </p:txBody>
      </p:sp>
      <p:sp>
        <p:nvSpPr>
          <p:cNvPr id="17" name="Retângulo 16"/>
          <p:cNvSpPr/>
          <p:nvPr/>
        </p:nvSpPr>
        <p:spPr>
          <a:xfrm>
            <a:off x="1079612" y="4520627"/>
            <a:ext cx="1476164" cy="1500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1159082" y="4485278"/>
            <a:ext cx="1317224" cy="1569660"/>
          </a:xfrm>
          <a:prstGeom prst="rect">
            <a:avLst/>
          </a:prstGeom>
          <a:noFill/>
        </p:spPr>
        <p:txBody>
          <a:bodyPr wrap="square" rtlCol="0">
            <a:spAutoFit/>
          </a:bodyPr>
          <a:lstStyle/>
          <a:p>
            <a:r>
              <a:rPr lang="pt-BR" sz="1200" dirty="0" smtClean="0"/>
              <a:t>Boca aberta;</a:t>
            </a:r>
          </a:p>
          <a:p>
            <a:r>
              <a:rPr lang="pt-BR" sz="1200" dirty="0" smtClean="0"/>
              <a:t>Fechamento da válvula opercular;</a:t>
            </a:r>
          </a:p>
          <a:p>
            <a:r>
              <a:rPr lang="pt-BR" sz="1200" dirty="0" smtClean="0"/>
              <a:t>Expansão da cavidade bucal;</a:t>
            </a:r>
          </a:p>
          <a:p>
            <a:r>
              <a:rPr lang="pt-BR" sz="1200" dirty="0" smtClean="0"/>
              <a:t>Expansão da cavidade opercular</a:t>
            </a:r>
            <a:endParaRPr lang="pt-BR" sz="1200" dirty="0"/>
          </a:p>
        </p:txBody>
      </p:sp>
      <p:sp>
        <p:nvSpPr>
          <p:cNvPr id="18" name="Retângulo 17"/>
          <p:cNvSpPr/>
          <p:nvPr/>
        </p:nvSpPr>
        <p:spPr>
          <a:xfrm>
            <a:off x="2210214" y="6165304"/>
            <a:ext cx="6610258"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2851047" y="4509120"/>
            <a:ext cx="1476164" cy="1500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2851047" y="4513165"/>
            <a:ext cx="1476164" cy="1384995"/>
          </a:xfrm>
          <a:prstGeom prst="rect">
            <a:avLst/>
          </a:prstGeom>
          <a:noFill/>
        </p:spPr>
        <p:txBody>
          <a:bodyPr wrap="square" rtlCol="0">
            <a:spAutoFit/>
          </a:bodyPr>
          <a:lstStyle/>
          <a:p>
            <a:r>
              <a:rPr lang="pt-BR" sz="1200" dirty="0" smtClean="0"/>
              <a:t>Boca fechada;</a:t>
            </a:r>
          </a:p>
          <a:p>
            <a:r>
              <a:rPr lang="pt-BR" sz="1200" dirty="0" smtClean="0"/>
              <a:t>Fechamento da válvula opercular;</a:t>
            </a:r>
          </a:p>
          <a:p>
            <a:r>
              <a:rPr lang="pt-BR" sz="1200" dirty="0" smtClean="0"/>
              <a:t>Compressão da cavidade bucal;</a:t>
            </a:r>
          </a:p>
          <a:p>
            <a:r>
              <a:rPr lang="pt-BR" sz="1200" dirty="0" smtClean="0"/>
              <a:t>Expansão da cavidade opercular.</a:t>
            </a:r>
            <a:endParaRPr lang="pt-BR" sz="1200" dirty="0"/>
          </a:p>
        </p:txBody>
      </p:sp>
      <p:sp>
        <p:nvSpPr>
          <p:cNvPr id="23" name="Retângulo 22"/>
          <p:cNvSpPr/>
          <p:nvPr/>
        </p:nvSpPr>
        <p:spPr>
          <a:xfrm>
            <a:off x="4716016" y="4509120"/>
            <a:ext cx="1476164" cy="1500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4716016" y="4475469"/>
            <a:ext cx="1476164" cy="1384995"/>
          </a:xfrm>
          <a:prstGeom prst="rect">
            <a:avLst/>
          </a:prstGeom>
          <a:noFill/>
        </p:spPr>
        <p:txBody>
          <a:bodyPr wrap="square" rtlCol="0">
            <a:spAutoFit/>
          </a:bodyPr>
          <a:lstStyle/>
          <a:p>
            <a:r>
              <a:rPr lang="pt-BR" sz="1200" dirty="0" smtClean="0"/>
              <a:t>Boca fechada;</a:t>
            </a:r>
          </a:p>
          <a:p>
            <a:r>
              <a:rPr lang="pt-BR" sz="1200" dirty="0" smtClean="0"/>
              <a:t>Abertura da </a:t>
            </a:r>
            <a:r>
              <a:rPr lang="pt-BR" sz="1200" dirty="0" err="1" smtClean="0"/>
              <a:t>valvula</a:t>
            </a:r>
            <a:r>
              <a:rPr lang="pt-BR" sz="1200" dirty="0" smtClean="0"/>
              <a:t> opercular;</a:t>
            </a:r>
          </a:p>
          <a:p>
            <a:r>
              <a:rPr lang="pt-BR" sz="1200" dirty="0" smtClean="0"/>
              <a:t>Compressão da cavidade bucal;</a:t>
            </a:r>
          </a:p>
          <a:p>
            <a:r>
              <a:rPr lang="pt-BR" sz="1200" dirty="0" smtClean="0"/>
              <a:t>Compressão da cavidade opercular.</a:t>
            </a:r>
            <a:endParaRPr lang="pt-BR" sz="1200" dirty="0"/>
          </a:p>
        </p:txBody>
      </p:sp>
      <p:sp>
        <p:nvSpPr>
          <p:cNvPr id="25" name="Retângulo 24"/>
          <p:cNvSpPr/>
          <p:nvPr/>
        </p:nvSpPr>
        <p:spPr>
          <a:xfrm>
            <a:off x="6588224" y="4509120"/>
            <a:ext cx="1476164" cy="1500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6600591" y="4509120"/>
            <a:ext cx="1463797" cy="1384995"/>
          </a:xfrm>
          <a:prstGeom prst="rect">
            <a:avLst/>
          </a:prstGeom>
          <a:noFill/>
        </p:spPr>
        <p:txBody>
          <a:bodyPr wrap="square" rtlCol="0">
            <a:spAutoFit/>
          </a:bodyPr>
          <a:lstStyle/>
          <a:p>
            <a:r>
              <a:rPr lang="pt-BR" sz="1200" dirty="0" smtClean="0"/>
              <a:t>Boca fechada;</a:t>
            </a:r>
          </a:p>
          <a:p>
            <a:r>
              <a:rPr lang="pt-BR" sz="1200" dirty="0" smtClean="0"/>
              <a:t>Abertura da válvula opercular;</a:t>
            </a:r>
          </a:p>
          <a:p>
            <a:r>
              <a:rPr lang="pt-BR" sz="1200" dirty="0" smtClean="0"/>
              <a:t>Expansão da cavidade bucal;</a:t>
            </a:r>
          </a:p>
          <a:p>
            <a:r>
              <a:rPr lang="pt-BR" sz="1200" dirty="0" smtClean="0"/>
              <a:t>Compressão da cavidade opercular</a:t>
            </a:r>
            <a:endParaRPr lang="pt-BR" sz="1200" dirty="0"/>
          </a:p>
        </p:txBody>
      </p:sp>
      <p:sp>
        <p:nvSpPr>
          <p:cNvPr id="24" name="Retângulo 23"/>
          <p:cNvSpPr/>
          <p:nvPr/>
        </p:nvSpPr>
        <p:spPr>
          <a:xfrm>
            <a:off x="827584" y="836712"/>
            <a:ext cx="7236804" cy="640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44624"/>
            <a:ext cx="8229600" cy="1143000"/>
          </a:xfrm>
        </p:spPr>
        <p:txBody>
          <a:bodyPr/>
          <a:lstStyle/>
          <a:p>
            <a:r>
              <a:rPr lang="pt-BR" dirty="0" smtClean="0"/>
              <a:t>Ventilação branquial</a:t>
            </a:r>
            <a:endParaRPr lang="pt-BR" dirty="0"/>
          </a:p>
        </p:txBody>
      </p:sp>
      <p:sp>
        <p:nvSpPr>
          <p:cNvPr id="26" name="CaixaDeTexto 25"/>
          <p:cNvSpPr txBox="1"/>
          <p:nvPr/>
        </p:nvSpPr>
        <p:spPr>
          <a:xfrm>
            <a:off x="3275856" y="6309320"/>
            <a:ext cx="4050450" cy="369332"/>
          </a:xfrm>
          <a:prstGeom prst="rect">
            <a:avLst/>
          </a:prstGeom>
          <a:noFill/>
        </p:spPr>
        <p:txBody>
          <a:bodyPr wrap="square" rtlCol="0">
            <a:spAutoFit/>
          </a:bodyPr>
          <a:lstStyle/>
          <a:p>
            <a:r>
              <a:rPr lang="pt-BR" dirty="0" err="1" smtClean="0"/>
              <a:t>Beijamini</a:t>
            </a:r>
            <a:r>
              <a:rPr lang="pt-BR" dirty="0" smtClean="0"/>
              <a:t> (2017)</a:t>
            </a:r>
            <a:endParaRPr lang="pt-BR" dirty="0"/>
          </a:p>
        </p:txBody>
      </p:sp>
    </p:spTree>
    <p:extLst>
      <p:ext uri="{BB962C8B-B14F-4D97-AF65-F5344CB8AC3E}">
        <p14:creationId xmlns:p14="http://schemas.microsoft.com/office/powerpoint/2010/main" val="49393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1731</Words>
  <Application>Microsoft Office PowerPoint</Application>
  <PresentationFormat>Apresentação na tela (4:3)</PresentationFormat>
  <Paragraphs>199</Paragraphs>
  <Slides>38</Slides>
  <Notes>0</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Tema do Office</vt:lpstr>
      <vt:lpstr>Animais Aquáticos Cultiváveis</vt:lpstr>
      <vt:lpstr>Sistema respiratório</vt:lpstr>
      <vt:lpstr>Apresentação do PowerPoint</vt:lpstr>
      <vt:lpstr>Apresentação do PowerPoint</vt:lpstr>
      <vt:lpstr>Estrutura das brânquias</vt:lpstr>
      <vt:lpstr>Estrutura das brânquias</vt:lpstr>
      <vt:lpstr>Apresentação do PowerPoint</vt:lpstr>
      <vt:lpstr>Apresentação do PowerPoint</vt:lpstr>
      <vt:lpstr>Ventilação branquial</vt:lpstr>
      <vt:lpstr>Modelo de respiração acelerada (RAM)</vt:lpstr>
      <vt:lpstr>Apresentação do PowerPoint</vt:lpstr>
      <vt:lpstr>Exceção</vt:lpstr>
      <vt:lpstr>Apresentação do PowerPoint</vt:lpstr>
      <vt:lpstr>Apresentação do PowerPoint</vt:lpstr>
      <vt:lpstr>Órgãos acessórios para respiração aérea</vt:lpstr>
      <vt:lpstr>Sistema circulatório</vt:lpstr>
      <vt:lpstr>Apresentação do PowerPoint</vt:lpstr>
      <vt:lpstr>Apresentação do PowerPoint</vt:lpstr>
      <vt:lpstr>Apresentação do PowerPoint</vt:lpstr>
      <vt:lpstr>Explicando...</vt:lpstr>
      <vt:lpstr>Apresentação do PowerPoint</vt:lpstr>
      <vt:lpstr>Peixes pulmonados</vt:lpstr>
      <vt:lpstr>Apresentação do PowerPoint</vt:lpstr>
      <vt:lpstr>Circulação dupla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Coração peixes</vt:lpstr>
      <vt:lpstr>Apresentação do PowerPoint</vt:lpstr>
      <vt:lpstr>Apresentação do PowerPoint</vt:lpstr>
      <vt:lpstr>Ciclóstomos – peixes bruxas</vt:lpstr>
      <vt:lpstr>Apresentação do PowerPoint</vt:lpstr>
      <vt:lpstr>Sistema excretório</vt:lpstr>
      <vt:lpstr>Considerações finais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Animais Aquáticos Cultiváveis</dc:title>
  <dc:creator>D.</dc:creator>
  <cp:lastModifiedBy>D.</cp:lastModifiedBy>
  <cp:revision>27</cp:revision>
  <dcterms:created xsi:type="dcterms:W3CDTF">2021-02-26T18:50:37Z</dcterms:created>
  <dcterms:modified xsi:type="dcterms:W3CDTF">2021-03-30T13:48:24Z</dcterms:modified>
</cp:coreProperties>
</file>