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74" r:id="rId5"/>
    <p:sldId id="258" r:id="rId6"/>
    <p:sldId id="275" r:id="rId7"/>
    <p:sldId id="278" r:id="rId8"/>
    <p:sldId id="288" r:id="rId9"/>
    <p:sldId id="289" r:id="rId10"/>
    <p:sldId id="290" r:id="rId11"/>
    <p:sldId id="291" r:id="rId12"/>
    <p:sldId id="292" r:id="rId13"/>
    <p:sldId id="267" r:id="rId14"/>
    <p:sldId id="259" r:id="rId15"/>
    <p:sldId id="264" r:id="rId16"/>
    <p:sldId id="266" r:id="rId17"/>
    <p:sldId id="271" r:id="rId18"/>
    <p:sldId id="279" r:id="rId19"/>
    <p:sldId id="280" r:id="rId20"/>
    <p:sldId id="272" r:id="rId21"/>
    <p:sldId id="273" r:id="rId22"/>
    <p:sldId id="282" r:id="rId23"/>
    <p:sldId id="283" r:id="rId24"/>
    <p:sldId id="284" r:id="rId25"/>
    <p:sldId id="285" r:id="rId26"/>
    <p:sldId id="286" r:id="rId27"/>
    <p:sldId id="287" r:id="rId28"/>
    <p:sldId id="294" r:id="rId29"/>
    <p:sldId id="295" r:id="rId30"/>
    <p:sldId id="296" r:id="rId31"/>
    <p:sldId id="281" r:id="rId32"/>
    <p:sldId id="263" r:id="rId33"/>
    <p:sldId id="297" r:id="rId34"/>
    <p:sldId id="293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3F5A-066F-4B37-A949-7B222537D317}" type="datetimeFigureOut">
              <a:rPr lang="pt-BR" smtClean="0"/>
              <a:t>07/07/2021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9612-5A3A-4911-8887-F9A2F0E2E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82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3F5A-066F-4B37-A949-7B222537D317}" type="datetimeFigureOut">
              <a:rPr lang="pt-BR" smtClean="0"/>
              <a:t>07/07/2021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9612-5A3A-4911-8887-F9A2F0E2E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81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3F5A-066F-4B37-A949-7B222537D317}" type="datetimeFigureOut">
              <a:rPr lang="pt-BR" smtClean="0"/>
              <a:t>07/07/2021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9612-5A3A-4911-8887-F9A2F0E2E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88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3F5A-066F-4B37-A949-7B222537D317}" type="datetimeFigureOut">
              <a:rPr lang="pt-BR" smtClean="0"/>
              <a:t>07/07/2021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9612-5A3A-4911-8887-F9A2F0E2E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15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3F5A-066F-4B37-A949-7B222537D317}" type="datetimeFigureOut">
              <a:rPr lang="pt-BR" smtClean="0"/>
              <a:t>07/07/2021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9612-5A3A-4911-8887-F9A2F0E2E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49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3F5A-066F-4B37-A949-7B222537D317}" type="datetimeFigureOut">
              <a:rPr lang="pt-BR" smtClean="0"/>
              <a:t>07/07/2021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9612-5A3A-4911-8887-F9A2F0E2E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41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3F5A-066F-4B37-A949-7B222537D317}" type="datetimeFigureOut">
              <a:rPr lang="pt-BR" smtClean="0"/>
              <a:t>07/07/2021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9612-5A3A-4911-8887-F9A2F0E2E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6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3F5A-066F-4B37-A949-7B222537D317}" type="datetimeFigureOut">
              <a:rPr lang="pt-BR" smtClean="0"/>
              <a:t>07/07/2021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9612-5A3A-4911-8887-F9A2F0E2E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81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3F5A-066F-4B37-A949-7B222537D317}" type="datetimeFigureOut">
              <a:rPr lang="pt-BR" smtClean="0"/>
              <a:t>07/07/2021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9612-5A3A-4911-8887-F9A2F0E2E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22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3F5A-066F-4B37-A949-7B222537D317}" type="datetimeFigureOut">
              <a:rPr lang="pt-BR" smtClean="0"/>
              <a:t>07/07/2021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9612-5A3A-4911-8887-F9A2F0E2E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99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3F5A-066F-4B37-A949-7B222537D317}" type="datetimeFigureOut">
              <a:rPr lang="pt-BR" smtClean="0"/>
              <a:t>07/07/2021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9612-5A3A-4911-8887-F9A2F0E2E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22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43F5A-066F-4B37-A949-7B222537D317}" type="datetimeFigureOut">
              <a:rPr lang="pt-BR" smtClean="0"/>
              <a:t>07/07/2021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E9612-5A3A-4911-8887-F9A2F0E2E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56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Xic-zAhHeU" TargetMode="External"/><Relationship Id="rId2" Type="http://schemas.openxmlformats.org/officeDocument/2006/relationships/hyperlink" Target="https://www.youtube.com/watch?v=GohpZPz25o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Animais aquáticos cultiváveis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/>
          <a:lstStyle/>
          <a:p>
            <a:r>
              <a:rPr lang="pt-BR" dirty="0" smtClean="0"/>
              <a:t>Sistema nervoso</a:t>
            </a:r>
            <a:endParaRPr lang="pt-BR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644008" y="5038328"/>
            <a:ext cx="3280792" cy="69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Prof. Dacley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Universidade Federal da Grande Dourados – UFGD</a:t>
            </a:r>
          </a:p>
          <a:p>
            <a:pPr algn="ctr"/>
            <a:r>
              <a:rPr lang="pt-BR" sz="2400" dirty="0" smtClean="0"/>
              <a:t>Faculdade de Ciências Agrárias – FCA</a:t>
            </a:r>
          </a:p>
          <a:p>
            <a:pPr algn="ctr"/>
            <a:r>
              <a:rPr lang="pt-BR" sz="2400" dirty="0" smtClean="0"/>
              <a:t>Engenharia de Aquicultura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75969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Tronco cerebral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Definido como uma porção que compreende o rombencéfalo (menos o cerebelo) e o mesencéfalo;</a:t>
            </a:r>
          </a:p>
          <a:p>
            <a:pPr algn="just"/>
            <a:r>
              <a:rPr lang="pt-BR" dirty="0" smtClean="0"/>
              <a:t>Abriga os centros de origem e terminação de todos os nervos craniais (exceção do I –olfatório);</a:t>
            </a:r>
          </a:p>
          <a:p>
            <a:pPr algn="just"/>
            <a:r>
              <a:rPr lang="pt-BR" dirty="0" smtClean="0"/>
              <a:t>Está arranjado em 4 zonas:</a:t>
            </a:r>
          </a:p>
          <a:p>
            <a:pPr lvl="1" algn="just"/>
            <a:r>
              <a:rPr lang="pt-BR" dirty="0" smtClean="0"/>
              <a:t>Zona </a:t>
            </a:r>
            <a:r>
              <a:rPr lang="pt-BR" dirty="0" err="1" smtClean="0"/>
              <a:t>somatossensorial</a:t>
            </a:r>
            <a:r>
              <a:rPr lang="pt-BR" dirty="0" smtClean="0"/>
              <a:t> – está relacionado aos sistemas da linha lateral e auditivo;</a:t>
            </a:r>
          </a:p>
          <a:p>
            <a:pPr lvl="1" algn="just"/>
            <a:r>
              <a:rPr lang="pt-BR" dirty="0" smtClean="0"/>
              <a:t>Zona </a:t>
            </a:r>
            <a:r>
              <a:rPr lang="pt-BR" dirty="0" err="1" smtClean="0"/>
              <a:t>viscerossensorial</a:t>
            </a:r>
            <a:r>
              <a:rPr lang="pt-BR" dirty="0" smtClean="0"/>
              <a:t> – contém centros relacionados a impulsos gustativos;</a:t>
            </a:r>
          </a:p>
          <a:p>
            <a:pPr lvl="1" algn="just"/>
            <a:r>
              <a:rPr lang="pt-BR" dirty="0" smtClean="0"/>
              <a:t>Zona </a:t>
            </a:r>
            <a:r>
              <a:rPr lang="pt-BR" dirty="0" err="1" smtClean="0"/>
              <a:t>visceromotora</a:t>
            </a:r>
            <a:r>
              <a:rPr lang="pt-BR" dirty="0" smtClean="0"/>
              <a:t> – contém centros envolvidos com ações vitais como respiração, deglutição e captura de </a:t>
            </a:r>
            <a:r>
              <a:rPr lang="pt-BR" dirty="0" smtClean="0"/>
              <a:t>presas</a:t>
            </a:r>
            <a:r>
              <a:rPr lang="pt-BR" dirty="0" smtClean="0"/>
              <a:t>;</a:t>
            </a:r>
          </a:p>
          <a:p>
            <a:pPr lvl="1" algn="just"/>
            <a:r>
              <a:rPr lang="pt-BR" dirty="0" smtClean="0"/>
              <a:t>Zona </a:t>
            </a:r>
            <a:r>
              <a:rPr lang="pt-BR" dirty="0" err="1" smtClean="0"/>
              <a:t>somatomotora</a:t>
            </a:r>
            <a:r>
              <a:rPr lang="pt-BR" dirty="0" smtClean="0"/>
              <a:t> – está relacionado principalmente a locomoção, e contém núcleos que inervam, por exemplo, os músculos externos dos olhos.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6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Diencéfalo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É tradicionalmente dividido em 4 regiões longitudinalmente arranjadas, o epitálamo, a parte dorsal do tálamo, a parte ventral do tálamo e o hipotálamo.</a:t>
            </a:r>
          </a:p>
          <a:p>
            <a:pPr algn="just"/>
            <a:r>
              <a:rPr lang="pt-BR" u="sng" dirty="0" smtClean="0"/>
              <a:t>Epitálamo</a:t>
            </a:r>
            <a:r>
              <a:rPr lang="pt-BR" dirty="0" smtClean="0"/>
              <a:t>: participa da regulação de comportamentos cíclicos, como ciclos reprodutivos; relacionado a pigmentação da pele e regula o </a:t>
            </a:r>
            <a:r>
              <a:rPr lang="pt-BR" dirty="0" err="1" smtClean="0"/>
              <a:t>fotoperíodo</a:t>
            </a:r>
            <a:r>
              <a:rPr lang="pt-BR" dirty="0" smtClean="0"/>
              <a:t>;</a:t>
            </a:r>
          </a:p>
          <a:p>
            <a:pPr algn="just"/>
            <a:r>
              <a:rPr lang="pt-BR" u="sng" dirty="0" smtClean="0"/>
              <a:t>Parte dorsal do tálamo</a:t>
            </a:r>
            <a:r>
              <a:rPr lang="pt-BR" dirty="0" smtClean="0"/>
              <a:t>: principal centro de coordenação dos impulsos sensoriais aferentes provenientes de todas as partes do corpo, exceto os olfatórios;</a:t>
            </a:r>
          </a:p>
          <a:p>
            <a:pPr algn="just"/>
            <a:r>
              <a:rPr lang="pt-BR" u="sng" dirty="0" smtClean="0"/>
              <a:t>Parte ventral do tálamo</a:t>
            </a:r>
            <a:r>
              <a:rPr lang="pt-BR" dirty="0" smtClean="0"/>
              <a:t>: contribui na modulação da parte dorsal e com o </a:t>
            </a:r>
            <a:r>
              <a:rPr lang="pt-BR" dirty="0" err="1" smtClean="0"/>
              <a:t>telencéfalo</a:t>
            </a:r>
            <a:r>
              <a:rPr lang="pt-BR" dirty="0" smtClean="0"/>
              <a:t> no controle motor do corpo;</a:t>
            </a:r>
          </a:p>
          <a:p>
            <a:pPr algn="just"/>
            <a:r>
              <a:rPr lang="pt-BR" u="sng" dirty="0" smtClean="0"/>
              <a:t>Hipotálamo</a:t>
            </a:r>
            <a:r>
              <a:rPr lang="pt-BR" dirty="0" smtClean="0"/>
              <a:t>: Principal centro de integração visceral e aloja núcleos que regulam a homeostase, além de converter a informação sensorial em respostas hormonais e comportamentais. </a:t>
            </a:r>
            <a:r>
              <a:rPr lang="pt-BR" dirty="0" smtClean="0"/>
              <a:t>É </a:t>
            </a:r>
            <a:r>
              <a:rPr lang="pt-BR" dirty="0" smtClean="0"/>
              <a:t>onde está alojado a hipófise (controla a produção e liberação de hormônios).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37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Telencéfalo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Principal função é a recepção da informação olfativa, mas também atua na integração sensorial das informações que chegam do tálamo;</a:t>
            </a:r>
          </a:p>
          <a:p>
            <a:pPr algn="just"/>
            <a:r>
              <a:rPr lang="pt-BR" dirty="0" smtClean="0"/>
              <a:t>Faz parte do sistema límbico que influencia vários aspectos do comportamento, como relações </a:t>
            </a:r>
            <a:r>
              <a:rPr lang="pt-BR" dirty="0" err="1" smtClean="0"/>
              <a:t>agonísticas</a:t>
            </a:r>
            <a:r>
              <a:rPr lang="pt-BR" dirty="0" smtClean="0"/>
              <a:t>, fugas, comportamento sexual e cuidado parental;</a:t>
            </a:r>
          </a:p>
          <a:p>
            <a:pPr algn="just"/>
            <a:r>
              <a:rPr lang="pt-BR" dirty="0" smtClean="0"/>
              <a:t>O bulbo olfatório (centro primário de recepção dos impulsos olfatórios) é o limite anterior do sistema nervoso central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99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o 38"/>
          <p:cNvGrpSpPr/>
          <p:nvPr/>
        </p:nvGrpSpPr>
        <p:grpSpPr>
          <a:xfrm>
            <a:off x="107505" y="75299"/>
            <a:ext cx="8640959" cy="6755913"/>
            <a:chOff x="107505" y="75299"/>
            <a:chExt cx="8640959" cy="675591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75299"/>
              <a:ext cx="7272808" cy="6755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6372200" y="6309320"/>
              <a:ext cx="2376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Rosa (2015)</a:t>
              </a:r>
              <a:endParaRPr lang="pt-BR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5652120" y="260648"/>
              <a:ext cx="1656185" cy="2160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652120" y="188640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Nervo olfatório</a:t>
              </a:r>
              <a:endParaRPr lang="pt-BR" sz="12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652120" y="421435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Bulbo olfatório</a:t>
              </a:r>
              <a:endParaRPr lang="pt-BR" sz="1200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652120" y="836712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Trato olfatório</a:t>
              </a:r>
              <a:endParaRPr lang="pt-BR" sz="1200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694993" y="1453686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Área ventral do </a:t>
              </a:r>
              <a:r>
                <a:rPr lang="pt-BR" sz="1200" dirty="0" err="1" smtClean="0"/>
                <a:t>telencéfalo</a:t>
              </a:r>
              <a:endParaRPr lang="pt-BR" sz="1200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724128" y="1628800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Nervo óptico</a:t>
              </a:r>
              <a:endParaRPr lang="pt-BR" sz="1200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724128" y="1850340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Lobo hipotalâmico lateral</a:t>
              </a:r>
              <a:endParaRPr lang="pt-BR" sz="1200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724128" y="2060848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Lobo hipotalâmico inferior</a:t>
              </a:r>
              <a:endParaRPr lang="pt-BR" sz="1200" dirty="0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5724128" y="2215897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Hipotálamo</a:t>
              </a:r>
              <a:endParaRPr lang="pt-BR" sz="1200" dirty="0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454401" y="503594"/>
              <a:ext cx="1512168" cy="31515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11560" y="707027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Órgão olfatório</a:t>
              </a:r>
              <a:endParaRPr lang="pt-BR" sz="1200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11560" y="1207785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Saliência lateral</a:t>
              </a:r>
              <a:endParaRPr lang="pt-BR" sz="1200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79512" y="1495817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Saliência </a:t>
              </a:r>
              <a:r>
                <a:rPr lang="pt-BR" sz="1200" dirty="0" err="1" smtClean="0"/>
                <a:t>anteromesial</a:t>
              </a:r>
              <a:endParaRPr lang="pt-BR" sz="1200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33789" y="1700808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Saliência </a:t>
              </a:r>
              <a:r>
                <a:rPr lang="pt-BR" sz="1200" dirty="0" err="1" smtClean="0"/>
                <a:t>posteromesial</a:t>
              </a:r>
              <a:endParaRPr lang="pt-BR" sz="1200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539552" y="1927865"/>
              <a:ext cx="13418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Núcleo </a:t>
              </a:r>
              <a:r>
                <a:rPr lang="pt-BR" sz="1200" dirty="0" err="1" smtClean="0"/>
                <a:t>habenular</a:t>
              </a:r>
              <a:endParaRPr lang="pt-BR" sz="1200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387217" y="2215897"/>
              <a:ext cx="1520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Teto do mesencéfalo</a:t>
              </a:r>
              <a:endParaRPr lang="pt-BR" sz="1200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39552" y="2420888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Corpo do cerebelo</a:t>
              </a:r>
              <a:endParaRPr lang="pt-BR" sz="1200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052337" y="2647945"/>
              <a:ext cx="83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Lobo vago</a:t>
              </a:r>
              <a:endParaRPr lang="pt-BR" sz="1200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54401" y="3314755"/>
              <a:ext cx="14471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Medula </a:t>
              </a:r>
              <a:r>
                <a:rPr lang="pt-BR" sz="1200" dirty="0" err="1" smtClean="0"/>
                <a:t>oblongata</a:t>
              </a:r>
              <a:endParaRPr lang="pt-BR" sz="1200" dirty="0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1966569" y="4149080"/>
              <a:ext cx="1597319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1835696" y="4077072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Área dorsal do </a:t>
              </a:r>
              <a:r>
                <a:rPr lang="pt-BR" sz="1200" dirty="0" err="1" smtClean="0"/>
                <a:t>telencéfalo</a:t>
              </a:r>
              <a:endParaRPr lang="pt-BR" sz="1200" dirty="0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3347864" y="5517232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3275856" y="5456257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hipófise</a:t>
              </a:r>
              <a:endParaRPr lang="pt-BR" sz="1200" dirty="0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3995936" y="5301208"/>
              <a:ext cx="1296144" cy="1550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3923928" y="5157192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Eminência granular</a:t>
              </a:r>
              <a:endParaRPr lang="pt-BR" sz="1200" dirty="0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5508104" y="5949280"/>
              <a:ext cx="86409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4211960" y="5957664"/>
              <a:ext cx="86409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2915816" y="5966048"/>
              <a:ext cx="86409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1475656" y="5974432"/>
              <a:ext cx="86409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5400092" y="5877272"/>
              <a:ext cx="11881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Rombencéfalo</a:t>
              </a:r>
              <a:endParaRPr lang="pt-BR" sz="1200" dirty="0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4139952" y="5877272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Mesencéfalo</a:t>
              </a:r>
              <a:endParaRPr lang="pt-BR" sz="1200" dirty="0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2771800" y="5877272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Diencéfalo</a:t>
              </a:r>
              <a:endParaRPr lang="pt-BR" sz="1200" dirty="0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1410220" y="5877272"/>
              <a:ext cx="12895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err="1" smtClean="0"/>
                <a:t>Telencéfalo</a:t>
              </a:r>
              <a:endParaRPr lang="pt-B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32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99392"/>
            <a:ext cx="9036496" cy="778098"/>
          </a:xfrm>
        </p:spPr>
        <p:txBody>
          <a:bodyPr>
            <a:normAutofit/>
          </a:bodyPr>
          <a:lstStyle/>
          <a:p>
            <a:r>
              <a:rPr lang="pt-BR" sz="2400" dirty="0" smtClean="0"/>
              <a:t>Divisão do sistema nervoso central – Sado et al. (2014)</a:t>
            </a: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566505"/>
              </p:ext>
            </p:extLst>
          </p:nvPr>
        </p:nvGraphicFramePr>
        <p:xfrm>
          <a:off x="395536" y="620688"/>
          <a:ext cx="8229600" cy="619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/>
                <a:gridCol w="1440160"/>
                <a:gridCol w="5122912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Divisão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Estruturas e funções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Rombencéfalo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bulbo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Determina o ritmo básico e regulação</a:t>
                      </a:r>
                      <a:r>
                        <a:rPr lang="pt-BR" sz="1400" baseline="0" dirty="0" smtClean="0"/>
                        <a:t> dos sistemas respiratório e cardiovascular; local de passagem das vias neuronais, fazendo a conexão entre medula e encéfalo.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cerebelo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Relacionado com o controle de movimentos precisos e rápidos; nos peixes elétricos é relacionado coma  interpretação de </a:t>
                      </a:r>
                      <a:r>
                        <a:rPr lang="pt-BR" sz="1400" dirty="0" err="1" smtClean="0"/>
                        <a:t>eletrorreceptores</a:t>
                      </a:r>
                      <a:r>
                        <a:rPr lang="pt-BR" sz="1400" dirty="0" smtClean="0"/>
                        <a:t>.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Mesencéfalo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Teto óptico; centro para integração das informações visuais com outras informações sensoriais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Tegmento</a:t>
                      </a:r>
                      <a:r>
                        <a:rPr lang="pt-BR" sz="1400" dirty="0" smtClean="0"/>
                        <a:t> – participa do controle motor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Prosencéfalo</a:t>
                      </a:r>
                      <a:r>
                        <a:rPr lang="pt-BR" sz="1400" dirty="0" smtClean="0"/>
                        <a:t>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diencéfalo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Tálamo: promove a filtração das informações sensoriais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Epitálamo e pineal: pineal controla ritmo circadianos</a:t>
                      </a:r>
                      <a:r>
                        <a:rPr lang="pt-BR" sz="1400" baseline="0" dirty="0" smtClean="0"/>
                        <a:t> e secreta melatonina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Hipotálamo: controle da </a:t>
                      </a:r>
                      <a:r>
                        <a:rPr lang="pt-BR" sz="1400" dirty="0" err="1" smtClean="0"/>
                        <a:t>termorregulação</a:t>
                      </a:r>
                      <a:r>
                        <a:rPr lang="pt-BR" sz="1400" dirty="0" smtClean="0"/>
                        <a:t>; participa do controle da osmorregulação,</a:t>
                      </a:r>
                      <a:r>
                        <a:rPr lang="pt-BR" sz="1400" baseline="0" dirty="0" smtClean="0"/>
                        <a:t> ingestão de alimento, estado emocional, sistema endócrino.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err="1" smtClean="0"/>
                        <a:t>telencéfalo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Hemisférios cerebrais.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Núcleos</a:t>
                      </a:r>
                      <a:r>
                        <a:rPr lang="pt-BR" sz="1400" baseline="0" dirty="0" smtClean="0"/>
                        <a:t> da base: participam do controle do movimento.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Amigdala: emoções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Hipocampo: formação de memória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Bulbo </a:t>
                      </a:r>
                      <a:r>
                        <a:rPr lang="pt-BR" sz="1400" dirty="0" err="1" smtClean="0"/>
                        <a:t>ofatório</a:t>
                      </a:r>
                      <a:r>
                        <a:rPr lang="pt-BR" sz="1400" dirty="0" smtClean="0"/>
                        <a:t>: interpretação de sinais olfativos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4129555" cy="383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27" y="836713"/>
            <a:ext cx="4484637" cy="383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659537" y="4869160"/>
            <a:ext cx="1824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Sado et al. (2014)</a:t>
            </a:r>
          </a:p>
        </p:txBody>
      </p:sp>
      <p:graphicFrame>
        <p:nvGraphicFramePr>
          <p:cNvPr id="7" name="Marcador de Posição de Conteúdo 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96877449"/>
              </p:ext>
            </p:extLst>
          </p:nvPr>
        </p:nvGraphicFramePr>
        <p:xfrm>
          <a:off x="151765" y="5694000"/>
          <a:ext cx="8909685" cy="42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665"/>
                <a:gridCol w="6764020"/>
              </a:tblGrid>
              <a:tr h="429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 dirty="0"/>
                        <a:t>Cerebelo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Centro de coordenação muscular e equilíbrio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Marcador de Posição de Conteú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802365"/>
              </p:ext>
            </p:extLst>
          </p:nvPr>
        </p:nvGraphicFramePr>
        <p:xfrm>
          <a:off x="151130" y="6255340"/>
          <a:ext cx="8910955" cy="41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300"/>
                <a:gridCol w="6764655"/>
              </a:tblGrid>
              <a:tr h="4140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Telencéfalo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Memória e função cognitiva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1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6618" t="12501" r="16618" b="5208"/>
          <a:stretch>
            <a:fillRect/>
          </a:stretch>
        </p:blipFill>
        <p:spPr>
          <a:xfrm>
            <a:off x="228599" y="685800"/>
            <a:ext cx="86868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Marcador de Posição de Conteúdo 3"/>
          <p:cNvGraphicFramePr>
            <a:graphicFrameLocks/>
          </p:cNvGraphicFramePr>
          <p:nvPr/>
        </p:nvGraphicFramePr>
        <p:xfrm>
          <a:off x="247650" y="1502410"/>
          <a:ext cx="8632825" cy="419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990"/>
                <a:gridCol w="6553835"/>
              </a:tblGrid>
              <a:tr h="444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Região do cérebro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Função</a:t>
                      </a:r>
                    </a:p>
                  </a:txBody>
                  <a:tcPr anchor="ctr"/>
                </a:tc>
              </a:tr>
              <a:tr h="444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Lobo olfatório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Interpreta os estímulos nervosos do olfato</a:t>
                      </a:r>
                    </a:p>
                  </a:txBody>
                  <a:tcPr anchor="ctr"/>
                </a:tc>
              </a:tr>
              <a:tr h="444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Telencéfalo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Memória e função cognitiva</a:t>
                      </a:r>
                    </a:p>
                  </a:txBody>
                  <a:tcPr anchor="ctr"/>
                </a:tc>
              </a:tr>
              <a:tr h="444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Lobo óptico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Interpreta as informações da visão</a:t>
                      </a:r>
                    </a:p>
                  </a:txBody>
                  <a:tcPr anchor="ctr"/>
                </a:tc>
              </a:tr>
              <a:tr h="444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Nervo óptico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Leva os estímulos visuais para o lobo óptico</a:t>
                      </a:r>
                    </a:p>
                  </a:txBody>
                  <a:tcPr anchor="ctr"/>
                </a:tc>
              </a:tr>
              <a:tr h="444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Cerebelo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Centro de coordenação muscular e equilíbrio</a:t>
                      </a:r>
                    </a:p>
                  </a:txBody>
                  <a:tcPr anchor="ctr"/>
                </a:tc>
              </a:tr>
              <a:tr h="444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Corda espinhal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Leva e traz informações para o resto do corpo (SNP)</a:t>
                      </a:r>
                    </a:p>
                  </a:txBody>
                  <a:tcPr anchor="ctr"/>
                </a:tc>
              </a:tr>
              <a:tr h="444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Hipotálamo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Secreta hormônios que estimulam a hipófise e regula funções como sono, fome, etc.</a:t>
                      </a:r>
                    </a:p>
                  </a:txBody>
                  <a:tcPr anchor="ctr"/>
                </a:tc>
              </a:tr>
              <a:tr h="444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Hipófise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 dirty="0"/>
                        <a:t>Importante reguladora do metabolismo, reprodução, etc.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3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95"/>
            <a:ext cx="7868866" cy="403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703329" y="35010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Figura: Maria Luiza da Silva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0" y="4077073"/>
            <a:ext cx="9144000" cy="27363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95536" y="422631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 encéfalo de teleósteos são bastante diversificados;</a:t>
            </a:r>
          </a:p>
          <a:p>
            <a:pPr algn="just"/>
            <a:r>
              <a:rPr lang="pt-BR" sz="2400" dirty="0" smtClean="0"/>
              <a:t>Os gânglios simpáticos dispõe-se em cadeias estendendo-se para frente até o nervo trigêmeo;</a:t>
            </a:r>
          </a:p>
          <a:p>
            <a:pPr algn="just"/>
            <a:r>
              <a:rPr lang="pt-BR" sz="2400" dirty="0" smtClean="0"/>
              <a:t>A arquitetura do encéfalo anterior dos </a:t>
            </a:r>
            <a:r>
              <a:rPr lang="pt-BR" sz="2400" dirty="0" err="1" smtClean="0"/>
              <a:t>Actinopterygii</a:t>
            </a:r>
            <a:r>
              <a:rPr lang="pt-BR" sz="2400" dirty="0" smtClean="0"/>
              <a:t> não é compartilhada por qualquer outro vertebrado;</a:t>
            </a:r>
          </a:p>
          <a:p>
            <a:pPr algn="just"/>
            <a:r>
              <a:rPr lang="pt-BR" sz="2400" dirty="0" smtClean="0"/>
              <a:t>Apresentam lobo óptico e cerebelo grande.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824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26031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88" y="-4728"/>
            <a:ext cx="2711793" cy="653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854688" y="652534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Figura: Maria Luiza da Silva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5663000" y="260648"/>
            <a:ext cx="3373496" cy="64493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796136" y="1136933"/>
            <a:ext cx="3096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 encéfalo de peixes cartilaginosos é bem desenvolvido e grande;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Possuem gânglios simpáticos ao longo do corpo. As fibras dos gânglios ligam-se tanto à medula espinhal quanto a musculatura lisa do sistema digestivo e circulatório.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465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nervoso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04256"/>
            <a:ext cx="8229600" cy="3629000"/>
          </a:xfrm>
        </p:spPr>
        <p:txBody>
          <a:bodyPr/>
          <a:lstStyle/>
          <a:p>
            <a:r>
              <a:rPr lang="pt-BR" dirty="0" smtClean="0"/>
              <a:t>Sistema nervoso central (SNC);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Sistema nervoso periférico (SNP).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72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" y="-24407"/>
            <a:ext cx="4313486" cy="688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16" y="-50642"/>
            <a:ext cx="4219975" cy="687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851920" y="304746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Rosa (2015)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75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As fibras aferentes ou sensoriais do sistema nervoso periférico, transportam os impulsos dos órgãos receptores ao sistema nervoso central e as fibras eferentes ou motoras transportam os impulsos do sistema nervoso central aos órgãos executores.</a:t>
            </a:r>
            <a:endParaRPr lang="pt-BR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90234"/>
            <a:ext cx="56864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7504" y="63813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Figura: Maria Luiza da Silva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75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Incluído no sistema nervoso periférico, encontra-se o sistema nervoso autonômico (SNA).</a:t>
            </a:r>
          </a:p>
          <a:p>
            <a:pPr algn="just"/>
            <a:r>
              <a:rPr lang="pt-BR" dirty="0" smtClean="0"/>
              <a:t>Para peixes adota-se a seguinte divisão:</a:t>
            </a:r>
          </a:p>
          <a:p>
            <a:pPr lvl="1" algn="just"/>
            <a:r>
              <a:rPr lang="pt-BR" dirty="0" smtClean="0"/>
              <a:t>(i) Sistema autonômico cranial: vias parassimpáticas que seguem os nervos craniais;</a:t>
            </a:r>
          </a:p>
          <a:p>
            <a:pPr lvl="1" algn="just"/>
            <a:r>
              <a:rPr lang="pt-BR" dirty="0" smtClean="0"/>
              <a:t>(</a:t>
            </a:r>
            <a:r>
              <a:rPr lang="pt-BR" dirty="0" err="1" smtClean="0"/>
              <a:t>ii</a:t>
            </a:r>
            <a:r>
              <a:rPr lang="pt-BR" dirty="0" smtClean="0"/>
              <a:t>) Sistema autonômico espinhal: vias simpáticas paralelas à medula espinhal e parassimpáticas sacrais;</a:t>
            </a:r>
          </a:p>
          <a:p>
            <a:pPr lvl="1" algn="just"/>
            <a:r>
              <a:rPr lang="pt-BR" dirty="0" smtClean="0"/>
              <a:t>(</a:t>
            </a:r>
            <a:r>
              <a:rPr lang="pt-BR" dirty="0" err="1" smtClean="0"/>
              <a:t>iii</a:t>
            </a:r>
            <a:r>
              <a:rPr lang="pt-BR" dirty="0" smtClean="0"/>
              <a:t>) Sistema entérico: Nervos autonômicos intrínsecos ao intestino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79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Pin on Past Pro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9138700" cy="534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355976" y="639801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Imagem: </a:t>
            </a:r>
            <a:r>
              <a:rPr lang="pt-BR" dirty="0" err="1" smtClean="0"/>
              <a:t>Pinterest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67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5472608" cy="641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580112" y="116632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Representação do sistema nervoso autonômico de (A) elasmobrânquios e (B) teleósteos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823842" y="6388349"/>
            <a:ext cx="1824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Sado et al. (2014)</a:t>
            </a:r>
          </a:p>
        </p:txBody>
      </p:sp>
    </p:spTree>
    <p:extLst>
      <p:ext uri="{BB962C8B-B14F-4D97-AF65-F5344CB8AC3E}">
        <p14:creationId xmlns:p14="http://schemas.microsoft.com/office/powerpoint/2010/main" val="29779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dirty="0" smtClean="0"/>
              <a:t>Os peixes possuem 10 pares de nervos cranianos (tubarões 11):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I – olfatório</a:t>
            </a:r>
            <a:r>
              <a:rPr lang="pt-BR" dirty="0" smtClean="0"/>
              <a:t>: inerva o bulbo olfatório, responsável pela transmissão de impulsos olfatórios;</a:t>
            </a:r>
          </a:p>
          <a:p>
            <a:pPr algn="just"/>
            <a:r>
              <a:rPr lang="pt-BR" b="1" dirty="0" smtClean="0"/>
              <a:t>II – óptico</a:t>
            </a:r>
            <a:r>
              <a:rPr lang="pt-BR" dirty="0" smtClean="0"/>
              <a:t>: inerva a retina, transmite impulsos relacionados à visão;</a:t>
            </a:r>
          </a:p>
          <a:p>
            <a:pPr algn="just"/>
            <a:r>
              <a:rPr lang="pt-BR" b="1" dirty="0" smtClean="0"/>
              <a:t>III – </a:t>
            </a:r>
            <a:r>
              <a:rPr lang="pt-BR" b="1" dirty="0" err="1" smtClean="0"/>
              <a:t>oculomotor</a:t>
            </a:r>
            <a:r>
              <a:rPr lang="pt-BR" dirty="0" smtClean="0"/>
              <a:t>: inerva a maior parte dos músculos do olho;</a:t>
            </a:r>
          </a:p>
          <a:p>
            <a:pPr algn="just"/>
            <a:r>
              <a:rPr lang="pt-BR" b="1" dirty="0" smtClean="0"/>
              <a:t>IV – troclear</a:t>
            </a:r>
            <a:r>
              <a:rPr lang="pt-BR" dirty="0" smtClean="0"/>
              <a:t>: inerva o músculo superior oblíquo do olho;</a:t>
            </a:r>
          </a:p>
          <a:p>
            <a:pPr algn="just"/>
            <a:r>
              <a:rPr lang="pt-BR" b="1" dirty="0" smtClean="0"/>
              <a:t>V – trigêmeo</a:t>
            </a:r>
            <a:r>
              <a:rPr lang="pt-BR" dirty="0" smtClean="0"/>
              <a:t>: inerva a porção anterior da cabeça e a mandíbula e maxila, transmitindo sinais motores e sensoriais;</a:t>
            </a:r>
          </a:p>
          <a:p>
            <a:pPr algn="just"/>
            <a:r>
              <a:rPr lang="pt-BR" b="1" dirty="0" smtClean="0"/>
              <a:t>VI – </a:t>
            </a:r>
            <a:r>
              <a:rPr lang="pt-BR" b="1" dirty="0" err="1" smtClean="0"/>
              <a:t>adducens</a:t>
            </a:r>
            <a:r>
              <a:rPr lang="pt-BR" dirty="0" smtClean="0"/>
              <a:t>: inerva o músculo posterior do reto;</a:t>
            </a:r>
          </a:p>
          <a:p>
            <a:pPr algn="just"/>
            <a:r>
              <a:rPr lang="pt-BR" b="1" dirty="0" smtClean="0"/>
              <a:t>VII – facial</a:t>
            </a:r>
            <a:r>
              <a:rPr lang="pt-BR" dirty="0" smtClean="0"/>
              <a:t> e </a:t>
            </a:r>
            <a:r>
              <a:rPr lang="pt-BR" b="1" dirty="0" smtClean="0"/>
              <a:t>VIII – auditivo</a:t>
            </a:r>
            <a:r>
              <a:rPr lang="pt-BR" dirty="0" smtClean="0"/>
              <a:t>: podem ser considerados como um conjunto auditivo facial, transmitindo sinais motores para alguns músculos da cabeça e sensoriais (viscerais, linha lateral, auditivos, gravidade, táteis, gustativos, proprioceptivos);</a:t>
            </a:r>
          </a:p>
          <a:p>
            <a:pPr algn="just"/>
            <a:r>
              <a:rPr lang="pt-BR" b="1" dirty="0" smtClean="0"/>
              <a:t>IX – glossofaríngeo </a:t>
            </a:r>
            <a:r>
              <a:rPr lang="pt-BR" dirty="0" smtClean="0"/>
              <a:t>e </a:t>
            </a:r>
            <a:r>
              <a:rPr lang="pt-BR" b="1" dirty="0" smtClean="0"/>
              <a:t>X – vago</a:t>
            </a:r>
            <a:r>
              <a:rPr lang="pt-BR" dirty="0" smtClean="0"/>
              <a:t>: às vezes fundidos, conduzem sinais sensoriais (linha lateral, gustativos), e inervam músculos relacionados com a respiração; o nervo vago também transmite sinais motores para as vísceras.</a:t>
            </a:r>
          </a:p>
          <a:p>
            <a:pPr algn="just"/>
            <a:r>
              <a:rPr lang="pt-BR" b="1" dirty="0" smtClean="0"/>
              <a:t>Nervo da linha lateral anterior – </a:t>
            </a:r>
            <a:r>
              <a:rPr lang="pt-BR" dirty="0" smtClean="0"/>
              <a:t>fibras partem dos </a:t>
            </a:r>
            <a:r>
              <a:rPr lang="pt-BR" dirty="0" err="1" smtClean="0"/>
              <a:t>neuromastos</a:t>
            </a:r>
            <a:r>
              <a:rPr lang="pt-BR" dirty="0" smtClean="0"/>
              <a:t> da porção anterior da linha lateral;</a:t>
            </a:r>
          </a:p>
          <a:p>
            <a:pPr algn="just"/>
            <a:r>
              <a:rPr lang="pt-BR" b="1" dirty="0" smtClean="0"/>
              <a:t>Nervo da linha lateral posterior </a:t>
            </a:r>
            <a:r>
              <a:rPr lang="pt-BR" dirty="0" smtClean="0"/>
              <a:t>- </a:t>
            </a:r>
            <a:r>
              <a:rPr lang="pt-BR" dirty="0"/>
              <a:t>fibras partem dos </a:t>
            </a:r>
            <a:r>
              <a:rPr lang="pt-BR" dirty="0" err="1"/>
              <a:t>neuromastos</a:t>
            </a:r>
            <a:r>
              <a:rPr lang="pt-BR" dirty="0"/>
              <a:t> da porção </a:t>
            </a:r>
            <a:r>
              <a:rPr lang="pt-BR" dirty="0" smtClean="0"/>
              <a:t>posterior da linha </a:t>
            </a:r>
            <a:r>
              <a:rPr lang="pt-BR" dirty="0"/>
              <a:t>lateral</a:t>
            </a:r>
          </a:p>
        </p:txBody>
      </p:sp>
    </p:spTree>
    <p:extLst>
      <p:ext uri="{BB962C8B-B14F-4D97-AF65-F5344CB8AC3E}">
        <p14:creationId xmlns:p14="http://schemas.microsoft.com/office/powerpoint/2010/main" val="1582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385299"/>
              </p:ext>
            </p:extLst>
          </p:nvPr>
        </p:nvGraphicFramePr>
        <p:xfrm>
          <a:off x="501650" y="620688"/>
          <a:ext cx="8246814" cy="5832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07"/>
                <a:gridCol w="6607907"/>
              </a:tblGrid>
              <a:tr h="423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 dirty="0">
                          <a:solidFill>
                            <a:srgbClr val="FF0000"/>
                          </a:solidFill>
                        </a:rPr>
                        <a:t>Nervo cranial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 dirty="0">
                          <a:solidFill>
                            <a:srgbClr val="FF0000"/>
                          </a:solidFill>
                        </a:rPr>
                        <a:t>Função</a:t>
                      </a:r>
                    </a:p>
                  </a:txBody>
                  <a:tcPr/>
                </a:tc>
              </a:tr>
              <a:tr h="423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Par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Conexão sensorial dos órgãos nasais e o lobo olfatório</a:t>
                      </a:r>
                    </a:p>
                  </a:txBody>
                  <a:tcPr anchor="ctr"/>
                </a:tc>
              </a:tr>
              <a:tr h="423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Par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Conexão sensorial dos olhos com o lobo óptico</a:t>
                      </a:r>
                    </a:p>
                  </a:txBody>
                  <a:tcPr anchor="ctr"/>
                </a:tc>
              </a:tr>
              <a:tr h="423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Par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Conectado aos músculos</a:t>
                      </a:r>
                    </a:p>
                  </a:txBody>
                  <a:tcPr anchor="ctr"/>
                </a:tc>
              </a:tr>
              <a:tr h="5589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Par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Conectado aos músculos, conexão sensorial e muscular</a:t>
                      </a:r>
                    </a:p>
                  </a:txBody>
                  <a:tcPr anchor="ctr"/>
                </a:tc>
              </a:tr>
              <a:tr h="7878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Par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Conectado aos músculos responsáveis pela mastigação, conexão sensorial e muscular. Células sensoriais da língua e narinas</a:t>
                      </a:r>
                    </a:p>
                  </a:txBody>
                  <a:tcPr anchor="ctr"/>
                </a:tc>
              </a:tr>
              <a:tr h="423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Par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Conectado aos músculos</a:t>
                      </a:r>
                    </a:p>
                  </a:txBody>
                  <a:tcPr anchor="ctr"/>
                </a:tc>
              </a:tr>
              <a:tr h="4234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Par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>
                          <a:sym typeface="+mn-ea"/>
                        </a:rPr>
                        <a:t>Conexão sensorial e muscular</a:t>
                      </a:r>
                    </a:p>
                  </a:txBody>
                  <a:tcPr anchor="ctr"/>
                </a:tc>
              </a:tr>
              <a:tr h="6929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Par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Conexões sensoriais entre o cérebro e ouvido interno, importante para o equilíbrio</a:t>
                      </a:r>
                    </a:p>
                  </a:txBody>
                  <a:tcPr anchor="ctr"/>
                </a:tc>
              </a:tr>
              <a:tr h="6929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Par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Conexões sensoriais entre o cérebro, as brânquias e o palato da boca</a:t>
                      </a:r>
                    </a:p>
                  </a:txBody>
                  <a:tcPr anchor="ctr"/>
                </a:tc>
              </a:tr>
              <a:tr h="5589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/>
                        <a:t>Par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altLang="pt-PT" sz="1800" dirty="0"/>
                        <a:t>Conexão com o intestino, brânquias, coração e linha lateral.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8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8" y="620688"/>
            <a:ext cx="853452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67744" y="1988840"/>
            <a:ext cx="18002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267744" y="198884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Bexiga natatória</a:t>
            </a:r>
            <a:endParaRPr lang="pt-BR" sz="1400" dirty="0"/>
          </a:p>
        </p:txBody>
      </p:sp>
      <p:sp>
        <p:nvSpPr>
          <p:cNvPr id="6" name="Retângulo 5"/>
          <p:cNvSpPr/>
          <p:nvPr/>
        </p:nvSpPr>
        <p:spPr>
          <a:xfrm>
            <a:off x="6516216" y="2060848"/>
            <a:ext cx="1152128" cy="235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516216" y="204110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Brânquias</a:t>
            </a:r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8100392" y="1556792"/>
            <a:ext cx="5681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897438" y="3637829"/>
            <a:ext cx="90681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8081520" y="1484784"/>
            <a:ext cx="73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Olhos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897438" y="3573016"/>
            <a:ext cx="90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Coração</a:t>
            </a:r>
            <a:endParaRPr lang="pt-BR" sz="1400" dirty="0"/>
          </a:p>
        </p:txBody>
      </p:sp>
      <p:sp>
        <p:nvSpPr>
          <p:cNvPr id="14" name="Retângulo 13"/>
          <p:cNvSpPr/>
          <p:nvPr/>
        </p:nvSpPr>
        <p:spPr>
          <a:xfrm>
            <a:off x="3059832" y="4293096"/>
            <a:ext cx="90681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059832" y="4221088"/>
            <a:ext cx="90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Intestino</a:t>
            </a:r>
            <a:endParaRPr lang="pt-BR" sz="1400" dirty="0"/>
          </a:p>
        </p:txBody>
      </p:sp>
      <p:sp>
        <p:nvSpPr>
          <p:cNvPr id="16" name="Retângulo 15"/>
          <p:cNvSpPr/>
          <p:nvPr/>
        </p:nvSpPr>
        <p:spPr>
          <a:xfrm>
            <a:off x="4340599" y="3622994"/>
            <a:ext cx="906810" cy="20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355976" y="3573016"/>
            <a:ext cx="90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Fígado</a:t>
            </a:r>
            <a:endParaRPr lang="pt-BR" sz="1400" dirty="0"/>
          </a:p>
        </p:txBody>
      </p:sp>
      <p:sp>
        <p:nvSpPr>
          <p:cNvPr id="18" name="Retângulo 17"/>
          <p:cNvSpPr/>
          <p:nvPr/>
        </p:nvSpPr>
        <p:spPr>
          <a:xfrm>
            <a:off x="3059832" y="3108176"/>
            <a:ext cx="90681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987824" y="306896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Estômago</a:t>
            </a:r>
            <a:endParaRPr lang="pt-BR" sz="1400" dirty="0"/>
          </a:p>
        </p:txBody>
      </p:sp>
      <p:sp>
        <p:nvSpPr>
          <p:cNvPr id="20" name="Retângulo 19"/>
          <p:cNvSpPr/>
          <p:nvPr/>
        </p:nvSpPr>
        <p:spPr>
          <a:xfrm>
            <a:off x="1691680" y="3017231"/>
            <a:ext cx="90681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691680" y="2977207"/>
            <a:ext cx="90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Gônada</a:t>
            </a:r>
            <a:endParaRPr lang="pt-BR" sz="1400" dirty="0"/>
          </a:p>
        </p:txBody>
      </p:sp>
      <p:sp>
        <p:nvSpPr>
          <p:cNvPr id="22" name="Retângulo 21"/>
          <p:cNvSpPr/>
          <p:nvPr/>
        </p:nvSpPr>
        <p:spPr>
          <a:xfrm>
            <a:off x="2285725" y="3552831"/>
            <a:ext cx="70209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2285725" y="3501008"/>
            <a:ext cx="702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Baço</a:t>
            </a:r>
            <a:endParaRPr lang="pt-BR" sz="1400" dirty="0"/>
          </a:p>
        </p:txBody>
      </p:sp>
      <p:sp>
        <p:nvSpPr>
          <p:cNvPr id="24" name="Retângulo 23"/>
          <p:cNvSpPr/>
          <p:nvPr/>
        </p:nvSpPr>
        <p:spPr>
          <a:xfrm>
            <a:off x="1531859" y="1600320"/>
            <a:ext cx="600797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1531859" y="1556792"/>
            <a:ext cx="600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Rim</a:t>
            </a:r>
            <a:endParaRPr lang="pt-BR" sz="1400" dirty="0"/>
          </a:p>
        </p:txBody>
      </p:sp>
      <p:sp>
        <p:nvSpPr>
          <p:cNvPr id="26" name="Retângulo 25"/>
          <p:cNvSpPr/>
          <p:nvPr/>
        </p:nvSpPr>
        <p:spPr>
          <a:xfrm>
            <a:off x="834996" y="3068959"/>
            <a:ext cx="696863" cy="235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827584" y="2996952"/>
            <a:ext cx="70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Ureter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0017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Nervos cranianos – visão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Os ciclostomados possuem fibras autônomas no nervo vago, mas o restante do sistema é rudimentar;</a:t>
            </a:r>
          </a:p>
          <a:p>
            <a:pPr algn="just"/>
            <a:r>
              <a:rPr lang="pt-BR" dirty="0" smtClean="0"/>
              <a:t>Elasmobrânquios possuem o nervo terminal (0), que está associado ao epitélio nasal e parece mediar respostas a </a:t>
            </a:r>
            <a:r>
              <a:rPr lang="pt-BR" dirty="0" err="1" smtClean="0"/>
              <a:t>feromônios</a:t>
            </a:r>
            <a:r>
              <a:rPr lang="pt-BR" dirty="0" smtClean="0"/>
              <a:t> sexuais, nervo que está ausente nos ciclostomados, aves e alguns mamíferos, incluindo o homem;</a:t>
            </a:r>
          </a:p>
          <a:p>
            <a:pPr algn="just"/>
            <a:r>
              <a:rPr lang="pt-BR" dirty="0" smtClean="0"/>
              <a:t>Peixes ósseos, as cadeias ganglionares simpáticas bem desenvolvidas estendem-se até a cabeça;</a:t>
            </a:r>
          </a:p>
          <a:p>
            <a:pPr algn="just"/>
            <a:r>
              <a:rPr lang="pt-BR" dirty="0" smtClean="0"/>
              <a:t>Anfíbios, cordões unem os gânglios anteriores da cadeia aos gânglios autônomos da cabeça.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6876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1590"/>
            <a:ext cx="9144000" cy="693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7504" y="63813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Figura: Maria Luiza da Silva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971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O sistema nervoso central (SNC) em peixes é composto pelo encéfalo e medula espinhal;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sistema nervoso periférico (SNP) é composto por nervos cranianos, nervos espinhais e gânglios;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Eles fazem um conjunto de combinações nervosas que fazem os peixes terem sensações</a:t>
            </a:r>
          </a:p>
        </p:txBody>
      </p:sp>
    </p:spTree>
    <p:extLst>
      <p:ext uri="{BB962C8B-B14F-4D97-AF65-F5344CB8AC3E}">
        <p14:creationId xmlns:p14="http://schemas.microsoft.com/office/powerpoint/2010/main" val="9582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948264" cy="68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64088" y="63813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Figura: Maria Luiza da Silva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444208" y="2060848"/>
            <a:ext cx="2592288" cy="24482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444208" y="2588711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rgbClr val="C00000"/>
                </a:solidFill>
              </a:rPr>
              <a:t>Com exceção dos anfíbios, os </a:t>
            </a:r>
            <a:r>
              <a:rPr lang="pt-BR" sz="2000" dirty="0" err="1" smtClean="0">
                <a:solidFill>
                  <a:srgbClr val="C00000"/>
                </a:solidFill>
              </a:rPr>
              <a:t>tetrápodas</a:t>
            </a:r>
            <a:r>
              <a:rPr lang="pt-BR" sz="2000" dirty="0" smtClean="0">
                <a:solidFill>
                  <a:srgbClr val="C00000"/>
                </a:solidFill>
              </a:rPr>
              <a:t> possuem 12 nervos cranianos</a:t>
            </a:r>
            <a:endParaRPr lang="pt-B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80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70535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7504" y="63813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Figura: Maria Luiza da Silva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32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Ao longo da evolução, o sistema nervoso central e seus componentes sensoriais mostraram um aumento progressivo e implemento da complexidade;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informação correta sobre o ambiente é crucial para o animal ter sucesso, realizando decisões sobre o alimento, percebendo a presença de predadores e escolhendo seus parceiros sexuais.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60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Para um peixe se alimentar de uma presa, ele vai utilizar ambos os sistemas, nervoso e sensorial, que enviarão as informações e por meio de mediadores, essa informação chegará ao sistema nervoso central. Também retornará impulsos para o órgão executar a tarefa;</a:t>
            </a:r>
          </a:p>
          <a:p>
            <a:pPr algn="just"/>
            <a:r>
              <a:rPr lang="pt-BR" dirty="0" smtClean="0"/>
              <a:t>Da mesma forma, ocorre para a presa tentar fugir desse predador.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7241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Vídeos sobre a aula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Sistemas nervoso e sensorial dos Osteíctes - Vertebrados - Biologia</a:t>
            </a:r>
          </a:p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www.youtube.com/watch?v=GohpZPz25o8</a:t>
            </a:r>
            <a:r>
              <a:rPr lang="pt-BR" dirty="0" smtClean="0"/>
              <a:t> </a:t>
            </a:r>
          </a:p>
          <a:p>
            <a:endParaRPr lang="pt-BR" dirty="0"/>
          </a:p>
          <a:p>
            <a:r>
              <a:rPr lang="pt-BR" dirty="0"/>
              <a:t>Sistema nervoso e sensorial dos Condrictes - Vertebrados - Biologia</a:t>
            </a:r>
          </a:p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www.youtube.com/watch?v=EXic-zAhHeU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78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467544" y="1340768"/>
            <a:ext cx="3024336" cy="129614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67544" y="4221088"/>
            <a:ext cx="3024336" cy="129614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11560" y="155679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Sistema nervoso central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1560" y="4470211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Sistema nervoso periférico</a:t>
            </a:r>
            <a:endParaRPr lang="pt-BR" sz="24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851920" y="639982"/>
            <a:ext cx="187220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851920" y="2276872"/>
            <a:ext cx="187220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851920" y="8994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Encéfalo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851920" y="25556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Medula espinhal</a:t>
            </a:r>
            <a:endParaRPr lang="pt-BR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3851920" y="3664318"/>
            <a:ext cx="187220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851920" y="5301208"/>
            <a:ext cx="1872208" cy="864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156176" y="639982"/>
            <a:ext cx="1872208" cy="864096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6156176" y="62068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Prosencéfalo</a:t>
            </a:r>
            <a:r>
              <a:rPr lang="pt-BR" dirty="0" smtClean="0"/>
              <a:t>;</a:t>
            </a:r>
          </a:p>
          <a:p>
            <a:pPr algn="ctr"/>
            <a:r>
              <a:rPr lang="pt-BR" dirty="0" smtClean="0"/>
              <a:t>Mesencéfalo;</a:t>
            </a:r>
          </a:p>
          <a:p>
            <a:pPr algn="ctr"/>
            <a:r>
              <a:rPr lang="pt-BR" dirty="0" smtClean="0"/>
              <a:t>Rombencéfalo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995936" y="39237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Nervos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851920" y="530120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Gânglios;</a:t>
            </a:r>
          </a:p>
          <a:p>
            <a:pPr algn="ctr"/>
            <a:r>
              <a:rPr lang="pt-BR" dirty="0" smtClean="0"/>
              <a:t>Terminações nervosas</a:t>
            </a:r>
            <a:endParaRPr lang="pt-BR" dirty="0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156176" y="3645024"/>
            <a:ext cx="1872208" cy="864096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6156176" y="371703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Espinhais;</a:t>
            </a:r>
          </a:p>
          <a:p>
            <a:pPr algn="ctr"/>
            <a:r>
              <a:rPr lang="pt-BR" dirty="0" smtClean="0"/>
              <a:t>Craniais</a:t>
            </a:r>
            <a:endParaRPr lang="pt-BR" dirty="0"/>
          </a:p>
        </p:txBody>
      </p:sp>
      <p:cxnSp>
        <p:nvCxnSpPr>
          <p:cNvPr id="26" name="Conector reto 25"/>
          <p:cNvCxnSpPr>
            <a:stCxn id="5" idx="3"/>
            <a:endCxn id="9" idx="1"/>
          </p:cNvCxnSpPr>
          <p:nvPr/>
        </p:nvCxnSpPr>
        <p:spPr>
          <a:xfrm flipV="1">
            <a:off x="3491880" y="1072030"/>
            <a:ext cx="360040" cy="916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>
            <a:stCxn id="5" idx="3"/>
            <a:endCxn id="12" idx="1"/>
          </p:cNvCxnSpPr>
          <p:nvPr/>
        </p:nvCxnSpPr>
        <p:spPr>
          <a:xfrm>
            <a:off x="3491880" y="1988840"/>
            <a:ext cx="360040" cy="751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stCxn id="9" idx="3"/>
            <a:endCxn id="17" idx="1"/>
          </p:cNvCxnSpPr>
          <p:nvPr/>
        </p:nvCxnSpPr>
        <p:spPr>
          <a:xfrm>
            <a:off x="5724128" y="1072030"/>
            <a:ext cx="432048" cy="103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V="1">
            <a:off x="3491880" y="4065008"/>
            <a:ext cx="360040" cy="916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3491880" y="4981818"/>
            <a:ext cx="360040" cy="751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5724128" y="4065008"/>
            <a:ext cx="432048" cy="103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função do Sistema nervoso é a regulação e integração das atividades do corpo através da condução por células nervosas individuais (neurônios), que eventualmente provocam respostas em algum outro sistema.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60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O sistema nervoso central desenvolve-se a partir das paredes do tubo neural;</a:t>
            </a:r>
          </a:p>
          <a:p>
            <a:pPr algn="just"/>
            <a:r>
              <a:rPr lang="pt-BR" dirty="0" smtClean="0"/>
              <a:t>O encéfalo é derivado de três vesículas primárias do tubo neural:</a:t>
            </a:r>
          </a:p>
          <a:p>
            <a:pPr lvl="1" algn="just"/>
            <a:r>
              <a:rPr lang="pt-BR" dirty="0" smtClean="0"/>
              <a:t>A mais </a:t>
            </a:r>
            <a:r>
              <a:rPr lang="pt-BR" dirty="0" err="1" smtClean="0"/>
              <a:t>rostral</a:t>
            </a:r>
            <a:r>
              <a:rPr lang="pt-BR" dirty="0" smtClean="0"/>
              <a:t> vai originar o </a:t>
            </a:r>
            <a:r>
              <a:rPr lang="pt-BR" u="sng" dirty="0" err="1" smtClean="0"/>
              <a:t>prosencéfalo</a:t>
            </a:r>
            <a:r>
              <a:rPr lang="pt-BR" dirty="0" smtClean="0"/>
              <a:t>;</a:t>
            </a:r>
          </a:p>
          <a:p>
            <a:pPr lvl="1" algn="just"/>
            <a:r>
              <a:rPr lang="pt-BR" dirty="0" smtClean="0"/>
              <a:t>Atrás dessa aparece o </a:t>
            </a:r>
            <a:r>
              <a:rPr lang="pt-BR" u="sng" dirty="0" smtClean="0"/>
              <a:t>mesencéfalo</a:t>
            </a:r>
            <a:r>
              <a:rPr lang="pt-BR" dirty="0" smtClean="0"/>
              <a:t>;</a:t>
            </a:r>
          </a:p>
          <a:p>
            <a:pPr lvl="1" algn="just"/>
            <a:r>
              <a:rPr lang="pt-BR" dirty="0" err="1" smtClean="0"/>
              <a:t>Caudalmente</a:t>
            </a:r>
            <a:r>
              <a:rPr lang="pt-BR" dirty="0" smtClean="0"/>
              <a:t> forma-se o </a:t>
            </a:r>
            <a:r>
              <a:rPr lang="pt-BR" u="sng" dirty="0" smtClean="0"/>
              <a:t>rombencéfalo</a:t>
            </a:r>
            <a:r>
              <a:rPr lang="pt-BR" dirty="0" smtClean="0"/>
              <a:t> que conecta-se ao tubo neural caudal que origina a medula espinhal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76666"/>
            <a:ext cx="3955554" cy="268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31640" y="63813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Figura: Maria Luiza da Silva</a:t>
            </a:r>
            <a:endParaRPr lang="pt-BR" dirty="0"/>
          </a:p>
        </p:txBody>
      </p:sp>
      <p:sp>
        <p:nvSpPr>
          <p:cNvPr id="5" name="Seta para baixo 4"/>
          <p:cNvSpPr/>
          <p:nvPr/>
        </p:nvSpPr>
        <p:spPr>
          <a:xfrm>
            <a:off x="1763688" y="4581128"/>
            <a:ext cx="64807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43608" y="551733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ENCÉFALO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O encéfalo possui o formato de um tubo simples com diferenciação primária em três vesículas (</a:t>
            </a:r>
            <a:r>
              <a:rPr lang="pt-BR" u="sng" dirty="0" err="1" smtClean="0"/>
              <a:t>prosencéfalo</a:t>
            </a:r>
            <a:r>
              <a:rPr lang="pt-BR" dirty="0" smtClean="0"/>
              <a:t>, mesencéfalo e rombencéfalo). Posteriormente o </a:t>
            </a:r>
            <a:r>
              <a:rPr lang="pt-BR" dirty="0" err="1" smtClean="0"/>
              <a:t>prosencéfalo</a:t>
            </a:r>
            <a:r>
              <a:rPr lang="pt-BR" dirty="0" smtClean="0"/>
              <a:t> se diferencia em </a:t>
            </a:r>
            <a:r>
              <a:rPr lang="pt-BR" dirty="0" err="1" smtClean="0"/>
              <a:t>telencéfalo</a:t>
            </a:r>
            <a:r>
              <a:rPr lang="pt-BR" dirty="0" smtClean="0"/>
              <a:t> e diencéfalo.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722" y="3645024"/>
            <a:ext cx="71437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331640" y="63813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Figura: Maria Luiza da Silva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12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Rombencéfalo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t-BR" dirty="0" smtClean="0"/>
              <a:t>Constitui a parte mais posterior do encéfalo. Faz fronteira com o mesencéfalo (anterior) e com a medula espinhal (posterior);</a:t>
            </a:r>
          </a:p>
          <a:p>
            <a:pPr algn="just"/>
            <a:r>
              <a:rPr lang="pt-BR" dirty="0" smtClean="0"/>
              <a:t>Abriga os principais centros de origem e terminação da maioria dos nervos craniais (V ao X);</a:t>
            </a:r>
          </a:p>
          <a:p>
            <a:pPr algn="just"/>
            <a:r>
              <a:rPr lang="pt-BR" dirty="0" smtClean="0"/>
              <a:t>Anatomicamente apresenta algumas divisões que possuem diversas funções, dentre elas:</a:t>
            </a:r>
          </a:p>
          <a:p>
            <a:pPr algn="just"/>
            <a:r>
              <a:rPr lang="pt-BR" u="sng" dirty="0" smtClean="0"/>
              <a:t>Medula </a:t>
            </a:r>
            <a:r>
              <a:rPr lang="pt-BR" u="sng" dirty="0" err="1" smtClean="0"/>
              <a:t>oblongata</a:t>
            </a:r>
            <a:endParaRPr lang="pt-BR" u="sng" dirty="0" smtClean="0"/>
          </a:p>
          <a:p>
            <a:pPr lvl="1" algn="just"/>
            <a:r>
              <a:rPr lang="pt-BR" dirty="0"/>
              <a:t>Papel regulatório, produzindo </a:t>
            </a:r>
            <a:r>
              <a:rPr lang="pt-BR" dirty="0" err="1"/>
              <a:t>norepinefrina</a:t>
            </a:r>
            <a:r>
              <a:rPr lang="pt-BR" dirty="0"/>
              <a:t>, que tem função excitatória em quase todo o encéfalo;</a:t>
            </a:r>
          </a:p>
          <a:p>
            <a:pPr lvl="1" algn="just"/>
            <a:r>
              <a:rPr lang="pt-BR" dirty="0"/>
              <a:t>Responsável pela filtração, integração e retransmissão de informações que chegam de variadas fontes;</a:t>
            </a:r>
          </a:p>
          <a:p>
            <a:pPr algn="just"/>
            <a:r>
              <a:rPr lang="pt-BR" u="sng" dirty="0" smtClean="0"/>
              <a:t>Cerebelo</a:t>
            </a:r>
            <a:endParaRPr lang="pt-BR" u="sng" dirty="0"/>
          </a:p>
          <a:p>
            <a:pPr lvl="1" algn="just"/>
            <a:r>
              <a:rPr lang="pt-BR" dirty="0" smtClean="0"/>
              <a:t>Recebe e envia fibras ao nervo VIII e aos nervos anterior e posterior da linha lateral;</a:t>
            </a:r>
          </a:p>
          <a:p>
            <a:pPr lvl="1" algn="just"/>
            <a:r>
              <a:rPr lang="pt-BR" dirty="0" smtClean="0"/>
              <a:t>Envolvido com o balanço, coordenação e suave execução de movimentos rápidos;</a:t>
            </a:r>
          </a:p>
          <a:p>
            <a:pPr lvl="1" algn="just"/>
            <a:r>
              <a:rPr lang="pt-BR" dirty="0" smtClean="0"/>
              <a:t>Modifica e monitora, mas não inicia a saída motora;</a:t>
            </a:r>
          </a:p>
          <a:p>
            <a:pPr lvl="1" algn="just"/>
            <a:r>
              <a:rPr lang="pt-BR" dirty="0" smtClean="0"/>
              <a:t>Forma memória em relação a eventos motores;</a:t>
            </a:r>
          </a:p>
          <a:p>
            <a:pPr lvl="1" algn="just"/>
            <a:r>
              <a:rPr lang="pt-BR" dirty="0" smtClean="0"/>
              <a:t>Diferentes porções do cerebelo são responsáveis por modalidades sensoriais específicas;</a:t>
            </a:r>
          </a:p>
          <a:p>
            <a:pPr lvl="1" algn="just"/>
            <a:r>
              <a:rPr lang="pt-BR" dirty="0" smtClean="0"/>
              <a:t>Responsáveis pela orientação espacial, </a:t>
            </a:r>
            <a:r>
              <a:rPr lang="pt-BR" dirty="0" smtClean="0"/>
              <a:t>propriocepção</a:t>
            </a:r>
            <a:r>
              <a:rPr lang="pt-BR" dirty="0" smtClean="0"/>
              <a:t>, coordenação motora e movimento dos olhos;</a:t>
            </a:r>
          </a:p>
          <a:p>
            <a:pPr lvl="1" algn="just"/>
            <a:r>
              <a:rPr lang="pt-BR" dirty="0" smtClean="0"/>
              <a:t>Recebe </a:t>
            </a:r>
            <a:r>
              <a:rPr lang="pt-BR" dirty="0" err="1" smtClean="0"/>
              <a:t>estimúlos</a:t>
            </a:r>
            <a:r>
              <a:rPr lang="pt-BR" dirty="0" smtClean="0"/>
              <a:t> visuais, táteis (principalmente dos barbilhões, nadadeiras peitorais e da cabeça), acústicos, vestibulares, proprioceptivos, </a:t>
            </a:r>
            <a:r>
              <a:rPr lang="pt-BR" dirty="0" err="1" smtClean="0"/>
              <a:t>mecano</a:t>
            </a:r>
            <a:r>
              <a:rPr lang="pt-BR" dirty="0" smtClean="0"/>
              <a:t> e </a:t>
            </a:r>
            <a:r>
              <a:rPr lang="pt-BR" dirty="0" err="1" smtClean="0"/>
              <a:t>eletrorreceptivos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7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Mesencéfalo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Possui núcleos que controlam a distribuição de neurotransmissores a outras áreas do encéfalo;</a:t>
            </a:r>
          </a:p>
          <a:p>
            <a:pPr algn="just"/>
            <a:r>
              <a:rPr lang="pt-BR" dirty="0" smtClean="0"/>
              <a:t>Possui algumas divisões que possuem algumas características:</a:t>
            </a:r>
          </a:p>
          <a:p>
            <a:pPr lvl="1" algn="just"/>
            <a:r>
              <a:rPr lang="pt-BR" dirty="0" smtClean="0"/>
              <a:t>Importante centro de aprendizado;</a:t>
            </a:r>
          </a:p>
          <a:p>
            <a:pPr lvl="1" algn="just"/>
            <a:r>
              <a:rPr lang="pt-BR" dirty="0" smtClean="0"/>
              <a:t>Contém núcleos motores dos nervos craniais III e IV;</a:t>
            </a:r>
          </a:p>
          <a:p>
            <a:pPr lvl="1" algn="just"/>
            <a:r>
              <a:rPr lang="pt-BR" dirty="0" smtClean="0"/>
              <a:t>Principal centro de terminação de fibras que passam pela retina em direção ao encéfalo;</a:t>
            </a:r>
          </a:p>
          <a:p>
            <a:pPr lvl="1" algn="just"/>
            <a:r>
              <a:rPr lang="pt-BR" dirty="0" smtClean="0"/>
              <a:t>É o principal centro visual;</a:t>
            </a:r>
          </a:p>
          <a:p>
            <a:pPr lvl="1" algn="just"/>
            <a:r>
              <a:rPr lang="pt-BR" dirty="0" smtClean="0"/>
              <a:t>É mais que uma estrutura de processamento visual, é multissensorial (visual, auditório, </a:t>
            </a:r>
            <a:r>
              <a:rPr lang="pt-BR" dirty="0" err="1" smtClean="0"/>
              <a:t>somatossensorial</a:t>
            </a:r>
            <a:r>
              <a:rPr lang="pt-BR" dirty="0" smtClean="0"/>
              <a:t>, </a:t>
            </a:r>
            <a:r>
              <a:rPr lang="pt-BR" dirty="0" err="1" smtClean="0"/>
              <a:t>eletrorrecepção</a:t>
            </a:r>
            <a:r>
              <a:rPr lang="pt-BR" dirty="0" smtClean="0"/>
              <a:t> e de infravermelho);</a:t>
            </a:r>
          </a:p>
          <a:p>
            <a:pPr lvl="1" algn="just"/>
            <a:r>
              <a:rPr lang="pt-BR" dirty="0" smtClean="0"/>
              <a:t>As informações que chegam são organizadas como mapas que se relacionam. Isso capacita o animal a localizar estímulos no espaço e se orientar através deles movendo seu olhos;</a:t>
            </a:r>
          </a:p>
          <a:p>
            <a:pPr lvl="1" algn="just"/>
            <a:r>
              <a:rPr lang="pt-BR" dirty="0" smtClean="0"/>
              <a:t>Controle postural, detecção de níveis luminosos e monitoramento de movimentos </a:t>
            </a:r>
            <a:r>
              <a:rPr lang="pt-BR" dirty="0" err="1" smtClean="0"/>
              <a:t>sacádicos</a:t>
            </a:r>
            <a:r>
              <a:rPr lang="pt-BR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96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2021</Words>
  <Application>Microsoft Office PowerPoint</Application>
  <PresentationFormat>Apresentação na tela (4:3)</PresentationFormat>
  <Paragraphs>239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Animais aquáticos cultiváveis</vt:lpstr>
      <vt:lpstr>Sistema nervoso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Rombencéfalo</vt:lpstr>
      <vt:lpstr>Mesencéfalo</vt:lpstr>
      <vt:lpstr>Tronco cerebral</vt:lpstr>
      <vt:lpstr>Diencéfalo</vt:lpstr>
      <vt:lpstr>Telencéfalo</vt:lpstr>
      <vt:lpstr>Apresentação do PowerPoint</vt:lpstr>
      <vt:lpstr>Divisão do sistema nervoso central – Sado et al. (2014)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Nervos cranianos – visão geral</vt:lpstr>
      <vt:lpstr>Apresentação do PowerPoint</vt:lpstr>
      <vt:lpstr>Apresentação do PowerPoint</vt:lpstr>
      <vt:lpstr>Apresentação do PowerPoint</vt:lpstr>
      <vt:lpstr>Considerações finais</vt:lpstr>
      <vt:lpstr>Considerações finais</vt:lpstr>
      <vt:lpstr>Vídeos sobre a aula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Animais aquáticos cultiváveis</dc:title>
  <dc:creator>D.</dc:creator>
  <cp:lastModifiedBy>D.</cp:lastModifiedBy>
  <cp:revision>37</cp:revision>
  <dcterms:created xsi:type="dcterms:W3CDTF">2021-07-06T01:59:36Z</dcterms:created>
  <dcterms:modified xsi:type="dcterms:W3CDTF">2021-07-08T00:11:04Z</dcterms:modified>
</cp:coreProperties>
</file>