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43"/>
  </p:notesMasterIdLst>
  <p:sldIdLst>
    <p:sldId id="305" r:id="rId2"/>
    <p:sldId id="307" r:id="rId3"/>
    <p:sldId id="257" r:id="rId4"/>
    <p:sldId id="306" r:id="rId5"/>
    <p:sldId id="308" r:id="rId6"/>
    <p:sldId id="260" r:id="rId7"/>
    <p:sldId id="261" r:id="rId8"/>
    <p:sldId id="310" r:id="rId9"/>
    <p:sldId id="311" r:id="rId10"/>
    <p:sldId id="275" r:id="rId11"/>
    <p:sldId id="277" r:id="rId12"/>
    <p:sldId id="278" r:id="rId13"/>
    <p:sldId id="279" r:id="rId14"/>
    <p:sldId id="280" r:id="rId15"/>
    <p:sldId id="281" r:id="rId16"/>
    <p:sldId id="282" r:id="rId17"/>
    <p:sldId id="284" r:id="rId18"/>
    <p:sldId id="283" r:id="rId19"/>
    <p:sldId id="286" r:id="rId20"/>
    <p:sldId id="287" r:id="rId21"/>
    <p:sldId id="312" r:id="rId22"/>
    <p:sldId id="288" r:id="rId23"/>
    <p:sldId id="289" r:id="rId24"/>
    <p:sldId id="292" r:id="rId25"/>
    <p:sldId id="296" r:id="rId26"/>
    <p:sldId id="297" r:id="rId27"/>
    <p:sldId id="299" r:id="rId28"/>
    <p:sldId id="302" r:id="rId29"/>
    <p:sldId id="303" r:id="rId30"/>
    <p:sldId id="313" r:id="rId31"/>
    <p:sldId id="314" r:id="rId32"/>
    <p:sldId id="315" r:id="rId33"/>
    <p:sldId id="316" r:id="rId34"/>
    <p:sldId id="323" r:id="rId35"/>
    <p:sldId id="324" r:id="rId36"/>
    <p:sldId id="317" r:id="rId37"/>
    <p:sldId id="318" r:id="rId38"/>
    <p:sldId id="319" r:id="rId39"/>
    <p:sldId id="320" r:id="rId40"/>
    <p:sldId id="321" r:id="rId41"/>
    <p:sldId id="322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dnei" initials="S" lastIdx="1" clrIdx="0">
    <p:extLst>
      <p:ext uri="{19B8F6BF-5375-455C-9EA6-DF929625EA0E}">
        <p15:presenceInfo xmlns="" xmlns:p15="http://schemas.microsoft.com/office/powerpoint/2012/main" userId="Sidne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439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>
      <p:cViewPr>
        <p:scale>
          <a:sx n="80" d="100"/>
          <a:sy n="80" d="100"/>
        </p:scale>
        <p:origin x="-109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53589-AAA3-435D-BCB8-1D30451BAE8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1D8EF-AC8F-4322-B5CB-DD129B9131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73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AA6DA0-B8B2-4FBD-A32A-4833F6F6A384}" type="slidenum">
              <a:rPr lang="pt-BR"/>
              <a:pPr eaLnBrk="1" hangingPunct="1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731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22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68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65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00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527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658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58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503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64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552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239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4E25A-CAED-4A99-9CC4-AB01E4F9AC72}" type="datetimeFigureOut">
              <a:rPr lang="pt-BR" smtClean="0"/>
              <a:pPr/>
              <a:t>10/07/2021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928B2-5394-4CA7-8EBC-6071BF2BE86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404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iacomentada.com.br/2014/07/enguias-japonesas-considerada-especie-em-extincao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ítulo 1"/>
          <p:cNvSpPr>
            <a:spLocks noGrp="1"/>
          </p:cNvSpPr>
          <p:nvPr>
            <p:ph type="ctrTitle"/>
          </p:nvPr>
        </p:nvSpPr>
        <p:spPr>
          <a:xfrm>
            <a:off x="1357312" y="4019525"/>
            <a:ext cx="6416279" cy="633611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Sistema endócrino</a:t>
            </a:r>
            <a:endParaRPr lang="pt-BR" sz="3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139952" y="5027637"/>
            <a:ext cx="3792681" cy="633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Prof. Dacley</a:t>
            </a:r>
            <a:endParaRPr lang="pt-BR" sz="3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299695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Animais Aquáticos Cultiváveis</a:t>
            </a:r>
            <a:endParaRPr lang="pt-BR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26064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Universidade Federal da Grande Dourados – UFGD</a:t>
            </a:r>
          </a:p>
          <a:p>
            <a:pPr algn="ctr"/>
            <a:r>
              <a:rPr lang="pt-BR" dirty="0" smtClean="0"/>
              <a:t>Faculdade de Ciências Agrárias – FCA</a:t>
            </a:r>
          </a:p>
          <a:p>
            <a:pPr algn="ctr"/>
            <a:r>
              <a:rPr lang="pt-BR" dirty="0" smtClean="0"/>
              <a:t>Engenharia de Aquicultura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13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1878" y="260648"/>
            <a:ext cx="5616624" cy="60863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rgbClr val="0070C0"/>
                </a:solidFill>
              </a:rPr>
              <a:t>Hormônios da adenoipófise</a:t>
            </a:r>
            <a:endParaRPr lang="pt-BR" sz="3200" dirty="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12776"/>
            <a:ext cx="8064896" cy="50984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 smtClean="0"/>
              <a:t>a) HORMÔNIO DO CRESCIMENTO (GH):</a:t>
            </a:r>
          </a:p>
          <a:p>
            <a:pPr lvl="1" algn="just"/>
            <a:endParaRPr lang="pt-BR" sz="2100" dirty="0" smtClean="0"/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Secretado por células localizadas na proximal </a:t>
            </a:r>
            <a:r>
              <a:rPr lang="pt-BR" sz="2100" dirty="0" err="1" smtClean="0">
                <a:solidFill>
                  <a:schemeClr val="tx2"/>
                </a:solidFill>
              </a:rPr>
              <a:t>pars</a:t>
            </a:r>
            <a:r>
              <a:rPr lang="pt-BR" sz="2100" dirty="0" smtClean="0">
                <a:solidFill>
                  <a:schemeClr val="tx2"/>
                </a:solidFill>
              </a:rPr>
              <a:t> </a:t>
            </a:r>
            <a:r>
              <a:rPr lang="pt-BR" sz="2100" dirty="0" err="1" smtClean="0">
                <a:solidFill>
                  <a:schemeClr val="tx2"/>
                </a:solidFill>
              </a:rPr>
              <a:t>distalis</a:t>
            </a:r>
            <a:r>
              <a:rPr lang="pt-BR" sz="2100" dirty="0" smtClean="0">
                <a:solidFill>
                  <a:schemeClr val="tx2"/>
                </a:solidFill>
              </a:rPr>
              <a:t>;</a:t>
            </a:r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Efeito no crescimento ocorre devido a estimulação da secreção dos fatores de crescimento (IGF-I e IGF-II, </a:t>
            </a:r>
            <a:r>
              <a:rPr lang="pt-BR" sz="2100" i="1" dirty="0" err="1" smtClean="0">
                <a:solidFill>
                  <a:schemeClr val="tx2"/>
                </a:solidFill>
              </a:rPr>
              <a:t>insulin-like</a:t>
            </a:r>
            <a:r>
              <a:rPr lang="pt-BR" sz="2100" i="1" dirty="0" smtClean="0">
                <a:solidFill>
                  <a:schemeClr val="tx2"/>
                </a:solidFill>
              </a:rPr>
              <a:t> </a:t>
            </a:r>
            <a:r>
              <a:rPr lang="pt-BR" sz="2100" i="1" dirty="0" err="1" smtClean="0">
                <a:solidFill>
                  <a:schemeClr val="tx2"/>
                </a:solidFill>
              </a:rPr>
              <a:t>growth</a:t>
            </a:r>
            <a:r>
              <a:rPr lang="pt-BR" sz="2100" i="1" dirty="0" smtClean="0">
                <a:solidFill>
                  <a:schemeClr val="tx2"/>
                </a:solidFill>
              </a:rPr>
              <a:t> </a:t>
            </a:r>
            <a:r>
              <a:rPr lang="pt-BR" sz="2100" i="1" dirty="0" err="1" smtClean="0">
                <a:solidFill>
                  <a:schemeClr val="tx2"/>
                </a:solidFill>
              </a:rPr>
              <a:t>factors</a:t>
            </a:r>
            <a:r>
              <a:rPr lang="pt-BR" sz="2100" dirty="0" smtClean="0">
                <a:solidFill>
                  <a:schemeClr val="tx2"/>
                </a:solidFill>
              </a:rPr>
              <a:t>) no fígado;</a:t>
            </a:r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Estimula diretamente ingestão de alimentos, síntese proteica e a lipólise;</a:t>
            </a:r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Atua no desenvolvimento do trato gastrintestinal;</a:t>
            </a:r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O controle da liberação do GH está sob ação inibitória da </a:t>
            </a:r>
            <a:r>
              <a:rPr lang="pt-BR" sz="2100" dirty="0" err="1" smtClean="0">
                <a:solidFill>
                  <a:schemeClr val="tx2"/>
                </a:solidFill>
              </a:rPr>
              <a:t>somastotatina</a:t>
            </a:r>
            <a:r>
              <a:rPr lang="pt-BR" sz="2100" dirty="0" smtClean="0">
                <a:solidFill>
                  <a:schemeClr val="tx2"/>
                </a:solidFill>
              </a:rPr>
              <a:t> e </a:t>
            </a:r>
            <a:r>
              <a:rPr lang="pt-BR" sz="2100" dirty="0" err="1" smtClean="0">
                <a:solidFill>
                  <a:schemeClr val="tx2"/>
                </a:solidFill>
              </a:rPr>
              <a:t>estimulatória</a:t>
            </a:r>
            <a:r>
              <a:rPr lang="pt-BR" sz="2100" dirty="0" smtClean="0">
                <a:solidFill>
                  <a:schemeClr val="tx2"/>
                </a:solidFill>
              </a:rPr>
              <a:t> do GHRH;</a:t>
            </a:r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Jejum provoca aumento da liberação do GH mas o número de receptores no fígado diminuem.</a:t>
            </a:r>
          </a:p>
          <a:p>
            <a:pPr lvl="1" algn="just"/>
            <a:endParaRPr lang="pt-BR" sz="2100" dirty="0" smtClean="0">
              <a:solidFill>
                <a:schemeClr val="tx2"/>
              </a:solidFill>
            </a:endParaRPr>
          </a:p>
          <a:p>
            <a:pPr lvl="1" algn="just"/>
            <a:endParaRPr lang="pt-BR" sz="2100" dirty="0" smtClean="0">
              <a:solidFill>
                <a:schemeClr val="tx2"/>
              </a:solidFill>
            </a:endParaRPr>
          </a:p>
          <a:p>
            <a:pPr lvl="2" algn="just"/>
            <a:endParaRPr lang="pt-BR" sz="1800" dirty="0" smtClean="0">
              <a:solidFill>
                <a:schemeClr val="tx2"/>
              </a:solidFill>
            </a:endParaRPr>
          </a:p>
          <a:p>
            <a:pPr lvl="1" algn="just"/>
            <a:endParaRPr lang="pt-BR" sz="2100" dirty="0">
              <a:solidFill>
                <a:schemeClr val="tx2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862" t="53937" r="29523" b="17516"/>
          <a:stretch/>
        </p:blipFill>
        <p:spPr>
          <a:xfrm>
            <a:off x="179512" y="116632"/>
            <a:ext cx="3203848" cy="12066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7504" y="980728"/>
            <a:ext cx="3384376" cy="3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1540224" y="427512"/>
            <a:ext cx="490457" cy="509368"/>
          </a:xfrm>
          <a:custGeom>
            <a:avLst/>
            <a:gdLst>
              <a:gd name="connsiteX0" fmla="*/ 27319 w 490457"/>
              <a:gd name="connsiteY0" fmla="*/ 498763 h 509368"/>
              <a:gd name="connsiteX1" fmla="*/ 51070 w 490457"/>
              <a:gd name="connsiteY1" fmla="*/ 296883 h 509368"/>
              <a:gd name="connsiteX2" fmla="*/ 62945 w 490457"/>
              <a:gd name="connsiteY2" fmla="*/ 261257 h 509368"/>
              <a:gd name="connsiteX3" fmla="*/ 62945 w 490457"/>
              <a:gd name="connsiteY3" fmla="*/ 35626 h 509368"/>
              <a:gd name="connsiteX4" fmla="*/ 98571 w 490457"/>
              <a:gd name="connsiteY4" fmla="*/ 23750 h 509368"/>
              <a:gd name="connsiteX5" fmla="*/ 193573 w 490457"/>
              <a:gd name="connsiteY5" fmla="*/ 0 h 509368"/>
              <a:gd name="connsiteX6" fmla="*/ 229199 w 490457"/>
              <a:gd name="connsiteY6" fmla="*/ 23750 h 509368"/>
              <a:gd name="connsiteX7" fmla="*/ 241075 w 490457"/>
              <a:gd name="connsiteY7" fmla="*/ 59376 h 509368"/>
              <a:gd name="connsiteX8" fmla="*/ 252950 w 490457"/>
              <a:gd name="connsiteY8" fmla="*/ 166254 h 509368"/>
              <a:gd name="connsiteX9" fmla="*/ 300451 w 490457"/>
              <a:gd name="connsiteY9" fmla="*/ 178130 h 509368"/>
              <a:gd name="connsiteX10" fmla="*/ 347953 w 490457"/>
              <a:gd name="connsiteY10" fmla="*/ 154379 h 509368"/>
              <a:gd name="connsiteX11" fmla="*/ 359828 w 490457"/>
              <a:gd name="connsiteY11" fmla="*/ 118753 h 509368"/>
              <a:gd name="connsiteX12" fmla="*/ 336077 w 490457"/>
              <a:gd name="connsiteY12" fmla="*/ 47501 h 509368"/>
              <a:gd name="connsiteX13" fmla="*/ 347953 w 490457"/>
              <a:gd name="connsiteY13" fmla="*/ 11875 h 509368"/>
              <a:gd name="connsiteX14" fmla="*/ 395454 w 490457"/>
              <a:gd name="connsiteY14" fmla="*/ 23750 h 509368"/>
              <a:gd name="connsiteX15" fmla="*/ 490457 w 490457"/>
              <a:gd name="connsiteY15" fmla="*/ 47501 h 509368"/>
              <a:gd name="connsiteX16" fmla="*/ 478581 w 490457"/>
              <a:gd name="connsiteY16" fmla="*/ 95002 h 509368"/>
              <a:gd name="connsiteX17" fmla="*/ 466706 w 490457"/>
              <a:gd name="connsiteY17" fmla="*/ 166254 h 509368"/>
              <a:gd name="connsiteX18" fmla="*/ 454831 w 490457"/>
              <a:gd name="connsiteY18" fmla="*/ 225631 h 509368"/>
              <a:gd name="connsiteX19" fmla="*/ 27319 w 490457"/>
              <a:gd name="connsiteY19" fmla="*/ 498763 h 50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0457" h="509368">
                <a:moveTo>
                  <a:pt x="27319" y="498763"/>
                </a:moveTo>
                <a:cubicBezTo>
                  <a:pt x="-39974" y="510638"/>
                  <a:pt x="36404" y="362878"/>
                  <a:pt x="51070" y="296883"/>
                </a:cubicBezTo>
                <a:cubicBezTo>
                  <a:pt x="53785" y="284663"/>
                  <a:pt x="58987" y="273132"/>
                  <a:pt x="62945" y="261257"/>
                </a:cubicBezTo>
                <a:cubicBezTo>
                  <a:pt x="35049" y="177567"/>
                  <a:pt x="29778" y="176588"/>
                  <a:pt x="62945" y="35626"/>
                </a:cubicBezTo>
                <a:cubicBezTo>
                  <a:pt x="65812" y="23441"/>
                  <a:pt x="86494" y="27044"/>
                  <a:pt x="98571" y="23750"/>
                </a:cubicBezTo>
                <a:cubicBezTo>
                  <a:pt x="130063" y="15161"/>
                  <a:pt x="193573" y="0"/>
                  <a:pt x="193573" y="0"/>
                </a:cubicBezTo>
                <a:cubicBezTo>
                  <a:pt x="205448" y="7917"/>
                  <a:pt x="220283" y="12605"/>
                  <a:pt x="229199" y="23750"/>
                </a:cubicBezTo>
                <a:cubicBezTo>
                  <a:pt x="237019" y="33525"/>
                  <a:pt x="239017" y="47029"/>
                  <a:pt x="241075" y="59376"/>
                </a:cubicBezTo>
                <a:cubicBezTo>
                  <a:pt x="246968" y="94734"/>
                  <a:pt x="248992" y="130628"/>
                  <a:pt x="252950" y="166254"/>
                </a:cubicBezTo>
                <a:cubicBezTo>
                  <a:pt x="359363" y="95314"/>
                  <a:pt x="231113" y="164263"/>
                  <a:pt x="300451" y="178130"/>
                </a:cubicBezTo>
                <a:cubicBezTo>
                  <a:pt x="317810" y="181602"/>
                  <a:pt x="332119" y="162296"/>
                  <a:pt x="347953" y="154379"/>
                </a:cubicBezTo>
                <a:cubicBezTo>
                  <a:pt x="351911" y="142504"/>
                  <a:pt x="361210" y="131194"/>
                  <a:pt x="359828" y="118753"/>
                </a:cubicBezTo>
                <a:cubicBezTo>
                  <a:pt x="357063" y="93871"/>
                  <a:pt x="336077" y="47501"/>
                  <a:pt x="336077" y="47501"/>
                </a:cubicBezTo>
                <a:cubicBezTo>
                  <a:pt x="340036" y="35626"/>
                  <a:pt x="336331" y="16524"/>
                  <a:pt x="347953" y="11875"/>
                </a:cubicBezTo>
                <a:cubicBezTo>
                  <a:pt x="363107" y="5814"/>
                  <a:pt x="379761" y="19266"/>
                  <a:pt x="395454" y="23750"/>
                </a:cubicBezTo>
                <a:cubicBezTo>
                  <a:pt x="480663" y="48096"/>
                  <a:pt x="369731" y="23357"/>
                  <a:pt x="490457" y="47501"/>
                </a:cubicBezTo>
                <a:cubicBezTo>
                  <a:pt x="486498" y="63335"/>
                  <a:pt x="481782" y="78998"/>
                  <a:pt x="478581" y="95002"/>
                </a:cubicBezTo>
                <a:cubicBezTo>
                  <a:pt x="473859" y="118613"/>
                  <a:pt x="471013" y="142564"/>
                  <a:pt x="466706" y="166254"/>
                </a:cubicBezTo>
                <a:cubicBezTo>
                  <a:pt x="463095" y="186113"/>
                  <a:pt x="458789" y="205839"/>
                  <a:pt x="454831" y="225631"/>
                </a:cubicBezTo>
                <a:cubicBezTo>
                  <a:pt x="436365" y="613402"/>
                  <a:pt x="94612" y="486888"/>
                  <a:pt x="27319" y="498763"/>
                </a:cubicBez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/>
          <p:cNvCxnSpPr>
            <a:stCxn id="5" idx="0"/>
          </p:cNvCxnSpPr>
          <p:nvPr/>
        </p:nvCxnSpPr>
        <p:spPr>
          <a:xfrm>
            <a:off x="1799692" y="980728"/>
            <a:ext cx="4428492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ta em curva para a direita 8"/>
          <p:cNvSpPr/>
          <p:nvPr/>
        </p:nvSpPr>
        <p:spPr>
          <a:xfrm>
            <a:off x="5800894" y="787530"/>
            <a:ext cx="432048" cy="3863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72200" y="817548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8</a:t>
            </a:r>
            <a:endParaRPr lang="pt-BR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428736"/>
            <a:ext cx="8318158" cy="502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/>
              <a:t>b) PROLACTINA:</a:t>
            </a:r>
          </a:p>
          <a:p>
            <a:pPr lvl="1"/>
            <a:endParaRPr lang="pt-BR" dirty="0" smtClean="0"/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Produzida por células localizadas na </a:t>
            </a:r>
            <a:r>
              <a:rPr lang="pt-BR" sz="2100" dirty="0" err="1" smtClean="0">
                <a:solidFill>
                  <a:schemeClr val="tx2"/>
                </a:solidFill>
              </a:rPr>
              <a:t>rostral</a:t>
            </a:r>
            <a:r>
              <a:rPr lang="pt-BR" sz="2100" dirty="0" smtClean="0">
                <a:solidFill>
                  <a:schemeClr val="tx2"/>
                </a:solidFill>
              </a:rPr>
              <a:t> </a:t>
            </a:r>
            <a:r>
              <a:rPr lang="pt-BR" sz="2100" dirty="0" err="1" smtClean="0">
                <a:solidFill>
                  <a:schemeClr val="tx2"/>
                </a:solidFill>
              </a:rPr>
              <a:t>pars</a:t>
            </a:r>
            <a:r>
              <a:rPr lang="pt-BR" sz="2100" dirty="0" smtClean="0">
                <a:solidFill>
                  <a:schemeClr val="tx2"/>
                </a:solidFill>
              </a:rPr>
              <a:t> </a:t>
            </a:r>
            <a:r>
              <a:rPr lang="pt-BR" sz="2100" dirty="0" err="1" smtClean="0">
                <a:solidFill>
                  <a:schemeClr val="tx2"/>
                </a:solidFill>
              </a:rPr>
              <a:t>distalis</a:t>
            </a:r>
            <a:r>
              <a:rPr lang="pt-BR" sz="2100" dirty="0" smtClean="0">
                <a:solidFill>
                  <a:schemeClr val="tx2"/>
                </a:solidFill>
              </a:rPr>
              <a:t>;</a:t>
            </a:r>
          </a:p>
          <a:p>
            <a:pPr lvl="2"/>
            <a:endParaRPr lang="pt-BR" dirty="0" smtClean="0"/>
          </a:p>
          <a:p>
            <a:pPr lvl="2"/>
            <a:r>
              <a:rPr lang="pt-BR" sz="1900" dirty="0" smtClean="0"/>
              <a:t>Células são </a:t>
            </a:r>
            <a:r>
              <a:rPr lang="pt-BR" sz="1900" dirty="0" err="1" smtClean="0"/>
              <a:t>osmorreceptoras</a:t>
            </a:r>
            <a:r>
              <a:rPr lang="pt-BR" sz="1900" dirty="0" smtClean="0"/>
              <a:t> (detectam variações na concentração osmótica do líquido extracelular).</a:t>
            </a:r>
          </a:p>
          <a:p>
            <a:pPr lvl="2">
              <a:buNone/>
            </a:pPr>
            <a:endParaRPr lang="pt-BR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err="1" smtClean="0">
                <a:solidFill>
                  <a:schemeClr val="tx2"/>
                </a:solidFill>
              </a:rPr>
              <a:t>Osmolaridade</a:t>
            </a:r>
            <a:r>
              <a:rPr lang="pt-BR" sz="2100" dirty="0" smtClean="0">
                <a:solidFill>
                  <a:schemeClr val="tx2"/>
                </a:solidFill>
              </a:rPr>
              <a:t> líquido extracelular diminuí      [prolactina] (vice –versa);</a:t>
            </a:r>
          </a:p>
          <a:p>
            <a:pPr lvl="1"/>
            <a:endParaRPr lang="pt-BR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Essencial adaptação água doce</a:t>
            </a:r>
          </a:p>
          <a:p>
            <a:pPr lvl="2"/>
            <a:endParaRPr lang="pt-BR" sz="1900" dirty="0" smtClean="0"/>
          </a:p>
          <a:p>
            <a:pPr lvl="2"/>
            <a:r>
              <a:rPr lang="pt-BR" sz="1900" dirty="0" smtClean="0"/>
              <a:t>Reduz permeabilidade das brânquias e pele e aumenta a produção de muco.</a:t>
            </a:r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endParaRPr lang="pt-BR" dirty="0"/>
          </a:p>
        </p:txBody>
      </p:sp>
      <p:sp>
        <p:nvSpPr>
          <p:cNvPr id="5" name="Seta para cima 4"/>
          <p:cNvSpPr/>
          <p:nvPr/>
        </p:nvSpPr>
        <p:spPr>
          <a:xfrm>
            <a:off x="5436096" y="3498772"/>
            <a:ext cx="142876" cy="3354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361878" y="260648"/>
            <a:ext cx="5616624" cy="60863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rgbClr val="0070C0"/>
                </a:solidFill>
              </a:rPr>
              <a:t>Hormônios da adenoipófise</a:t>
            </a:r>
            <a:endParaRPr lang="pt-BR" sz="3200" dirty="0">
              <a:solidFill>
                <a:srgbClr val="0070C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27862" t="53937" r="29523" b="17516"/>
          <a:stretch/>
        </p:blipFill>
        <p:spPr>
          <a:xfrm>
            <a:off x="179512" y="116632"/>
            <a:ext cx="3203848" cy="120664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07504" y="980728"/>
            <a:ext cx="3384376" cy="3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1092530" y="307690"/>
            <a:ext cx="488171" cy="630461"/>
          </a:xfrm>
          <a:custGeom>
            <a:avLst/>
            <a:gdLst>
              <a:gd name="connsiteX0" fmla="*/ 285008 w 488171"/>
              <a:gd name="connsiteY0" fmla="*/ 48570 h 630461"/>
              <a:gd name="connsiteX1" fmla="*/ 225631 w 488171"/>
              <a:gd name="connsiteY1" fmla="*/ 1068 h 630461"/>
              <a:gd name="connsiteX2" fmla="*/ 190005 w 488171"/>
              <a:gd name="connsiteY2" fmla="*/ 12944 h 630461"/>
              <a:gd name="connsiteX3" fmla="*/ 118753 w 488171"/>
              <a:gd name="connsiteY3" fmla="*/ 60445 h 630461"/>
              <a:gd name="connsiteX4" fmla="*/ 83127 w 488171"/>
              <a:gd name="connsiteY4" fmla="*/ 131697 h 630461"/>
              <a:gd name="connsiteX5" fmla="*/ 71252 w 488171"/>
              <a:gd name="connsiteY5" fmla="*/ 167323 h 630461"/>
              <a:gd name="connsiteX6" fmla="*/ 35626 w 488171"/>
              <a:gd name="connsiteY6" fmla="*/ 191074 h 630461"/>
              <a:gd name="connsiteX7" fmla="*/ 23751 w 488171"/>
              <a:gd name="connsiteY7" fmla="*/ 226700 h 630461"/>
              <a:gd name="connsiteX8" fmla="*/ 0 w 488171"/>
              <a:gd name="connsiteY8" fmla="*/ 309827 h 630461"/>
              <a:gd name="connsiteX9" fmla="*/ 47501 w 488171"/>
              <a:gd name="connsiteY9" fmla="*/ 416705 h 630461"/>
              <a:gd name="connsiteX10" fmla="*/ 83127 w 488171"/>
              <a:gd name="connsiteY10" fmla="*/ 487957 h 630461"/>
              <a:gd name="connsiteX11" fmla="*/ 154379 w 488171"/>
              <a:gd name="connsiteY11" fmla="*/ 535458 h 630461"/>
              <a:gd name="connsiteX12" fmla="*/ 190005 w 488171"/>
              <a:gd name="connsiteY12" fmla="*/ 559209 h 630461"/>
              <a:gd name="connsiteX13" fmla="*/ 237506 w 488171"/>
              <a:gd name="connsiteY13" fmla="*/ 571084 h 630461"/>
              <a:gd name="connsiteX14" fmla="*/ 308758 w 488171"/>
              <a:gd name="connsiteY14" fmla="*/ 594835 h 630461"/>
              <a:gd name="connsiteX15" fmla="*/ 344384 w 488171"/>
              <a:gd name="connsiteY15" fmla="*/ 606710 h 630461"/>
              <a:gd name="connsiteX16" fmla="*/ 380010 w 488171"/>
              <a:gd name="connsiteY16" fmla="*/ 618585 h 630461"/>
              <a:gd name="connsiteX17" fmla="*/ 415636 w 488171"/>
              <a:gd name="connsiteY17" fmla="*/ 630461 h 630461"/>
              <a:gd name="connsiteX18" fmla="*/ 463138 w 488171"/>
              <a:gd name="connsiteY18" fmla="*/ 440455 h 630461"/>
              <a:gd name="connsiteX19" fmla="*/ 486888 w 488171"/>
              <a:gd name="connsiteY19" fmla="*/ 369204 h 630461"/>
              <a:gd name="connsiteX20" fmla="*/ 475013 w 488171"/>
              <a:gd name="connsiteY20" fmla="*/ 214824 h 630461"/>
              <a:gd name="connsiteX21" fmla="*/ 415636 w 488171"/>
              <a:gd name="connsiteY21" fmla="*/ 226700 h 630461"/>
              <a:gd name="connsiteX22" fmla="*/ 403761 w 488171"/>
              <a:gd name="connsiteY22" fmla="*/ 262326 h 630461"/>
              <a:gd name="connsiteX23" fmla="*/ 380010 w 488171"/>
              <a:gd name="connsiteY23" fmla="*/ 226700 h 630461"/>
              <a:gd name="connsiteX24" fmla="*/ 427512 w 488171"/>
              <a:gd name="connsiteY24" fmla="*/ 191074 h 630461"/>
              <a:gd name="connsiteX25" fmla="*/ 439387 w 488171"/>
              <a:gd name="connsiteY25" fmla="*/ 155448 h 630461"/>
              <a:gd name="connsiteX26" fmla="*/ 368135 w 488171"/>
              <a:gd name="connsiteY26" fmla="*/ 179198 h 630461"/>
              <a:gd name="connsiteX27" fmla="*/ 285008 w 488171"/>
              <a:gd name="connsiteY27" fmla="*/ 167323 h 630461"/>
              <a:gd name="connsiteX28" fmla="*/ 296883 w 488171"/>
              <a:gd name="connsiteY28" fmla="*/ 131697 h 630461"/>
              <a:gd name="connsiteX29" fmla="*/ 261257 w 488171"/>
              <a:gd name="connsiteY29" fmla="*/ 107946 h 630461"/>
              <a:gd name="connsiteX30" fmla="*/ 249382 w 488171"/>
              <a:gd name="connsiteY30" fmla="*/ 72320 h 630461"/>
              <a:gd name="connsiteX31" fmla="*/ 178130 w 488171"/>
              <a:gd name="connsiteY31" fmla="*/ 48570 h 630461"/>
              <a:gd name="connsiteX32" fmla="*/ 118753 w 488171"/>
              <a:gd name="connsiteY32" fmla="*/ 72320 h 63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88171" h="630461">
                <a:moveTo>
                  <a:pt x="285008" y="48570"/>
                </a:moveTo>
                <a:cubicBezTo>
                  <a:pt x="265216" y="32736"/>
                  <a:pt x="249364" y="9968"/>
                  <a:pt x="225631" y="1068"/>
                </a:cubicBezTo>
                <a:cubicBezTo>
                  <a:pt x="213910" y="-3327"/>
                  <a:pt x="200947" y="6865"/>
                  <a:pt x="190005" y="12944"/>
                </a:cubicBezTo>
                <a:cubicBezTo>
                  <a:pt x="165052" y="26807"/>
                  <a:pt x="118753" y="60445"/>
                  <a:pt x="118753" y="60445"/>
                </a:cubicBezTo>
                <a:cubicBezTo>
                  <a:pt x="88905" y="149992"/>
                  <a:pt x="129168" y="39614"/>
                  <a:pt x="83127" y="131697"/>
                </a:cubicBezTo>
                <a:cubicBezTo>
                  <a:pt x="77529" y="142893"/>
                  <a:pt x="79072" y="157548"/>
                  <a:pt x="71252" y="167323"/>
                </a:cubicBezTo>
                <a:cubicBezTo>
                  <a:pt x="62336" y="178468"/>
                  <a:pt x="47501" y="183157"/>
                  <a:pt x="35626" y="191074"/>
                </a:cubicBezTo>
                <a:cubicBezTo>
                  <a:pt x="31668" y="202949"/>
                  <a:pt x="27190" y="214664"/>
                  <a:pt x="23751" y="226700"/>
                </a:cubicBezTo>
                <a:cubicBezTo>
                  <a:pt x="-6072" y="331079"/>
                  <a:pt x="28472" y="224408"/>
                  <a:pt x="0" y="309827"/>
                </a:cubicBezTo>
                <a:cubicBezTo>
                  <a:pt x="23023" y="447971"/>
                  <a:pt x="-11001" y="328951"/>
                  <a:pt x="47501" y="416705"/>
                </a:cubicBezTo>
                <a:cubicBezTo>
                  <a:pt x="76302" y="459907"/>
                  <a:pt x="38279" y="448715"/>
                  <a:pt x="83127" y="487957"/>
                </a:cubicBezTo>
                <a:cubicBezTo>
                  <a:pt x="104609" y="506754"/>
                  <a:pt x="130628" y="519624"/>
                  <a:pt x="154379" y="535458"/>
                </a:cubicBezTo>
                <a:cubicBezTo>
                  <a:pt x="166254" y="543375"/>
                  <a:pt x="176159" y="555747"/>
                  <a:pt x="190005" y="559209"/>
                </a:cubicBezTo>
                <a:cubicBezTo>
                  <a:pt x="205839" y="563167"/>
                  <a:pt x="221873" y="566394"/>
                  <a:pt x="237506" y="571084"/>
                </a:cubicBezTo>
                <a:cubicBezTo>
                  <a:pt x="261486" y="578278"/>
                  <a:pt x="285007" y="586918"/>
                  <a:pt x="308758" y="594835"/>
                </a:cubicBezTo>
                <a:lnTo>
                  <a:pt x="344384" y="606710"/>
                </a:lnTo>
                <a:lnTo>
                  <a:pt x="380010" y="618585"/>
                </a:lnTo>
                <a:lnTo>
                  <a:pt x="415636" y="630461"/>
                </a:lnTo>
                <a:cubicBezTo>
                  <a:pt x="510924" y="598697"/>
                  <a:pt x="435180" y="636158"/>
                  <a:pt x="463138" y="440455"/>
                </a:cubicBezTo>
                <a:cubicBezTo>
                  <a:pt x="466678" y="415672"/>
                  <a:pt x="486888" y="369204"/>
                  <a:pt x="486888" y="369204"/>
                </a:cubicBezTo>
                <a:cubicBezTo>
                  <a:pt x="482930" y="317744"/>
                  <a:pt x="498095" y="260987"/>
                  <a:pt x="475013" y="214824"/>
                </a:cubicBezTo>
                <a:cubicBezTo>
                  <a:pt x="465986" y="196771"/>
                  <a:pt x="432430" y="215504"/>
                  <a:pt x="415636" y="226700"/>
                </a:cubicBezTo>
                <a:cubicBezTo>
                  <a:pt x="405221" y="233644"/>
                  <a:pt x="407719" y="250451"/>
                  <a:pt x="403761" y="262326"/>
                </a:cubicBezTo>
                <a:cubicBezTo>
                  <a:pt x="395844" y="250451"/>
                  <a:pt x="375497" y="240240"/>
                  <a:pt x="380010" y="226700"/>
                </a:cubicBezTo>
                <a:cubicBezTo>
                  <a:pt x="386269" y="207923"/>
                  <a:pt x="414841" y="206279"/>
                  <a:pt x="427512" y="191074"/>
                </a:cubicBezTo>
                <a:cubicBezTo>
                  <a:pt x="435526" y="181458"/>
                  <a:pt x="451662" y="157903"/>
                  <a:pt x="439387" y="155448"/>
                </a:cubicBezTo>
                <a:cubicBezTo>
                  <a:pt x="414838" y="150538"/>
                  <a:pt x="368135" y="179198"/>
                  <a:pt x="368135" y="179198"/>
                </a:cubicBezTo>
                <a:cubicBezTo>
                  <a:pt x="340426" y="175240"/>
                  <a:pt x="308297" y="182849"/>
                  <a:pt x="285008" y="167323"/>
                </a:cubicBezTo>
                <a:cubicBezTo>
                  <a:pt x="274593" y="160379"/>
                  <a:pt x="301532" y="143319"/>
                  <a:pt x="296883" y="131697"/>
                </a:cubicBezTo>
                <a:cubicBezTo>
                  <a:pt x="291582" y="118445"/>
                  <a:pt x="273132" y="115863"/>
                  <a:pt x="261257" y="107946"/>
                </a:cubicBezTo>
                <a:cubicBezTo>
                  <a:pt x="257299" y="96071"/>
                  <a:pt x="259568" y="79596"/>
                  <a:pt x="249382" y="72320"/>
                </a:cubicBezTo>
                <a:cubicBezTo>
                  <a:pt x="229010" y="57769"/>
                  <a:pt x="178130" y="48570"/>
                  <a:pt x="178130" y="48570"/>
                </a:cubicBezTo>
                <a:cubicBezTo>
                  <a:pt x="114872" y="61221"/>
                  <a:pt x="118753" y="40261"/>
                  <a:pt x="118753" y="72320"/>
                </a:cubicBezTo>
              </a:path>
            </a:pathLst>
          </a:custGeom>
          <a:solidFill>
            <a:schemeClr val="bg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/>
          <p:cNvCxnSpPr>
            <a:stCxn id="2" idx="13"/>
          </p:cNvCxnSpPr>
          <p:nvPr/>
        </p:nvCxnSpPr>
        <p:spPr>
          <a:xfrm>
            <a:off x="1330036" y="878774"/>
            <a:ext cx="3746020" cy="11820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ta em curva para a direita 10"/>
          <p:cNvSpPr/>
          <p:nvPr/>
        </p:nvSpPr>
        <p:spPr>
          <a:xfrm>
            <a:off x="3635896" y="5733256"/>
            <a:ext cx="504056" cy="43204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355976" y="580526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solidFill>
                  <a:srgbClr val="C00000"/>
                </a:solidFill>
              </a:rPr>
              <a:t>Diminui a entrada de água por osmose e a perda de íons por difusão</a:t>
            </a:r>
            <a:endParaRPr lang="pt-BR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1214422"/>
            <a:ext cx="8461604" cy="5241314"/>
          </a:xfrm>
        </p:spPr>
        <p:txBody>
          <a:bodyPr/>
          <a:lstStyle/>
          <a:p>
            <a:r>
              <a:rPr lang="pt-BR" sz="2400" dirty="0" smtClean="0"/>
              <a:t>PROLACTINA:</a:t>
            </a:r>
          </a:p>
          <a:p>
            <a:pPr lvl="1"/>
            <a:endParaRPr lang="pt-BR" sz="2100" dirty="0" smtClean="0"/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Brânquias: </a:t>
            </a:r>
          </a:p>
          <a:p>
            <a:pPr lvl="2"/>
            <a:r>
              <a:rPr lang="pt-BR" sz="1900" dirty="0" smtClean="0"/>
              <a:t>Estimula formação de células de cloreto para adaptação à água doce e; </a:t>
            </a:r>
          </a:p>
          <a:p>
            <a:pPr lvl="2"/>
            <a:r>
              <a:rPr lang="pt-BR" sz="1900" dirty="0" smtClean="0"/>
              <a:t>Promove </a:t>
            </a:r>
            <a:r>
              <a:rPr lang="pt-BR" sz="1900" dirty="0" err="1" smtClean="0"/>
              <a:t>desdiferenciação</a:t>
            </a:r>
            <a:r>
              <a:rPr lang="pt-BR" sz="1900" dirty="0" smtClean="0"/>
              <a:t> das células de cloreto para adaptação à água do mar.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Rim:</a:t>
            </a:r>
          </a:p>
          <a:p>
            <a:pPr lvl="2"/>
            <a:r>
              <a:rPr lang="pt-BR" sz="1900" dirty="0" smtClean="0"/>
              <a:t>Estimula reabsorção de Na</a:t>
            </a:r>
            <a:r>
              <a:rPr lang="pt-BR" sz="1900" baseline="30000" dirty="0" smtClean="0"/>
              <a:t>+ </a:t>
            </a:r>
            <a:r>
              <a:rPr lang="pt-BR" sz="1900" dirty="0" smtClean="0"/>
              <a:t> e;</a:t>
            </a:r>
          </a:p>
          <a:p>
            <a:pPr lvl="2"/>
            <a:r>
              <a:rPr lang="pt-BR" sz="1900" dirty="0" smtClean="0"/>
              <a:t>Eliminação de água pelo aumento do tamanho do glomérulo. </a:t>
            </a:r>
          </a:p>
          <a:p>
            <a:pPr lvl="2"/>
            <a:endParaRPr lang="pt-BR" baseline="30000" dirty="0" smtClean="0"/>
          </a:p>
          <a:p>
            <a:pPr lvl="1"/>
            <a:endParaRPr lang="pt-BR" sz="2100" dirty="0" smtClean="0"/>
          </a:p>
          <a:p>
            <a:pPr lvl="1"/>
            <a:endParaRPr lang="pt-BR" sz="2100" dirty="0" smtClean="0"/>
          </a:p>
          <a:p>
            <a:endParaRPr lang="pt-BR" dirty="0"/>
          </a:p>
        </p:txBody>
      </p:sp>
      <p:sp>
        <p:nvSpPr>
          <p:cNvPr id="5" name="Chave direita 4"/>
          <p:cNvSpPr/>
          <p:nvPr/>
        </p:nvSpPr>
        <p:spPr>
          <a:xfrm rot="5400000">
            <a:off x="3679025" y="1873703"/>
            <a:ext cx="633822" cy="60486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358082" y="46434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2843808" y="5445224"/>
            <a:ext cx="2448272" cy="914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tx1"/>
                </a:solidFill>
              </a:rPr>
              <a:t>       volume de urina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1" name="Seta para cima 10"/>
          <p:cNvSpPr/>
          <p:nvPr/>
        </p:nvSpPr>
        <p:spPr>
          <a:xfrm>
            <a:off x="2987824" y="5759548"/>
            <a:ext cx="214314" cy="285752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357298"/>
            <a:ext cx="7481918" cy="5098438"/>
          </a:xfrm>
        </p:spPr>
        <p:txBody>
          <a:bodyPr>
            <a:normAutofit/>
          </a:bodyPr>
          <a:lstStyle/>
          <a:p>
            <a:r>
              <a:rPr lang="pt-BR" sz="2400" dirty="0" smtClean="0"/>
              <a:t>PROLACTINA:</a:t>
            </a:r>
          </a:p>
          <a:p>
            <a:endParaRPr lang="pt-BR" sz="2400" dirty="0" smtClean="0"/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Trato gastrintestinal:</a:t>
            </a:r>
          </a:p>
          <a:p>
            <a:pPr lvl="2"/>
            <a:r>
              <a:rPr lang="pt-BR" sz="1900" dirty="0" smtClean="0"/>
              <a:t>Diminui permeabilidade do epitélio – reduzindo absorção de Na</a:t>
            </a:r>
            <a:r>
              <a:rPr lang="pt-BR" sz="1900" baseline="30000" dirty="0" smtClean="0"/>
              <a:t>+</a:t>
            </a:r>
            <a:r>
              <a:rPr lang="pt-BR" sz="1900" dirty="0" smtClean="0"/>
              <a:t>, Cl e água.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Ação hipercalcêmica:</a:t>
            </a:r>
          </a:p>
          <a:p>
            <a:pPr lvl="2"/>
            <a:r>
              <a:rPr lang="pt-BR" sz="1900" dirty="0" smtClean="0"/>
              <a:t>Aumenta Ca</a:t>
            </a:r>
            <a:r>
              <a:rPr lang="pt-BR" sz="1900" baseline="30000" dirty="0" smtClean="0"/>
              <a:t>2+ </a:t>
            </a:r>
            <a:r>
              <a:rPr lang="pt-BR" sz="1900" dirty="0" smtClean="0"/>
              <a:t>plasmático.</a:t>
            </a:r>
          </a:p>
          <a:p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Relacionada cuidado parental dos ovos;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marL="342900" lvl="1" indent="0">
              <a:buNone/>
            </a:pPr>
            <a:endParaRPr lang="pt-BR" sz="2100" dirty="0" smtClean="0"/>
          </a:p>
          <a:p>
            <a:pPr lvl="2"/>
            <a:endParaRPr lang="pt-BR" dirty="0" smtClean="0"/>
          </a:p>
          <a:p>
            <a:pPr lvl="2"/>
            <a:endParaRPr lang="pt-BR" dirty="0" smtClean="0"/>
          </a:p>
          <a:p>
            <a:pPr lvl="2"/>
            <a:endParaRPr lang="pt-BR" sz="1800" dirty="0" smtClean="0"/>
          </a:p>
          <a:p>
            <a:pPr lvl="2"/>
            <a:endParaRPr lang="pt-BR" sz="1800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361878" y="260648"/>
            <a:ext cx="5616624" cy="60863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rgbClr val="0070C0"/>
                </a:solidFill>
              </a:rPr>
              <a:t>Hormônios da adenoipófise</a:t>
            </a:r>
            <a:endParaRPr lang="pt-BR" sz="3200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7862" t="53937" r="29523" b="17516"/>
          <a:stretch/>
        </p:blipFill>
        <p:spPr>
          <a:xfrm>
            <a:off x="179512" y="116632"/>
            <a:ext cx="3203848" cy="120664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7504" y="980728"/>
            <a:ext cx="3384376" cy="3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20" y="1142984"/>
            <a:ext cx="7410480" cy="5312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/>
              <a:t>c) SOMATOLACTINA:</a:t>
            </a:r>
          </a:p>
          <a:p>
            <a:pPr lvl="1"/>
            <a:endParaRPr lang="pt-BR" sz="2100" dirty="0" smtClean="0"/>
          </a:p>
          <a:p>
            <a:pPr lvl="1"/>
            <a:r>
              <a:rPr lang="pt-BR" sz="2100" dirty="0" smtClean="0"/>
              <a:t> </a:t>
            </a:r>
            <a:r>
              <a:rPr lang="pt-BR" sz="2100" dirty="0" smtClean="0">
                <a:solidFill>
                  <a:schemeClr val="tx2"/>
                </a:solidFill>
              </a:rPr>
              <a:t>Secretada por células da </a:t>
            </a:r>
            <a:r>
              <a:rPr lang="pt-BR" sz="2100" dirty="0" err="1" smtClean="0">
                <a:solidFill>
                  <a:schemeClr val="tx2"/>
                </a:solidFill>
              </a:rPr>
              <a:t>pars</a:t>
            </a:r>
            <a:r>
              <a:rPr lang="pt-BR" sz="2100" dirty="0" smtClean="0">
                <a:solidFill>
                  <a:schemeClr val="tx2"/>
                </a:solidFill>
              </a:rPr>
              <a:t> intermedia;</a:t>
            </a:r>
          </a:p>
          <a:p>
            <a:pPr lvl="2"/>
            <a:r>
              <a:rPr lang="pt-BR" sz="1900" dirty="0" smtClean="0"/>
              <a:t>Aumenta durante maturação sexual.</a:t>
            </a:r>
          </a:p>
          <a:p>
            <a:pPr lvl="1"/>
            <a:endParaRPr lang="pt-BR" sz="2100" dirty="0" smtClean="0"/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Não há função definida;</a:t>
            </a:r>
          </a:p>
          <a:p>
            <a:pPr lvl="1"/>
            <a:endParaRPr lang="pt-BR" sz="2100" dirty="0" smtClean="0"/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Participa:</a:t>
            </a:r>
          </a:p>
          <a:p>
            <a:pPr lvl="2"/>
            <a:r>
              <a:rPr lang="pt-BR" sz="1900" dirty="0" smtClean="0"/>
              <a:t>Resposta ao estresse, regulação de cálcio, fosfato, equilíbrio ácido-base;</a:t>
            </a:r>
          </a:p>
          <a:p>
            <a:pPr lvl="8"/>
            <a:endParaRPr lang="pt-BR" sz="2000" b="1" dirty="0" smtClean="0">
              <a:solidFill>
                <a:srgbClr val="FF0066"/>
              </a:solidFill>
            </a:endParaRPr>
          </a:p>
          <a:p>
            <a:pPr lvl="2">
              <a:buNone/>
            </a:pPr>
            <a:endParaRPr lang="pt-BR" sz="1800" dirty="0" smtClean="0"/>
          </a:p>
          <a:p>
            <a:pPr lvl="1">
              <a:buNone/>
            </a:pPr>
            <a:endParaRPr lang="pt-BR" sz="1800" dirty="0"/>
          </a:p>
        </p:txBody>
      </p:sp>
      <p:sp>
        <p:nvSpPr>
          <p:cNvPr id="2" name="Forma livre 1"/>
          <p:cNvSpPr/>
          <p:nvPr/>
        </p:nvSpPr>
        <p:spPr>
          <a:xfrm>
            <a:off x="2003092" y="292916"/>
            <a:ext cx="460133" cy="633359"/>
          </a:xfrm>
          <a:custGeom>
            <a:avLst/>
            <a:gdLst>
              <a:gd name="connsiteX0" fmla="*/ 360098 w 460133"/>
              <a:gd name="connsiteY0" fmla="*/ 182097 h 633359"/>
              <a:gd name="connsiteX1" fmla="*/ 312596 w 460133"/>
              <a:gd name="connsiteY1" fmla="*/ 122720 h 633359"/>
              <a:gd name="connsiteX2" fmla="*/ 276970 w 460133"/>
              <a:gd name="connsiteY2" fmla="*/ 98970 h 633359"/>
              <a:gd name="connsiteX3" fmla="*/ 217594 w 460133"/>
              <a:gd name="connsiteY3" fmla="*/ 51468 h 633359"/>
              <a:gd name="connsiteX4" fmla="*/ 229469 w 460133"/>
              <a:gd name="connsiteY4" fmla="*/ 3967 h 633359"/>
              <a:gd name="connsiteX5" fmla="*/ 288846 w 460133"/>
              <a:gd name="connsiteY5" fmla="*/ 51468 h 633359"/>
              <a:gd name="connsiteX6" fmla="*/ 324472 w 460133"/>
              <a:gd name="connsiteY6" fmla="*/ 63344 h 633359"/>
              <a:gd name="connsiteX7" fmla="*/ 395724 w 460133"/>
              <a:gd name="connsiteY7" fmla="*/ 122720 h 633359"/>
              <a:gd name="connsiteX8" fmla="*/ 431350 w 460133"/>
              <a:gd name="connsiteY8" fmla="*/ 158346 h 633359"/>
              <a:gd name="connsiteX9" fmla="*/ 455100 w 460133"/>
              <a:gd name="connsiteY9" fmla="*/ 360227 h 633359"/>
              <a:gd name="connsiteX10" fmla="*/ 419474 w 460133"/>
              <a:gd name="connsiteY10" fmla="*/ 383978 h 633359"/>
              <a:gd name="connsiteX11" fmla="*/ 360098 w 460133"/>
              <a:gd name="connsiteY11" fmla="*/ 467105 h 633359"/>
              <a:gd name="connsiteX12" fmla="*/ 324472 w 460133"/>
              <a:gd name="connsiteY12" fmla="*/ 502731 h 633359"/>
              <a:gd name="connsiteX13" fmla="*/ 288846 w 460133"/>
              <a:gd name="connsiteY13" fmla="*/ 526481 h 633359"/>
              <a:gd name="connsiteX14" fmla="*/ 265095 w 460133"/>
              <a:gd name="connsiteY14" fmla="*/ 562107 h 633359"/>
              <a:gd name="connsiteX15" fmla="*/ 229469 w 460133"/>
              <a:gd name="connsiteY15" fmla="*/ 573983 h 633359"/>
              <a:gd name="connsiteX16" fmla="*/ 146342 w 460133"/>
              <a:gd name="connsiteY16" fmla="*/ 585858 h 633359"/>
              <a:gd name="connsiteX17" fmla="*/ 110716 w 460133"/>
              <a:gd name="connsiteY17" fmla="*/ 609609 h 633359"/>
              <a:gd name="connsiteX18" fmla="*/ 39464 w 460133"/>
              <a:gd name="connsiteY18" fmla="*/ 633359 h 633359"/>
              <a:gd name="connsiteX19" fmla="*/ 15713 w 460133"/>
              <a:gd name="connsiteY19" fmla="*/ 585858 h 633359"/>
              <a:gd name="connsiteX20" fmla="*/ 15713 w 460133"/>
              <a:gd name="connsiteY20" fmla="*/ 383978 h 633359"/>
              <a:gd name="connsiteX21" fmla="*/ 27589 w 460133"/>
              <a:gd name="connsiteY21" fmla="*/ 288975 h 633359"/>
              <a:gd name="connsiteX22" fmla="*/ 75090 w 460133"/>
              <a:gd name="connsiteY22" fmla="*/ 217723 h 633359"/>
              <a:gd name="connsiteX23" fmla="*/ 98840 w 460133"/>
              <a:gd name="connsiteY23" fmla="*/ 182097 h 633359"/>
              <a:gd name="connsiteX24" fmla="*/ 122591 w 460133"/>
              <a:gd name="connsiteY24" fmla="*/ 253349 h 633359"/>
              <a:gd name="connsiteX25" fmla="*/ 158217 w 460133"/>
              <a:gd name="connsiteY25" fmla="*/ 467105 h 633359"/>
              <a:gd name="connsiteX26" fmla="*/ 193843 w 460133"/>
              <a:gd name="connsiteY26" fmla="*/ 395853 h 633359"/>
              <a:gd name="connsiteX27" fmla="*/ 217594 w 460133"/>
              <a:gd name="connsiteY27" fmla="*/ 360227 h 633359"/>
              <a:gd name="connsiteX28" fmla="*/ 276970 w 460133"/>
              <a:gd name="connsiteY28" fmla="*/ 383978 h 633359"/>
              <a:gd name="connsiteX29" fmla="*/ 241344 w 460133"/>
              <a:gd name="connsiteY29" fmla="*/ 312726 h 633359"/>
              <a:gd name="connsiteX30" fmla="*/ 217594 w 460133"/>
              <a:gd name="connsiteY30" fmla="*/ 217723 h 633359"/>
              <a:gd name="connsiteX31" fmla="*/ 205718 w 460133"/>
              <a:gd name="connsiteY31" fmla="*/ 170222 h 633359"/>
              <a:gd name="connsiteX32" fmla="*/ 241344 w 460133"/>
              <a:gd name="connsiteY32" fmla="*/ 182097 h 633359"/>
              <a:gd name="connsiteX33" fmla="*/ 253220 w 460133"/>
              <a:gd name="connsiteY33" fmla="*/ 217723 h 633359"/>
              <a:gd name="connsiteX34" fmla="*/ 288846 w 460133"/>
              <a:gd name="connsiteY34" fmla="*/ 241474 h 633359"/>
              <a:gd name="connsiteX35" fmla="*/ 312596 w 460133"/>
              <a:gd name="connsiteY35" fmla="*/ 277100 h 633359"/>
              <a:gd name="connsiteX36" fmla="*/ 348222 w 460133"/>
              <a:gd name="connsiteY36" fmla="*/ 205848 h 633359"/>
              <a:gd name="connsiteX37" fmla="*/ 360098 w 460133"/>
              <a:gd name="connsiteY37" fmla="*/ 182097 h 63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60133" h="633359">
                <a:moveTo>
                  <a:pt x="360098" y="182097"/>
                </a:moveTo>
                <a:cubicBezTo>
                  <a:pt x="354160" y="168242"/>
                  <a:pt x="330519" y="140643"/>
                  <a:pt x="312596" y="122720"/>
                </a:cubicBezTo>
                <a:cubicBezTo>
                  <a:pt x="302504" y="112628"/>
                  <a:pt x="287062" y="109062"/>
                  <a:pt x="276970" y="98970"/>
                </a:cubicBezTo>
                <a:cubicBezTo>
                  <a:pt x="223254" y="45254"/>
                  <a:pt x="286952" y="74589"/>
                  <a:pt x="217594" y="51468"/>
                </a:cubicBezTo>
                <a:cubicBezTo>
                  <a:pt x="221552" y="35634"/>
                  <a:pt x="216412" y="13760"/>
                  <a:pt x="229469" y="3967"/>
                </a:cubicBezTo>
                <a:cubicBezTo>
                  <a:pt x="256429" y="-16253"/>
                  <a:pt x="283470" y="47167"/>
                  <a:pt x="288846" y="51468"/>
                </a:cubicBezTo>
                <a:cubicBezTo>
                  <a:pt x="298621" y="59288"/>
                  <a:pt x="312597" y="59385"/>
                  <a:pt x="324472" y="63344"/>
                </a:cubicBezTo>
                <a:cubicBezTo>
                  <a:pt x="428554" y="167426"/>
                  <a:pt x="296524" y="40055"/>
                  <a:pt x="395724" y="122720"/>
                </a:cubicBezTo>
                <a:cubicBezTo>
                  <a:pt x="408626" y="133471"/>
                  <a:pt x="419475" y="146471"/>
                  <a:pt x="431350" y="158346"/>
                </a:cubicBezTo>
                <a:cubicBezTo>
                  <a:pt x="455041" y="229421"/>
                  <a:pt x="467867" y="258090"/>
                  <a:pt x="455100" y="360227"/>
                </a:cubicBezTo>
                <a:cubicBezTo>
                  <a:pt x="453330" y="374389"/>
                  <a:pt x="431349" y="376061"/>
                  <a:pt x="419474" y="383978"/>
                </a:cubicBezTo>
                <a:cubicBezTo>
                  <a:pt x="391766" y="467104"/>
                  <a:pt x="419474" y="447312"/>
                  <a:pt x="360098" y="467105"/>
                </a:cubicBezTo>
                <a:cubicBezTo>
                  <a:pt x="348223" y="478980"/>
                  <a:pt x="337374" y="491980"/>
                  <a:pt x="324472" y="502731"/>
                </a:cubicBezTo>
                <a:cubicBezTo>
                  <a:pt x="313508" y="511868"/>
                  <a:pt x="298938" y="516389"/>
                  <a:pt x="288846" y="526481"/>
                </a:cubicBezTo>
                <a:cubicBezTo>
                  <a:pt x="278754" y="536573"/>
                  <a:pt x="276240" y="553191"/>
                  <a:pt x="265095" y="562107"/>
                </a:cubicBezTo>
                <a:cubicBezTo>
                  <a:pt x="255320" y="569927"/>
                  <a:pt x="241744" y="571528"/>
                  <a:pt x="229469" y="573983"/>
                </a:cubicBezTo>
                <a:cubicBezTo>
                  <a:pt x="202022" y="579472"/>
                  <a:pt x="174051" y="581900"/>
                  <a:pt x="146342" y="585858"/>
                </a:cubicBezTo>
                <a:cubicBezTo>
                  <a:pt x="134467" y="593775"/>
                  <a:pt x="123758" y="603812"/>
                  <a:pt x="110716" y="609609"/>
                </a:cubicBezTo>
                <a:cubicBezTo>
                  <a:pt x="87838" y="619777"/>
                  <a:pt x="39464" y="633359"/>
                  <a:pt x="39464" y="633359"/>
                </a:cubicBezTo>
                <a:cubicBezTo>
                  <a:pt x="31547" y="617525"/>
                  <a:pt x="22686" y="602129"/>
                  <a:pt x="15713" y="585858"/>
                </a:cubicBezTo>
                <a:cubicBezTo>
                  <a:pt x="-14556" y="515231"/>
                  <a:pt x="6608" y="484127"/>
                  <a:pt x="15713" y="383978"/>
                </a:cubicBezTo>
                <a:cubicBezTo>
                  <a:pt x="18602" y="352195"/>
                  <a:pt x="16855" y="319030"/>
                  <a:pt x="27589" y="288975"/>
                </a:cubicBezTo>
                <a:cubicBezTo>
                  <a:pt x="37190" y="262093"/>
                  <a:pt x="59256" y="241474"/>
                  <a:pt x="75090" y="217723"/>
                </a:cubicBezTo>
                <a:lnTo>
                  <a:pt x="98840" y="182097"/>
                </a:lnTo>
                <a:cubicBezTo>
                  <a:pt x="106757" y="205848"/>
                  <a:pt x="120926" y="228369"/>
                  <a:pt x="122591" y="253349"/>
                </a:cubicBezTo>
                <a:cubicBezTo>
                  <a:pt x="135415" y="445720"/>
                  <a:pt x="101456" y="381965"/>
                  <a:pt x="158217" y="467105"/>
                </a:cubicBezTo>
                <a:cubicBezTo>
                  <a:pt x="226284" y="365005"/>
                  <a:pt x="144677" y="494185"/>
                  <a:pt x="193843" y="395853"/>
                </a:cubicBezTo>
                <a:cubicBezTo>
                  <a:pt x="200226" y="383087"/>
                  <a:pt x="209677" y="372102"/>
                  <a:pt x="217594" y="360227"/>
                </a:cubicBezTo>
                <a:cubicBezTo>
                  <a:pt x="221594" y="366227"/>
                  <a:pt x="251216" y="435485"/>
                  <a:pt x="276970" y="383978"/>
                </a:cubicBezTo>
                <a:cubicBezTo>
                  <a:pt x="283994" y="369930"/>
                  <a:pt x="245344" y="318726"/>
                  <a:pt x="241344" y="312726"/>
                </a:cubicBezTo>
                <a:cubicBezTo>
                  <a:pt x="217205" y="192028"/>
                  <a:pt x="241935" y="302914"/>
                  <a:pt x="217594" y="217723"/>
                </a:cubicBezTo>
                <a:cubicBezTo>
                  <a:pt x="213110" y="202030"/>
                  <a:pt x="196665" y="183802"/>
                  <a:pt x="205718" y="170222"/>
                </a:cubicBezTo>
                <a:cubicBezTo>
                  <a:pt x="212661" y="159807"/>
                  <a:pt x="229469" y="178139"/>
                  <a:pt x="241344" y="182097"/>
                </a:cubicBezTo>
                <a:cubicBezTo>
                  <a:pt x="245303" y="193972"/>
                  <a:pt x="245400" y="207948"/>
                  <a:pt x="253220" y="217723"/>
                </a:cubicBezTo>
                <a:cubicBezTo>
                  <a:pt x="262136" y="228868"/>
                  <a:pt x="278754" y="231382"/>
                  <a:pt x="288846" y="241474"/>
                </a:cubicBezTo>
                <a:cubicBezTo>
                  <a:pt x="298938" y="251566"/>
                  <a:pt x="304679" y="265225"/>
                  <a:pt x="312596" y="277100"/>
                </a:cubicBezTo>
                <a:cubicBezTo>
                  <a:pt x="342447" y="187553"/>
                  <a:pt x="302180" y="297931"/>
                  <a:pt x="348222" y="205848"/>
                </a:cubicBezTo>
                <a:cubicBezTo>
                  <a:pt x="353820" y="194652"/>
                  <a:pt x="366036" y="195952"/>
                  <a:pt x="360098" y="18209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de seta reta 8"/>
          <p:cNvCxnSpPr/>
          <p:nvPr/>
        </p:nvCxnSpPr>
        <p:spPr>
          <a:xfrm>
            <a:off x="2463225" y="719954"/>
            <a:ext cx="2108775" cy="11248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361878" y="260648"/>
            <a:ext cx="5616624" cy="60863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rgbClr val="0070C0"/>
                </a:solidFill>
              </a:rPr>
              <a:t>Hormônios da adenoipófise</a:t>
            </a:r>
            <a:endParaRPr lang="pt-BR" sz="3200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7862" t="53937" r="29523" b="17516"/>
          <a:stretch/>
        </p:blipFill>
        <p:spPr>
          <a:xfrm>
            <a:off x="179512" y="116632"/>
            <a:ext cx="3203848" cy="120664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7504" y="980728"/>
            <a:ext cx="3384376" cy="3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1092530" y="307690"/>
            <a:ext cx="488171" cy="630461"/>
          </a:xfrm>
          <a:custGeom>
            <a:avLst/>
            <a:gdLst>
              <a:gd name="connsiteX0" fmla="*/ 285008 w 488171"/>
              <a:gd name="connsiteY0" fmla="*/ 48570 h 630461"/>
              <a:gd name="connsiteX1" fmla="*/ 225631 w 488171"/>
              <a:gd name="connsiteY1" fmla="*/ 1068 h 630461"/>
              <a:gd name="connsiteX2" fmla="*/ 190005 w 488171"/>
              <a:gd name="connsiteY2" fmla="*/ 12944 h 630461"/>
              <a:gd name="connsiteX3" fmla="*/ 118753 w 488171"/>
              <a:gd name="connsiteY3" fmla="*/ 60445 h 630461"/>
              <a:gd name="connsiteX4" fmla="*/ 83127 w 488171"/>
              <a:gd name="connsiteY4" fmla="*/ 131697 h 630461"/>
              <a:gd name="connsiteX5" fmla="*/ 71252 w 488171"/>
              <a:gd name="connsiteY5" fmla="*/ 167323 h 630461"/>
              <a:gd name="connsiteX6" fmla="*/ 35626 w 488171"/>
              <a:gd name="connsiteY6" fmla="*/ 191074 h 630461"/>
              <a:gd name="connsiteX7" fmla="*/ 23751 w 488171"/>
              <a:gd name="connsiteY7" fmla="*/ 226700 h 630461"/>
              <a:gd name="connsiteX8" fmla="*/ 0 w 488171"/>
              <a:gd name="connsiteY8" fmla="*/ 309827 h 630461"/>
              <a:gd name="connsiteX9" fmla="*/ 47501 w 488171"/>
              <a:gd name="connsiteY9" fmla="*/ 416705 h 630461"/>
              <a:gd name="connsiteX10" fmla="*/ 83127 w 488171"/>
              <a:gd name="connsiteY10" fmla="*/ 487957 h 630461"/>
              <a:gd name="connsiteX11" fmla="*/ 154379 w 488171"/>
              <a:gd name="connsiteY11" fmla="*/ 535458 h 630461"/>
              <a:gd name="connsiteX12" fmla="*/ 190005 w 488171"/>
              <a:gd name="connsiteY12" fmla="*/ 559209 h 630461"/>
              <a:gd name="connsiteX13" fmla="*/ 237506 w 488171"/>
              <a:gd name="connsiteY13" fmla="*/ 571084 h 630461"/>
              <a:gd name="connsiteX14" fmla="*/ 308758 w 488171"/>
              <a:gd name="connsiteY14" fmla="*/ 594835 h 630461"/>
              <a:gd name="connsiteX15" fmla="*/ 344384 w 488171"/>
              <a:gd name="connsiteY15" fmla="*/ 606710 h 630461"/>
              <a:gd name="connsiteX16" fmla="*/ 380010 w 488171"/>
              <a:gd name="connsiteY16" fmla="*/ 618585 h 630461"/>
              <a:gd name="connsiteX17" fmla="*/ 415636 w 488171"/>
              <a:gd name="connsiteY17" fmla="*/ 630461 h 630461"/>
              <a:gd name="connsiteX18" fmla="*/ 463138 w 488171"/>
              <a:gd name="connsiteY18" fmla="*/ 440455 h 630461"/>
              <a:gd name="connsiteX19" fmla="*/ 486888 w 488171"/>
              <a:gd name="connsiteY19" fmla="*/ 369204 h 630461"/>
              <a:gd name="connsiteX20" fmla="*/ 475013 w 488171"/>
              <a:gd name="connsiteY20" fmla="*/ 214824 h 630461"/>
              <a:gd name="connsiteX21" fmla="*/ 415636 w 488171"/>
              <a:gd name="connsiteY21" fmla="*/ 226700 h 630461"/>
              <a:gd name="connsiteX22" fmla="*/ 403761 w 488171"/>
              <a:gd name="connsiteY22" fmla="*/ 262326 h 630461"/>
              <a:gd name="connsiteX23" fmla="*/ 380010 w 488171"/>
              <a:gd name="connsiteY23" fmla="*/ 226700 h 630461"/>
              <a:gd name="connsiteX24" fmla="*/ 427512 w 488171"/>
              <a:gd name="connsiteY24" fmla="*/ 191074 h 630461"/>
              <a:gd name="connsiteX25" fmla="*/ 439387 w 488171"/>
              <a:gd name="connsiteY25" fmla="*/ 155448 h 630461"/>
              <a:gd name="connsiteX26" fmla="*/ 368135 w 488171"/>
              <a:gd name="connsiteY26" fmla="*/ 179198 h 630461"/>
              <a:gd name="connsiteX27" fmla="*/ 285008 w 488171"/>
              <a:gd name="connsiteY27" fmla="*/ 167323 h 630461"/>
              <a:gd name="connsiteX28" fmla="*/ 296883 w 488171"/>
              <a:gd name="connsiteY28" fmla="*/ 131697 h 630461"/>
              <a:gd name="connsiteX29" fmla="*/ 261257 w 488171"/>
              <a:gd name="connsiteY29" fmla="*/ 107946 h 630461"/>
              <a:gd name="connsiteX30" fmla="*/ 249382 w 488171"/>
              <a:gd name="connsiteY30" fmla="*/ 72320 h 630461"/>
              <a:gd name="connsiteX31" fmla="*/ 178130 w 488171"/>
              <a:gd name="connsiteY31" fmla="*/ 48570 h 630461"/>
              <a:gd name="connsiteX32" fmla="*/ 118753 w 488171"/>
              <a:gd name="connsiteY32" fmla="*/ 72320 h 63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88171" h="630461">
                <a:moveTo>
                  <a:pt x="285008" y="48570"/>
                </a:moveTo>
                <a:cubicBezTo>
                  <a:pt x="265216" y="32736"/>
                  <a:pt x="249364" y="9968"/>
                  <a:pt x="225631" y="1068"/>
                </a:cubicBezTo>
                <a:cubicBezTo>
                  <a:pt x="213910" y="-3327"/>
                  <a:pt x="200947" y="6865"/>
                  <a:pt x="190005" y="12944"/>
                </a:cubicBezTo>
                <a:cubicBezTo>
                  <a:pt x="165052" y="26807"/>
                  <a:pt x="118753" y="60445"/>
                  <a:pt x="118753" y="60445"/>
                </a:cubicBezTo>
                <a:cubicBezTo>
                  <a:pt x="88905" y="149992"/>
                  <a:pt x="129168" y="39614"/>
                  <a:pt x="83127" y="131697"/>
                </a:cubicBezTo>
                <a:cubicBezTo>
                  <a:pt x="77529" y="142893"/>
                  <a:pt x="79072" y="157548"/>
                  <a:pt x="71252" y="167323"/>
                </a:cubicBezTo>
                <a:cubicBezTo>
                  <a:pt x="62336" y="178468"/>
                  <a:pt x="47501" y="183157"/>
                  <a:pt x="35626" y="191074"/>
                </a:cubicBezTo>
                <a:cubicBezTo>
                  <a:pt x="31668" y="202949"/>
                  <a:pt x="27190" y="214664"/>
                  <a:pt x="23751" y="226700"/>
                </a:cubicBezTo>
                <a:cubicBezTo>
                  <a:pt x="-6072" y="331079"/>
                  <a:pt x="28472" y="224408"/>
                  <a:pt x="0" y="309827"/>
                </a:cubicBezTo>
                <a:cubicBezTo>
                  <a:pt x="23023" y="447971"/>
                  <a:pt x="-11001" y="328951"/>
                  <a:pt x="47501" y="416705"/>
                </a:cubicBezTo>
                <a:cubicBezTo>
                  <a:pt x="76302" y="459907"/>
                  <a:pt x="38279" y="448715"/>
                  <a:pt x="83127" y="487957"/>
                </a:cubicBezTo>
                <a:cubicBezTo>
                  <a:pt x="104609" y="506754"/>
                  <a:pt x="130628" y="519624"/>
                  <a:pt x="154379" y="535458"/>
                </a:cubicBezTo>
                <a:cubicBezTo>
                  <a:pt x="166254" y="543375"/>
                  <a:pt x="176159" y="555747"/>
                  <a:pt x="190005" y="559209"/>
                </a:cubicBezTo>
                <a:cubicBezTo>
                  <a:pt x="205839" y="563167"/>
                  <a:pt x="221873" y="566394"/>
                  <a:pt x="237506" y="571084"/>
                </a:cubicBezTo>
                <a:cubicBezTo>
                  <a:pt x="261486" y="578278"/>
                  <a:pt x="285007" y="586918"/>
                  <a:pt x="308758" y="594835"/>
                </a:cubicBezTo>
                <a:lnTo>
                  <a:pt x="344384" y="606710"/>
                </a:lnTo>
                <a:lnTo>
                  <a:pt x="380010" y="618585"/>
                </a:lnTo>
                <a:lnTo>
                  <a:pt x="415636" y="630461"/>
                </a:lnTo>
                <a:cubicBezTo>
                  <a:pt x="510924" y="598697"/>
                  <a:pt x="435180" y="636158"/>
                  <a:pt x="463138" y="440455"/>
                </a:cubicBezTo>
                <a:cubicBezTo>
                  <a:pt x="466678" y="415672"/>
                  <a:pt x="486888" y="369204"/>
                  <a:pt x="486888" y="369204"/>
                </a:cubicBezTo>
                <a:cubicBezTo>
                  <a:pt x="482930" y="317744"/>
                  <a:pt x="498095" y="260987"/>
                  <a:pt x="475013" y="214824"/>
                </a:cubicBezTo>
                <a:cubicBezTo>
                  <a:pt x="465986" y="196771"/>
                  <a:pt x="432430" y="215504"/>
                  <a:pt x="415636" y="226700"/>
                </a:cubicBezTo>
                <a:cubicBezTo>
                  <a:pt x="405221" y="233644"/>
                  <a:pt x="407719" y="250451"/>
                  <a:pt x="403761" y="262326"/>
                </a:cubicBezTo>
                <a:cubicBezTo>
                  <a:pt x="395844" y="250451"/>
                  <a:pt x="375497" y="240240"/>
                  <a:pt x="380010" y="226700"/>
                </a:cubicBezTo>
                <a:cubicBezTo>
                  <a:pt x="386269" y="207923"/>
                  <a:pt x="414841" y="206279"/>
                  <a:pt x="427512" y="191074"/>
                </a:cubicBezTo>
                <a:cubicBezTo>
                  <a:pt x="435526" y="181458"/>
                  <a:pt x="451662" y="157903"/>
                  <a:pt x="439387" y="155448"/>
                </a:cubicBezTo>
                <a:cubicBezTo>
                  <a:pt x="414838" y="150538"/>
                  <a:pt x="368135" y="179198"/>
                  <a:pt x="368135" y="179198"/>
                </a:cubicBezTo>
                <a:cubicBezTo>
                  <a:pt x="340426" y="175240"/>
                  <a:pt x="308297" y="182849"/>
                  <a:pt x="285008" y="167323"/>
                </a:cubicBezTo>
                <a:cubicBezTo>
                  <a:pt x="274593" y="160379"/>
                  <a:pt x="301532" y="143319"/>
                  <a:pt x="296883" y="131697"/>
                </a:cubicBezTo>
                <a:cubicBezTo>
                  <a:pt x="291582" y="118445"/>
                  <a:pt x="273132" y="115863"/>
                  <a:pt x="261257" y="107946"/>
                </a:cubicBezTo>
                <a:cubicBezTo>
                  <a:pt x="257299" y="96071"/>
                  <a:pt x="259568" y="79596"/>
                  <a:pt x="249382" y="72320"/>
                </a:cubicBezTo>
                <a:cubicBezTo>
                  <a:pt x="229010" y="57769"/>
                  <a:pt x="178130" y="48570"/>
                  <a:pt x="178130" y="48570"/>
                </a:cubicBezTo>
                <a:cubicBezTo>
                  <a:pt x="114872" y="61221"/>
                  <a:pt x="118753" y="40261"/>
                  <a:pt x="118753" y="72320"/>
                </a:cubicBezTo>
              </a:path>
            </a:pathLst>
          </a:custGeom>
          <a:solidFill>
            <a:schemeClr val="bg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502454"/>
            <a:ext cx="7786742" cy="4230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/>
              <a:t>d) HORMÔNIO ADENOCORTICOTRÓFICO (ACTH):</a:t>
            </a:r>
          </a:p>
          <a:p>
            <a:pPr lvl="1"/>
            <a:endParaRPr lang="pt-BR" sz="2100" dirty="0" smtClean="0"/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Produzido pela </a:t>
            </a:r>
            <a:r>
              <a:rPr lang="pt-BR" sz="2100" dirty="0" err="1" smtClean="0">
                <a:solidFill>
                  <a:schemeClr val="tx2"/>
                </a:solidFill>
              </a:rPr>
              <a:t>Rostral</a:t>
            </a:r>
            <a:r>
              <a:rPr lang="pt-BR" sz="2100" dirty="0" smtClean="0">
                <a:solidFill>
                  <a:schemeClr val="tx2"/>
                </a:solidFill>
              </a:rPr>
              <a:t> </a:t>
            </a:r>
            <a:r>
              <a:rPr lang="pt-BR" sz="2100" dirty="0" err="1" smtClean="0">
                <a:solidFill>
                  <a:schemeClr val="tx2"/>
                </a:solidFill>
              </a:rPr>
              <a:t>pars</a:t>
            </a:r>
            <a:r>
              <a:rPr lang="pt-BR" sz="2100" dirty="0" smtClean="0">
                <a:solidFill>
                  <a:schemeClr val="tx2"/>
                </a:solidFill>
              </a:rPr>
              <a:t> </a:t>
            </a:r>
            <a:r>
              <a:rPr lang="pt-BR" sz="2100" dirty="0" err="1" smtClean="0">
                <a:solidFill>
                  <a:schemeClr val="tx2"/>
                </a:solidFill>
              </a:rPr>
              <a:t>distalis</a:t>
            </a:r>
            <a:r>
              <a:rPr lang="pt-BR" sz="2100" dirty="0" smtClean="0">
                <a:solidFill>
                  <a:schemeClr val="tx2"/>
                </a:solidFill>
              </a:rPr>
              <a:t>;</a:t>
            </a:r>
          </a:p>
          <a:p>
            <a:pPr lvl="2"/>
            <a:r>
              <a:rPr lang="pt-BR" sz="1900" dirty="0" smtClean="0"/>
              <a:t>Liberado situações de estresse.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Relacionado adaptação à água doce;</a:t>
            </a:r>
          </a:p>
          <a:p>
            <a:pPr lvl="1"/>
            <a:endParaRPr lang="pt-BR" sz="2100" dirty="0" smtClean="0"/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Estimula secreção de cortisol e proliferação celular nas células </a:t>
            </a:r>
            <a:r>
              <a:rPr lang="pt-BR" sz="2100" dirty="0" err="1" smtClean="0">
                <a:solidFill>
                  <a:schemeClr val="tx2"/>
                </a:solidFill>
              </a:rPr>
              <a:t>interrenais</a:t>
            </a:r>
            <a:r>
              <a:rPr lang="pt-BR" sz="2100" dirty="0" smtClean="0">
                <a:solidFill>
                  <a:schemeClr val="tx2"/>
                </a:solidFill>
              </a:rPr>
              <a:t>;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marL="685800" lvl="2" indent="0">
              <a:buNone/>
            </a:pPr>
            <a:endParaRPr lang="pt-BR" sz="1200" dirty="0" smtClean="0"/>
          </a:p>
          <a:p>
            <a:endParaRPr lang="pt-BR" dirty="0"/>
          </a:p>
        </p:txBody>
      </p:sp>
      <p:cxnSp>
        <p:nvCxnSpPr>
          <p:cNvPr id="9" name="Conector de seta reta 8"/>
          <p:cNvCxnSpPr/>
          <p:nvPr/>
        </p:nvCxnSpPr>
        <p:spPr>
          <a:xfrm>
            <a:off x="1336615" y="719954"/>
            <a:ext cx="2515305" cy="14849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285860"/>
            <a:ext cx="8174142" cy="5169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/>
              <a:t>e) GONADOTROFINAS: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Produzidas na proximal </a:t>
            </a:r>
            <a:r>
              <a:rPr lang="pt-BR" sz="2100" dirty="0" err="1" smtClean="0">
                <a:solidFill>
                  <a:schemeClr val="tx2"/>
                </a:solidFill>
              </a:rPr>
              <a:t>pars</a:t>
            </a:r>
            <a:r>
              <a:rPr lang="pt-BR" sz="2100" dirty="0" smtClean="0">
                <a:solidFill>
                  <a:schemeClr val="tx2"/>
                </a:solidFill>
              </a:rPr>
              <a:t> </a:t>
            </a:r>
            <a:r>
              <a:rPr lang="pt-BR" sz="2100" dirty="0" err="1" smtClean="0">
                <a:solidFill>
                  <a:schemeClr val="tx2"/>
                </a:solidFill>
              </a:rPr>
              <a:t>distalis</a:t>
            </a:r>
            <a:r>
              <a:rPr lang="pt-BR" sz="2100" dirty="0" smtClean="0">
                <a:solidFill>
                  <a:schemeClr val="tx2"/>
                </a:solidFill>
              </a:rPr>
              <a:t> e na </a:t>
            </a:r>
            <a:r>
              <a:rPr lang="pt-BR" sz="2100" dirty="0" err="1" smtClean="0">
                <a:solidFill>
                  <a:schemeClr val="tx2"/>
                </a:solidFill>
              </a:rPr>
              <a:t>pars</a:t>
            </a:r>
            <a:r>
              <a:rPr lang="pt-BR" sz="2100" dirty="0" smtClean="0">
                <a:solidFill>
                  <a:schemeClr val="tx2"/>
                </a:solidFill>
              </a:rPr>
              <a:t> intermedia;</a:t>
            </a:r>
          </a:p>
          <a:p>
            <a:pPr lvl="1"/>
            <a:endParaRPr lang="pt-BR" sz="2100" dirty="0" smtClean="0"/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Teleósteos possuem duas:</a:t>
            </a:r>
          </a:p>
          <a:p>
            <a:pPr lvl="2"/>
            <a:r>
              <a:rPr lang="pt-BR" sz="1900" dirty="0" smtClean="0"/>
              <a:t>Gonadotrofina I (</a:t>
            </a:r>
            <a:r>
              <a:rPr lang="pt-BR" sz="1900" dirty="0" err="1" smtClean="0"/>
              <a:t>GtH</a:t>
            </a:r>
            <a:r>
              <a:rPr lang="pt-BR" sz="1900" dirty="0" smtClean="0"/>
              <a:t> I) ou </a:t>
            </a:r>
            <a:r>
              <a:rPr lang="pt-BR" sz="1900" b="1" dirty="0" smtClean="0"/>
              <a:t>FSH</a:t>
            </a:r>
            <a:r>
              <a:rPr lang="pt-BR" sz="1900" dirty="0" smtClean="0"/>
              <a:t>;</a:t>
            </a:r>
          </a:p>
          <a:p>
            <a:pPr lvl="3"/>
            <a:r>
              <a:rPr lang="pt-BR" sz="1800" dirty="0" smtClean="0">
                <a:solidFill>
                  <a:schemeClr val="bg1">
                    <a:lumMod val="50000"/>
                  </a:schemeClr>
                </a:solidFill>
              </a:rPr>
              <a:t>Estimula liberação de estradiol pelo ovário, crescimento </a:t>
            </a:r>
            <a:r>
              <a:rPr lang="pt-BR" sz="1800" dirty="0" err="1" smtClean="0">
                <a:solidFill>
                  <a:schemeClr val="bg1">
                    <a:lumMod val="50000"/>
                  </a:schemeClr>
                </a:solidFill>
              </a:rPr>
              <a:t>gonadal</a:t>
            </a:r>
            <a:r>
              <a:rPr lang="pt-BR" sz="1800" dirty="0" smtClean="0">
                <a:solidFill>
                  <a:schemeClr val="bg1">
                    <a:lumMod val="50000"/>
                  </a:schemeClr>
                </a:solidFill>
              </a:rPr>
              <a:t>, gametogênese e a entrada de </a:t>
            </a:r>
            <a:r>
              <a:rPr lang="pt-BR" sz="1800" dirty="0" err="1" smtClean="0">
                <a:solidFill>
                  <a:schemeClr val="bg1">
                    <a:lumMod val="50000"/>
                  </a:schemeClr>
                </a:solidFill>
              </a:rPr>
              <a:t>vitelogenina</a:t>
            </a:r>
            <a:r>
              <a:rPr lang="pt-BR" sz="1800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pt-BR" sz="1800" dirty="0" err="1" smtClean="0">
                <a:solidFill>
                  <a:schemeClr val="bg1">
                    <a:lumMod val="50000"/>
                  </a:schemeClr>
                </a:solidFill>
              </a:rPr>
              <a:t>oócito</a:t>
            </a:r>
            <a:r>
              <a:rPr lang="pt-BR" sz="18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lvl="3"/>
            <a:endParaRPr lang="pt-BR" sz="19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pt-BR" sz="1900" dirty="0" smtClean="0"/>
              <a:t>Gonadotrofina II (</a:t>
            </a:r>
            <a:r>
              <a:rPr lang="pt-BR" sz="1900" dirty="0" err="1" smtClean="0"/>
              <a:t>GtH</a:t>
            </a:r>
            <a:r>
              <a:rPr lang="pt-BR" sz="1900" dirty="0" smtClean="0"/>
              <a:t> II) ou </a:t>
            </a:r>
            <a:r>
              <a:rPr lang="pt-BR" sz="1900" b="1" dirty="0" smtClean="0"/>
              <a:t>LH</a:t>
            </a:r>
            <a:r>
              <a:rPr lang="pt-BR" sz="1900" dirty="0" smtClean="0"/>
              <a:t>.</a:t>
            </a:r>
          </a:p>
          <a:p>
            <a:pPr lvl="3"/>
            <a:r>
              <a:rPr lang="pt-BR" sz="1800" dirty="0" smtClean="0">
                <a:solidFill>
                  <a:schemeClr val="bg1">
                    <a:lumMod val="50000"/>
                  </a:schemeClr>
                </a:solidFill>
              </a:rPr>
              <a:t>Importante para a maturação final dos gametas e sua liberação (desova ou espermiação).</a:t>
            </a:r>
          </a:p>
          <a:p>
            <a:pPr lvl="2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361878" y="260648"/>
            <a:ext cx="5616624" cy="60863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rgbClr val="0070C0"/>
                </a:solidFill>
              </a:rPr>
              <a:t>Hormônios da adenoipófise</a:t>
            </a:r>
            <a:endParaRPr lang="pt-BR" sz="3200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7862" t="53937" r="29523" b="17516"/>
          <a:stretch/>
        </p:blipFill>
        <p:spPr>
          <a:xfrm>
            <a:off x="179512" y="116632"/>
            <a:ext cx="3203848" cy="120664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7504" y="980728"/>
            <a:ext cx="3384376" cy="3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2003092" y="292916"/>
            <a:ext cx="460133" cy="633359"/>
          </a:xfrm>
          <a:custGeom>
            <a:avLst/>
            <a:gdLst>
              <a:gd name="connsiteX0" fmla="*/ 360098 w 460133"/>
              <a:gd name="connsiteY0" fmla="*/ 182097 h 633359"/>
              <a:gd name="connsiteX1" fmla="*/ 312596 w 460133"/>
              <a:gd name="connsiteY1" fmla="*/ 122720 h 633359"/>
              <a:gd name="connsiteX2" fmla="*/ 276970 w 460133"/>
              <a:gd name="connsiteY2" fmla="*/ 98970 h 633359"/>
              <a:gd name="connsiteX3" fmla="*/ 217594 w 460133"/>
              <a:gd name="connsiteY3" fmla="*/ 51468 h 633359"/>
              <a:gd name="connsiteX4" fmla="*/ 229469 w 460133"/>
              <a:gd name="connsiteY4" fmla="*/ 3967 h 633359"/>
              <a:gd name="connsiteX5" fmla="*/ 288846 w 460133"/>
              <a:gd name="connsiteY5" fmla="*/ 51468 h 633359"/>
              <a:gd name="connsiteX6" fmla="*/ 324472 w 460133"/>
              <a:gd name="connsiteY6" fmla="*/ 63344 h 633359"/>
              <a:gd name="connsiteX7" fmla="*/ 395724 w 460133"/>
              <a:gd name="connsiteY7" fmla="*/ 122720 h 633359"/>
              <a:gd name="connsiteX8" fmla="*/ 431350 w 460133"/>
              <a:gd name="connsiteY8" fmla="*/ 158346 h 633359"/>
              <a:gd name="connsiteX9" fmla="*/ 455100 w 460133"/>
              <a:gd name="connsiteY9" fmla="*/ 360227 h 633359"/>
              <a:gd name="connsiteX10" fmla="*/ 419474 w 460133"/>
              <a:gd name="connsiteY10" fmla="*/ 383978 h 633359"/>
              <a:gd name="connsiteX11" fmla="*/ 360098 w 460133"/>
              <a:gd name="connsiteY11" fmla="*/ 467105 h 633359"/>
              <a:gd name="connsiteX12" fmla="*/ 324472 w 460133"/>
              <a:gd name="connsiteY12" fmla="*/ 502731 h 633359"/>
              <a:gd name="connsiteX13" fmla="*/ 288846 w 460133"/>
              <a:gd name="connsiteY13" fmla="*/ 526481 h 633359"/>
              <a:gd name="connsiteX14" fmla="*/ 265095 w 460133"/>
              <a:gd name="connsiteY14" fmla="*/ 562107 h 633359"/>
              <a:gd name="connsiteX15" fmla="*/ 229469 w 460133"/>
              <a:gd name="connsiteY15" fmla="*/ 573983 h 633359"/>
              <a:gd name="connsiteX16" fmla="*/ 146342 w 460133"/>
              <a:gd name="connsiteY16" fmla="*/ 585858 h 633359"/>
              <a:gd name="connsiteX17" fmla="*/ 110716 w 460133"/>
              <a:gd name="connsiteY17" fmla="*/ 609609 h 633359"/>
              <a:gd name="connsiteX18" fmla="*/ 39464 w 460133"/>
              <a:gd name="connsiteY18" fmla="*/ 633359 h 633359"/>
              <a:gd name="connsiteX19" fmla="*/ 15713 w 460133"/>
              <a:gd name="connsiteY19" fmla="*/ 585858 h 633359"/>
              <a:gd name="connsiteX20" fmla="*/ 15713 w 460133"/>
              <a:gd name="connsiteY20" fmla="*/ 383978 h 633359"/>
              <a:gd name="connsiteX21" fmla="*/ 27589 w 460133"/>
              <a:gd name="connsiteY21" fmla="*/ 288975 h 633359"/>
              <a:gd name="connsiteX22" fmla="*/ 75090 w 460133"/>
              <a:gd name="connsiteY22" fmla="*/ 217723 h 633359"/>
              <a:gd name="connsiteX23" fmla="*/ 98840 w 460133"/>
              <a:gd name="connsiteY23" fmla="*/ 182097 h 633359"/>
              <a:gd name="connsiteX24" fmla="*/ 122591 w 460133"/>
              <a:gd name="connsiteY24" fmla="*/ 253349 h 633359"/>
              <a:gd name="connsiteX25" fmla="*/ 158217 w 460133"/>
              <a:gd name="connsiteY25" fmla="*/ 467105 h 633359"/>
              <a:gd name="connsiteX26" fmla="*/ 193843 w 460133"/>
              <a:gd name="connsiteY26" fmla="*/ 395853 h 633359"/>
              <a:gd name="connsiteX27" fmla="*/ 217594 w 460133"/>
              <a:gd name="connsiteY27" fmla="*/ 360227 h 633359"/>
              <a:gd name="connsiteX28" fmla="*/ 276970 w 460133"/>
              <a:gd name="connsiteY28" fmla="*/ 383978 h 633359"/>
              <a:gd name="connsiteX29" fmla="*/ 241344 w 460133"/>
              <a:gd name="connsiteY29" fmla="*/ 312726 h 633359"/>
              <a:gd name="connsiteX30" fmla="*/ 217594 w 460133"/>
              <a:gd name="connsiteY30" fmla="*/ 217723 h 633359"/>
              <a:gd name="connsiteX31" fmla="*/ 205718 w 460133"/>
              <a:gd name="connsiteY31" fmla="*/ 170222 h 633359"/>
              <a:gd name="connsiteX32" fmla="*/ 241344 w 460133"/>
              <a:gd name="connsiteY32" fmla="*/ 182097 h 633359"/>
              <a:gd name="connsiteX33" fmla="*/ 253220 w 460133"/>
              <a:gd name="connsiteY33" fmla="*/ 217723 h 633359"/>
              <a:gd name="connsiteX34" fmla="*/ 288846 w 460133"/>
              <a:gd name="connsiteY34" fmla="*/ 241474 h 633359"/>
              <a:gd name="connsiteX35" fmla="*/ 312596 w 460133"/>
              <a:gd name="connsiteY35" fmla="*/ 277100 h 633359"/>
              <a:gd name="connsiteX36" fmla="*/ 348222 w 460133"/>
              <a:gd name="connsiteY36" fmla="*/ 205848 h 633359"/>
              <a:gd name="connsiteX37" fmla="*/ 360098 w 460133"/>
              <a:gd name="connsiteY37" fmla="*/ 182097 h 63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60133" h="633359">
                <a:moveTo>
                  <a:pt x="360098" y="182097"/>
                </a:moveTo>
                <a:cubicBezTo>
                  <a:pt x="354160" y="168242"/>
                  <a:pt x="330519" y="140643"/>
                  <a:pt x="312596" y="122720"/>
                </a:cubicBezTo>
                <a:cubicBezTo>
                  <a:pt x="302504" y="112628"/>
                  <a:pt x="287062" y="109062"/>
                  <a:pt x="276970" y="98970"/>
                </a:cubicBezTo>
                <a:cubicBezTo>
                  <a:pt x="223254" y="45254"/>
                  <a:pt x="286952" y="74589"/>
                  <a:pt x="217594" y="51468"/>
                </a:cubicBezTo>
                <a:cubicBezTo>
                  <a:pt x="221552" y="35634"/>
                  <a:pt x="216412" y="13760"/>
                  <a:pt x="229469" y="3967"/>
                </a:cubicBezTo>
                <a:cubicBezTo>
                  <a:pt x="256429" y="-16253"/>
                  <a:pt x="283470" y="47167"/>
                  <a:pt x="288846" y="51468"/>
                </a:cubicBezTo>
                <a:cubicBezTo>
                  <a:pt x="298621" y="59288"/>
                  <a:pt x="312597" y="59385"/>
                  <a:pt x="324472" y="63344"/>
                </a:cubicBezTo>
                <a:cubicBezTo>
                  <a:pt x="428554" y="167426"/>
                  <a:pt x="296524" y="40055"/>
                  <a:pt x="395724" y="122720"/>
                </a:cubicBezTo>
                <a:cubicBezTo>
                  <a:pt x="408626" y="133471"/>
                  <a:pt x="419475" y="146471"/>
                  <a:pt x="431350" y="158346"/>
                </a:cubicBezTo>
                <a:cubicBezTo>
                  <a:pt x="455041" y="229421"/>
                  <a:pt x="467867" y="258090"/>
                  <a:pt x="455100" y="360227"/>
                </a:cubicBezTo>
                <a:cubicBezTo>
                  <a:pt x="453330" y="374389"/>
                  <a:pt x="431349" y="376061"/>
                  <a:pt x="419474" y="383978"/>
                </a:cubicBezTo>
                <a:cubicBezTo>
                  <a:pt x="391766" y="467104"/>
                  <a:pt x="419474" y="447312"/>
                  <a:pt x="360098" y="467105"/>
                </a:cubicBezTo>
                <a:cubicBezTo>
                  <a:pt x="348223" y="478980"/>
                  <a:pt x="337374" y="491980"/>
                  <a:pt x="324472" y="502731"/>
                </a:cubicBezTo>
                <a:cubicBezTo>
                  <a:pt x="313508" y="511868"/>
                  <a:pt x="298938" y="516389"/>
                  <a:pt x="288846" y="526481"/>
                </a:cubicBezTo>
                <a:cubicBezTo>
                  <a:pt x="278754" y="536573"/>
                  <a:pt x="276240" y="553191"/>
                  <a:pt x="265095" y="562107"/>
                </a:cubicBezTo>
                <a:cubicBezTo>
                  <a:pt x="255320" y="569927"/>
                  <a:pt x="241744" y="571528"/>
                  <a:pt x="229469" y="573983"/>
                </a:cubicBezTo>
                <a:cubicBezTo>
                  <a:pt x="202022" y="579472"/>
                  <a:pt x="174051" y="581900"/>
                  <a:pt x="146342" y="585858"/>
                </a:cubicBezTo>
                <a:cubicBezTo>
                  <a:pt x="134467" y="593775"/>
                  <a:pt x="123758" y="603812"/>
                  <a:pt x="110716" y="609609"/>
                </a:cubicBezTo>
                <a:cubicBezTo>
                  <a:pt x="87838" y="619777"/>
                  <a:pt x="39464" y="633359"/>
                  <a:pt x="39464" y="633359"/>
                </a:cubicBezTo>
                <a:cubicBezTo>
                  <a:pt x="31547" y="617525"/>
                  <a:pt x="22686" y="602129"/>
                  <a:pt x="15713" y="585858"/>
                </a:cubicBezTo>
                <a:cubicBezTo>
                  <a:pt x="-14556" y="515231"/>
                  <a:pt x="6608" y="484127"/>
                  <a:pt x="15713" y="383978"/>
                </a:cubicBezTo>
                <a:cubicBezTo>
                  <a:pt x="18602" y="352195"/>
                  <a:pt x="16855" y="319030"/>
                  <a:pt x="27589" y="288975"/>
                </a:cubicBezTo>
                <a:cubicBezTo>
                  <a:pt x="37190" y="262093"/>
                  <a:pt x="59256" y="241474"/>
                  <a:pt x="75090" y="217723"/>
                </a:cubicBezTo>
                <a:lnTo>
                  <a:pt x="98840" y="182097"/>
                </a:lnTo>
                <a:cubicBezTo>
                  <a:pt x="106757" y="205848"/>
                  <a:pt x="120926" y="228369"/>
                  <a:pt x="122591" y="253349"/>
                </a:cubicBezTo>
                <a:cubicBezTo>
                  <a:pt x="135415" y="445720"/>
                  <a:pt x="101456" y="381965"/>
                  <a:pt x="158217" y="467105"/>
                </a:cubicBezTo>
                <a:cubicBezTo>
                  <a:pt x="226284" y="365005"/>
                  <a:pt x="144677" y="494185"/>
                  <a:pt x="193843" y="395853"/>
                </a:cubicBezTo>
                <a:cubicBezTo>
                  <a:pt x="200226" y="383087"/>
                  <a:pt x="209677" y="372102"/>
                  <a:pt x="217594" y="360227"/>
                </a:cubicBezTo>
                <a:cubicBezTo>
                  <a:pt x="221594" y="366227"/>
                  <a:pt x="251216" y="435485"/>
                  <a:pt x="276970" y="383978"/>
                </a:cubicBezTo>
                <a:cubicBezTo>
                  <a:pt x="283994" y="369930"/>
                  <a:pt x="245344" y="318726"/>
                  <a:pt x="241344" y="312726"/>
                </a:cubicBezTo>
                <a:cubicBezTo>
                  <a:pt x="217205" y="192028"/>
                  <a:pt x="241935" y="302914"/>
                  <a:pt x="217594" y="217723"/>
                </a:cubicBezTo>
                <a:cubicBezTo>
                  <a:pt x="213110" y="202030"/>
                  <a:pt x="196665" y="183802"/>
                  <a:pt x="205718" y="170222"/>
                </a:cubicBezTo>
                <a:cubicBezTo>
                  <a:pt x="212661" y="159807"/>
                  <a:pt x="229469" y="178139"/>
                  <a:pt x="241344" y="182097"/>
                </a:cubicBezTo>
                <a:cubicBezTo>
                  <a:pt x="245303" y="193972"/>
                  <a:pt x="245400" y="207948"/>
                  <a:pt x="253220" y="217723"/>
                </a:cubicBezTo>
                <a:cubicBezTo>
                  <a:pt x="262136" y="228868"/>
                  <a:pt x="278754" y="231382"/>
                  <a:pt x="288846" y="241474"/>
                </a:cubicBezTo>
                <a:cubicBezTo>
                  <a:pt x="298938" y="251566"/>
                  <a:pt x="304679" y="265225"/>
                  <a:pt x="312596" y="277100"/>
                </a:cubicBezTo>
                <a:cubicBezTo>
                  <a:pt x="342447" y="187553"/>
                  <a:pt x="302180" y="297931"/>
                  <a:pt x="348222" y="205848"/>
                </a:cubicBezTo>
                <a:cubicBezTo>
                  <a:pt x="353820" y="194652"/>
                  <a:pt x="366036" y="195952"/>
                  <a:pt x="360098" y="18209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1540224" y="427512"/>
            <a:ext cx="490457" cy="509368"/>
          </a:xfrm>
          <a:custGeom>
            <a:avLst/>
            <a:gdLst>
              <a:gd name="connsiteX0" fmla="*/ 27319 w 490457"/>
              <a:gd name="connsiteY0" fmla="*/ 498763 h 509368"/>
              <a:gd name="connsiteX1" fmla="*/ 51070 w 490457"/>
              <a:gd name="connsiteY1" fmla="*/ 296883 h 509368"/>
              <a:gd name="connsiteX2" fmla="*/ 62945 w 490457"/>
              <a:gd name="connsiteY2" fmla="*/ 261257 h 509368"/>
              <a:gd name="connsiteX3" fmla="*/ 62945 w 490457"/>
              <a:gd name="connsiteY3" fmla="*/ 35626 h 509368"/>
              <a:gd name="connsiteX4" fmla="*/ 98571 w 490457"/>
              <a:gd name="connsiteY4" fmla="*/ 23750 h 509368"/>
              <a:gd name="connsiteX5" fmla="*/ 193573 w 490457"/>
              <a:gd name="connsiteY5" fmla="*/ 0 h 509368"/>
              <a:gd name="connsiteX6" fmla="*/ 229199 w 490457"/>
              <a:gd name="connsiteY6" fmla="*/ 23750 h 509368"/>
              <a:gd name="connsiteX7" fmla="*/ 241075 w 490457"/>
              <a:gd name="connsiteY7" fmla="*/ 59376 h 509368"/>
              <a:gd name="connsiteX8" fmla="*/ 252950 w 490457"/>
              <a:gd name="connsiteY8" fmla="*/ 166254 h 509368"/>
              <a:gd name="connsiteX9" fmla="*/ 300451 w 490457"/>
              <a:gd name="connsiteY9" fmla="*/ 178130 h 509368"/>
              <a:gd name="connsiteX10" fmla="*/ 347953 w 490457"/>
              <a:gd name="connsiteY10" fmla="*/ 154379 h 509368"/>
              <a:gd name="connsiteX11" fmla="*/ 359828 w 490457"/>
              <a:gd name="connsiteY11" fmla="*/ 118753 h 509368"/>
              <a:gd name="connsiteX12" fmla="*/ 336077 w 490457"/>
              <a:gd name="connsiteY12" fmla="*/ 47501 h 509368"/>
              <a:gd name="connsiteX13" fmla="*/ 347953 w 490457"/>
              <a:gd name="connsiteY13" fmla="*/ 11875 h 509368"/>
              <a:gd name="connsiteX14" fmla="*/ 395454 w 490457"/>
              <a:gd name="connsiteY14" fmla="*/ 23750 h 509368"/>
              <a:gd name="connsiteX15" fmla="*/ 490457 w 490457"/>
              <a:gd name="connsiteY15" fmla="*/ 47501 h 509368"/>
              <a:gd name="connsiteX16" fmla="*/ 478581 w 490457"/>
              <a:gd name="connsiteY16" fmla="*/ 95002 h 509368"/>
              <a:gd name="connsiteX17" fmla="*/ 466706 w 490457"/>
              <a:gd name="connsiteY17" fmla="*/ 166254 h 509368"/>
              <a:gd name="connsiteX18" fmla="*/ 454831 w 490457"/>
              <a:gd name="connsiteY18" fmla="*/ 225631 h 509368"/>
              <a:gd name="connsiteX19" fmla="*/ 27319 w 490457"/>
              <a:gd name="connsiteY19" fmla="*/ 498763 h 50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0457" h="509368">
                <a:moveTo>
                  <a:pt x="27319" y="498763"/>
                </a:moveTo>
                <a:cubicBezTo>
                  <a:pt x="-39974" y="510638"/>
                  <a:pt x="36404" y="362878"/>
                  <a:pt x="51070" y="296883"/>
                </a:cubicBezTo>
                <a:cubicBezTo>
                  <a:pt x="53785" y="284663"/>
                  <a:pt x="58987" y="273132"/>
                  <a:pt x="62945" y="261257"/>
                </a:cubicBezTo>
                <a:cubicBezTo>
                  <a:pt x="35049" y="177567"/>
                  <a:pt x="29778" y="176588"/>
                  <a:pt x="62945" y="35626"/>
                </a:cubicBezTo>
                <a:cubicBezTo>
                  <a:pt x="65812" y="23441"/>
                  <a:pt x="86494" y="27044"/>
                  <a:pt x="98571" y="23750"/>
                </a:cubicBezTo>
                <a:cubicBezTo>
                  <a:pt x="130063" y="15161"/>
                  <a:pt x="193573" y="0"/>
                  <a:pt x="193573" y="0"/>
                </a:cubicBezTo>
                <a:cubicBezTo>
                  <a:pt x="205448" y="7917"/>
                  <a:pt x="220283" y="12605"/>
                  <a:pt x="229199" y="23750"/>
                </a:cubicBezTo>
                <a:cubicBezTo>
                  <a:pt x="237019" y="33525"/>
                  <a:pt x="239017" y="47029"/>
                  <a:pt x="241075" y="59376"/>
                </a:cubicBezTo>
                <a:cubicBezTo>
                  <a:pt x="246968" y="94734"/>
                  <a:pt x="248992" y="130628"/>
                  <a:pt x="252950" y="166254"/>
                </a:cubicBezTo>
                <a:cubicBezTo>
                  <a:pt x="359363" y="95314"/>
                  <a:pt x="231113" y="164263"/>
                  <a:pt x="300451" y="178130"/>
                </a:cubicBezTo>
                <a:cubicBezTo>
                  <a:pt x="317810" y="181602"/>
                  <a:pt x="332119" y="162296"/>
                  <a:pt x="347953" y="154379"/>
                </a:cubicBezTo>
                <a:cubicBezTo>
                  <a:pt x="351911" y="142504"/>
                  <a:pt x="361210" y="131194"/>
                  <a:pt x="359828" y="118753"/>
                </a:cubicBezTo>
                <a:cubicBezTo>
                  <a:pt x="357063" y="93871"/>
                  <a:pt x="336077" y="47501"/>
                  <a:pt x="336077" y="47501"/>
                </a:cubicBezTo>
                <a:cubicBezTo>
                  <a:pt x="340036" y="35626"/>
                  <a:pt x="336331" y="16524"/>
                  <a:pt x="347953" y="11875"/>
                </a:cubicBezTo>
                <a:cubicBezTo>
                  <a:pt x="363107" y="5814"/>
                  <a:pt x="379761" y="19266"/>
                  <a:pt x="395454" y="23750"/>
                </a:cubicBezTo>
                <a:cubicBezTo>
                  <a:pt x="480663" y="48096"/>
                  <a:pt x="369731" y="23357"/>
                  <a:pt x="490457" y="47501"/>
                </a:cubicBezTo>
                <a:cubicBezTo>
                  <a:pt x="486498" y="63335"/>
                  <a:pt x="481782" y="78998"/>
                  <a:pt x="478581" y="95002"/>
                </a:cubicBezTo>
                <a:cubicBezTo>
                  <a:pt x="473859" y="118613"/>
                  <a:pt x="471013" y="142564"/>
                  <a:pt x="466706" y="166254"/>
                </a:cubicBezTo>
                <a:cubicBezTo>
                  <a:pt x="463095" y="186113"/>
                  <a:pt x="458789" y="205839"/>
                  <a:pt x="454831" y="225631"/>
                </a:cubicBezTo>
                <a:cubicBezTo>
                  <a:pt x="436365" y="613402"/>
                  <a:pt x="94612" y="486888"/>
                  <a:pt x="27319" y="498763"/>
                </a:cubicBez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/>
          <p:cNvCxnSpPr>
            <a:stCxn id="7" idx="0"/>
          </p:cNvCxnSpPr>
          <p:nvPr/>
        </p:nvCxnSpPr>
        <p:spPr>
          <a:xfrm>
            <a:off x="1799692" y="980728"/>
            <a:ext cx="2268252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2463225" y="719954"/>
            <a:ext cx="3332911" cy="12688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361878" y="260648"/>
            <a:ext cx="5616624" cy="60863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rgbClr val="0070C0"/>
                </a:solidFill>
              </a:rPr>
              <a:t>Hormônios da adenoipófise</a:t>
            </a:r>
            <a:endParaRPr lang="pt-BR" sz="3200" dirty="0">
              <a:solidFill>
                <a:srgbClr val="0070C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27862" t="53937" r="29523" b="17516"/>
          <a:stretch/>
        </p:blipFill>
        <p:spPr>
          <a:xfrm>
            <a:off x="179512" y="116632"/>
            <a:ext cx="3203848" cy="120664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07504" y="980728"/>
            <a:ext cx="3384376" cy="3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214422"/>
            <a:ext cx="7929618" cy="5429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/>
              <a:t>f) HORMÔNIO ESTIMULADOR DA TIREÓIDE (TSH) OU TIREOTROFINA:</a:t>
            </a:r>
          </a:p>
          <a:p>
            <a:pPr lvl="1"/>
            <a:endParaRPr lang="pt-BR" sz="2100" dirty="0" smtClean="0"/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Produzido na proximal </a:t>
            </a:r>
            <a:r>
              <a:rPr lang="pt-BR" sz="2100" dirty="0" err="1" smtClean="0">
                <a:solidFill>
                  <a:schemeClr val="tx2"/>
                </a:solidFill>
              </a:rPr>
              <a:t>pars</a:t>
            </a:r>
            <a:r>
              <a:rPr lang="pt-BR" sz="2100" dirty="0" smtClean="0">
                <a:solidFill>
                  <a:schemeClr val="tx2"/>
                </a:solidFill>
              </a:rPr>
              <a:t> </a:t>
            </a:r>
            <a:r>
              <a:rPr lang="pt-BR" sz="2100" dirty="0" err="1" smtClean="0">
                <a:solidFill>
                  <a:schemeClr val="tx2"/>
                </a:solidFill>
              </a:rPr>
              <a:t>distalis</a:t>
            </a:r>
            <a:r>
              <a:rPr lang="pt-BR" sz="2100" dirty="0" smtClean="0">
                <a:solidFill>
                  <a:schemeClr val="tx2"/>
                </a:solidFill>
              </a:rPr>
              <a:t>  na maioria dos teleósteos; </a:t>
            </a:r>
          </a:p>
          <a:p>
            <a:pPr lvl="1"/>
            <a:endParaRPr lang="pt-BR" sz="2100" dirty="0" smtClean="0"/>
          </a:p>
          <a:p>
            <a:pPr lvl="1"/>
            <a:endParaRPr lang="pt-BR" sz="2100" dirty="0" smtClean="0"/>
          </a:p>
          <a:p>
            <a:endParaRPr lang="pt-BR" dirty="0" smtClean="0"/>
          </a:p>
          <a:p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Estimula crescimento e secreção da tireóide;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Envolvido metamorfose e na adaptação à baixa salinidade em larvas de linguado japonês.</a:t>
            </a:r>
            <a:endParaRPr lang="pt-BR" sz="2100" dirty="0">
              <a:solidFill>
                <a:schemeClr val="tx2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00034" y="3357562"/>
            <a:ext cx="3071834" cy="9144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Enguia japonesa</a:t>
            </a:r>
          </a:p>
          <a:p>
            <a:pPr algn="ctr"/>
            <a:r>
              <a:rPr lang="pt-BR" dirty="0" smtClean="0"/>
              <a:t>Produzido somente na </a:t>
            </a:r>
            <a:r>
              <a:rPr lang="pt-BR" dirty="0" err="1" smtClean="0"/>
              <a:t>rostral</a:t>
            </a:r>
            <a:r>
              <a:rPr lang="pt-BR" dirty="0" smtClean="0"/>
              <a:t> </a:t>
            </a:r>
            <a:r>
              <a:rPr lang="pt-BR" dirty="0" err="1" smtClean="0"/>
              <a:t>pars</a:t>
            </a:r>
            <a:r>
              <a:rPr lang="pt-BR" dirty="0" smtClean="0"/>
              <a:t> </a:t>
            </a:r>
            <a:r>
              <a:rPr lang="pt-BR" dirty="0" err="1" smtClean="0"/>
              <a:t>distalis</a:t>
            </a:r>
            <a:endParaRPr lang="pt-BR" dirty="0"/>
          </a:p>
        </p:txBody>
      </p:sp>
      <p:sp>
        <p:nvSpPr>
          <p:cNvPr id="7" name="Seta para a direita 6"/>
          <p:cNvSpPr/>
          <p:nvPr/>
        </p:nvSpPr>
        <p:spPr>
          <a:xfrm>
            <a:off x="3786182" y="3643314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6044902" y="4816816"/>
            <a:ext cx="22792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hlinkClick r:id="rId3"/>
              </a:rPr>
              <a:t>https://www.asiacomentada.com.br/2014/07/enguias-japonesas-considerada-especie-em-extincao</a:t>
            </a:r>
            <a:r>
              <a:rPr lang="pt-BR" sz="900" dirty="0" smtClean="0">
                <a:hlinkClick r:id="rId3"/>
              </a:rPr>
              <a:t>/</a:t>
            </a:r>
            <a:r>
              <a:rPr lang="pt-BR" sz="900" dirty="0" smtClean="0"/>
              <a:t> </a:t>
            </a:r>
            <a:endParaRPr lang="pt-BR" sz="900" dirty="0"/>
          </a:p>
        </p:txBody>
      </p:sp>
      <p:sp>
        <p:nvSpPr>
          <p:cNvPr id="12" name="Forma livre 11"/>
          <p:cNvSpPr/>
          <p:nvPr/>
        </p:nvSpPr>
        <p:spPr>
          <a:xfrm>
            <a:off x="1540224" y="427512"/>
            <a:ext cx="490457" cy="509368"/>
          </a:xfrm>
          <a:custGeom>
            <a:avLst/>
            <a:gdLst>
              <a:gd name="connsiteX0" fmla="*/ 27319 w 490457"/>
              <a:gd name="connsiteY0" fmla="*/ 498763 h 509368"/>
              <a:gd name="connsiteX1" fmla="*/ 51070 w 490457"/>
              <a:gd name="connsiteY1" fmla="*/ 296883 h 509368"/>
              <a:gd name="connsiteX2" fmla="*/ 62945 w 490457"/>
              <a:gd name="connsiteY2" fmla="*/ 261257 h 509368"/>
              <a:gd name="connsiteX3" fmla="*/ 62945 w 490457"/>
              <a:gd name="connsiteY3" fmla="*/ 35626 h 509368"/>
              <a:gd name="connsiteX4" fmla="*/ 98571 w 490457"/>
              <a:gd name="connsiteY4" fmla="*/ 23750 h 509368"/>
              <a:gd name="connsiteX5" fmla="*/ 193573 w 490457"/>
              <a:gd name="connsiteY5" fmla="*/ 0 h 509368"/>
              <a:gd name="connsiteX6" fmla="*/ 229199 w 490457"/>
              <a:gd name="connsiteY6" fmla="*/ 23750 h 509368"/>
              <a:gd name="connsiteX7" fmla="*/ 241075 w 490457"/>
              <a:gd name="connsiteY7" fmla="*/ 59376 h 509368"/>
              <a:gd name="connsiteX8" fmla="*/ 252950 w 490457"/>
              <a:gd name="connsiteY8" fmla="*/ 166254 h 509368"/>
              <a:gd name="connsiteX9" fmla="*/ 300451 w 490457"/>
              <a:gd name="connsiteY9" fmla="*/ 178130 h 509368"/>
              <a:gd name="connsiteX10" fmla="*/ 347953 w 490457"/>
              <a:gd name="connsiteY10" fmla="*/ 154379 h 509368"/>
              <a:gd name="connsiteX11" fmla="*/ 359828 w 490457"/>
              <a:gd name="connsiteY11" fmla="*/ 118753 h 509368"/>
              <a:gd name="connsiteX12" fmla="*/ 336077 w 490457"/>
              <a:gd name="connsiteY12" fmla="*/ 47501 h 509368"/>
              <a:gd name="connsiteX13" fmla="*/ 347953 w 490457"/>
              <a:gd name="connsiteY13" fmla="*/ 11875 h 509368"/>
              <a:gd name="connsiteX14" fmla="*/ 395454 w 490457"/>
              <a:gd name="connsiteY14" fmla="*/ 23750 h 509368"/>
              <a:gd name="connsiteX15" fmla="*/ 490457 w 490457"/>
              <a:gd name="connsiteY15" fmla="*/ 47501 h 509368"/>
              <a:gd name="connsiteX16" fmla="*/ 478581 w 490457"/>
              <a:gd name="connsiteY16" fmla="*/ 95002 h 509368"/>
              <a:gd name="connsiteX17" fmla="*/ 466706 w 490457"/>
              <a:gd name="connsiteY17" fmla="*/ 166254 h 509368"/>
              <a:gd name="connsiteX18" fmla="*/ 454831 w 490457"/>
              <a:gd name="connsiteY18" fmla="*/ 225631 h 509368"/>
              <a:gd name="connsiteX19" fmla="*/ 27319 w 490457"/>
              <a:gd name="connsiteY19" fmla="*/ 498763 h 50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0457" h="509368">
                <a:moveTo>
                  <a:pt x="27319" y="498763"/>
                </a:moveTo>
                <a:cubicBezTo>
                  <a:pt x="-39974" y="510638"/>
                  <a:pt x="36404" y="362878"/>
                  <a:pt x="51070" y="296883"/>
                </a:cubicBezTo>
                <a:cubicBezTo>
                  <a:pt x="53785" y="284663"/>
                  <a:pt x="58987" y="273132"/>
                  <a:pt x="62945" y="261257"/>
                </a:cubicBezTo>
                <a:cubicBezTo>
                  <a:pt x="35049" y="177567"/>
                  <a:pt x="29778" y="176588"/>
                  <a:pt x="62945" y="35626"/>
                </a:cubicBezTo>
                <a:cubicBezTo>
                  <a:pt x="65812" y="23441"/>
                  <a:pt x="86494" y="27044"/>
                  <a:pt x="98571" y="23750"/>
                </a:cubicBezTo>
                <a:cubicBezTo>
                  <a:pt x="130063" y="15161"/>
                  <a:pt x="193573" y="0"/>
                  <a:pt x="193573" y="0"/>
                </a:cubicBezTo>
                <a:cubicBezTo>
                  <a:pt x="205448" y="7917"/>
                  <a:pt x="220283" y="12605"/>
                  <a:pt x="229199" y="23750"/>
                </a:cubicBezTo>
                <a:cubicBezTo>
                  <a:pt x="237019" y="33525"/>
                  <a:pt x="239017" y="47029"/>
                  <a:pt x="241075" y="59376"/>
                </a:cubicBezTo>
                <a:cubicBezTo>
                  <a:pt x="246968" y="94734"/>
                  <a:pt x="248992" y="130628"/>
                  <a:pt x="252950" y="166254"/>
                </a:cubicBezTo>
                <a:cubicBezTo>
                  <a:pt x="359363" y="95314"/>
                  <a:pt x="231113" y="164263"/>
                  <a:pt x="300451" y="178130"/>
                </a:cubicBezTo>
                <a:cubicBezTo>
                  <a:pt x="317810" y="181602"/>
                  <a:pt x="332119" y="162296"/>
                  <a:pt x="347953" y="154379"/>
                </a:cubicBezTo>
                <a:cubicBezTo>
                  <a:pt x="351911" y="142504"/>
                  <a:pt x="361210" y="131194"/>
                  <a:pt x="359828" y="118753"/>
                </a:cubicBezTo>
                <a:cubicBezTo>
                  <a:pt x="357063" y="93871"/>
                  <a:pt x="336077" y="47501"/>
                  <a:pt x="336077" y="47501"/>
                </a:cubicBezTo>
                <a:cubicBezTo>
                  <a:pt x="340036" y="35626"/>
                  <a:pt x="336331" y="16524"/>
                  <a:pt x="347953" y="11875"/>
                </a:cubicBezTo>
                <a:cubicBezTo>
                  <a:pt x="363107" y="5814"/>
                  <a:pt x="379761" y="19266"/>
                  <a:pt x="395454" y="23750"/>
                </a:cubicBezTo>
                <a:cubicBezTo>
                  <a:pt x="480663" y="48096"/>
                  <a:pt x="369731" y="23357"/>
                  <a:pt x="490457" y="47501"/>
                </a:cubicBezTo>
                <a:cubicBezTo>
                  <a:pt x="486498" y="63335"/>
                  <a:pt x="481782" y="78998"/>
                  <a:pt x="478581" y="95002"/>
                </a:cubicBezTo>
                <a:cubicBezTo>
                  <a:pt x="473859" y="118613"/>
                  <a:pt x="471013" y="142564"/>
                  <a:pt x="466706" y="166254"/>
                </a:cubicBezTo>
                <a:cubicBezTo>
                  <a:pt x="463095" y="186113"/>
                  <a:pt x="458789" y="205839"/>
                  <a:pt x="454831" y="225631"/>
                </a:cubicBezTo>
                <a:cubicBezTo>
                  <a:pt x="436365" y="613402"/>
                  <a:pt x="94612" y="486888"/>
                  <a:pt x="27319" y="498763"/>
                </a:cubicBez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de seta reta 4"/>
          <p:cNvCxnSpPr/>
          <p:nvPr/>
        </p:nvCxnSpPr>
        <p:spPr>
          <a:xfrm>
            <a:off x="1781436" y="936880"/>
            <a:ext cx="1790432" cy="12679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nguias Japonesas Considerada Espécie em Extinção | Asia coment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839" y="2743107"/>
            <a:ext cx="2736304" cy="203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20" y="1500174"/>
            <a:ext cx="8390736" cy="4955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/>
              <a:t>g) HORMÔNIO ESTIMULADOR DOS MELANÓFOROS (</a:t>
            </a:r>
            <a:r>
              <a:rPr lang="el-GR" sz="2400" dirty="0" smtClean="0"/>
              <a:t>α</a:t>
            </a:r>
            <a:r>
              <a:rPr lang="pt-BR" sz="2400" dirty="0" smtClean="0"/>
              <a:t>- MSH):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Produzido na </a:t>
            </a:r>
            <a:r>
              <a:rPr lang="pt-BR" sz="2100" dirty="0" err="1" smtClean="0">
                <a:solidFill>
                  <a:schemeClr val="tx2"/>
                </a:solidFill>
              </a:rPr>
              <a:t>pars</a:t>
            </a:r>
            <a:r>
              <a:rPr lang="pt-BR" sz="2100" dirty="0" smtClean="0">
                <a:solidFill>
                  <a:schemeClr val="tx2"/>
                </a:solidFill>
              </a:rPr>
              <a:t> intermedia;</a:t>
            </a:r>
          </a:p>
          <a:p>
            <a:pPr marL="685800" lvl="2" indent="0">
              <a:buNone/>
            </a:pPr>
            <a:endParaRPr lang="pt-BR" dirty="0" smtClean="0">
              <a:solidFill>
                <a:schemeClr val="tx2"/>
              </a:solidFill>
            </a:endParaRPr>
          </a:p>
          <a:p>
            <a:pPr lvl="2"/>
            <a:r>
              <a:rPr lang="pt-BR" sz="1900" dirty="0" smtClean="0"/>
              <a:t>Estimula a produção de melanina e dispersão de pigmentos na pele;</a:t>
            </a:r>
          </a:p>
          <a:p>
            <a:pPr lvl="3"/>
            <a:r>
              <a:rPr lang="pt-BR" sz="1750" dirty="0" smtClean="0"/>
              <a:t>Escurecendo o peixe quando está exposto a um fundo escuro</a:t>
            </a:r>
            <a:r>
              <a:rPr lang="pt-BR" sz="1750" dirty="0"/>
              <a:t>.</a:t>
            </a:r>
            <a:endParaRPr lang="pt-BR" sz="1750" dirty="0" smtClean="0"/>
          </a:p>
          <a:p>
            <a:pPr lvl="2"/>
            <a:r>
              <a:rPr lang="pt-BR" sz="1900" dirty="0" smtClean="0"/>
              <a:t>Inibe a ingestão de alimento (ação antagônica ao hormônio concentrador de </a:t>
            </a:r>
            <a:r>
              <a:rPr lang="pt-BR" sz="1900" dirty="0" err="1" smtClean="0"/>
              <a:t>melanóforos</a:t>
            </a:r>
            <a:r>
              <a:rPr lang="pt-BR" sz="1900" dirty="0" smtClean="0"/>
              <a:t>);</a:t>
            </a:r>
          </a:p>
          <a:p>
            <a:pPr lvl="2"/>
            <a:r>
              <a:rPr lang="pt-BR" sz="1900" dirty="0" smtClean="0"/>
              <a:t>Deficiência na sua secreção leva a um grande acúmulo de gordura visceral;</a:t>
            </a:r>
          </a:p>
          <a:p>
            <a:pPr lvl="3"/>
            <a:r>
              <a:rPr lang="pt-BR" sz="1750" dirty="0" smtClean="0"/>
              <a:t>Estimula a quebra de lipídeos nos adipócitos;</a:t>
            </a:r>
          </a:p>
          <a:p>
            <a:pPr lvl="2"/>
            <a:r>
              <a:rPr lang="pt-BR" sz="1900" dirty="0" smtClean="0"/>
              <a:t>Liberado </a:t>
            </a:r>
            <a:r>
              <a:rPr lang="pt-BR" sz="1900" dirty="0"/>
              <a:t>em situações de </a:t>
            </a:r>
            <a:r>
              <a:rPr lang="pt-BR" sz="1900" dirty="0" smtClean="0"/>
              <a:t>estresse;</a:t>
            </a:r>
          </a:p>
          <a:p>
            <a:pPr lvl="2"/>
            <a:endParaRPr lang="pt-BR" sz="1900" dirty="0" smtClean="0"/>
          </a:p>
          <a:p>
            <a:pPr lvl="2"/>
            <a:r>
              <a:rPr lang="pt-BR" sz="1900" dirty="0" smtClean="0"/>
              <a:t>Efeito supressivo na resposta imunológica dos teleósteos. 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2"/>
            <a:endParaRPr lang="pt-BR" dirty="0" smtClean="0"/>
          </a:p>
          <a:p>
            <a:endParaRPr lang="pt-BR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361878" y="260648"/>
            <a:ext cx="5616624" cy="60863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rgbClr val="0070C0"/>
                </a:solidFill>
              </a:rPr>
              <a:t>Hormônios da adenoipófise</a:t>
            </a:r>
            <a:endParaRPr lang="pt-BR" sz="3200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7862" t="53937" r="29523" b="17516"/>
          <a:stretch/>
        </p:blipFill>
        <p:spPr>
          <a:xfrm>
            <a:off x="179512" y="116632"/>
            <a:ext cx="3203848" cy="120664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7504" y="980728"/>
            <a:ext cx="3384376" cy="3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2003092" y="292916"/>
            <a:ext cx="460133" cy="633359"/>
          </a:xfrm>
          <a:custGeom>
            <a:avLst/>
            <a:gdLst>
              <a:gd name="connsiteX0" fmla="*/ 360098 w 460133"/>
              <a:gd name="connsiteY0" fmla="*/ 182097 h 633359"/>
              <a:gd name="connsiteX1" fmla="*/ 312596 w 460133"/>
              <a:gd name="connsiteY1" fmla="*/ 122720 h 633359"/>
              <a:gd name="connsiteX2" fmla="*/ 276970 w 460133"/>
              <a:gd name="connsiteY2" fmla="*/ 98970 h 633359"/>
              <a:gd name="connsiteX3" fmla="*/ 217594 w 460133"/>
              <a:gd name="connsiteY3" fmla="*/ 51468 h 633359"/>
              <a:gd name="connsiteX4" fmla="*/ 229469 w 460133"/>
              <a:gd name="connsiteY4" fmla="*/ 3967 h 633359"/>
              <a:gd name="connsiteX5" fmla="*/ 288846 w 460133"/>
              <a:gd name="connsiteY5" fmla="*/ 51468 h 633359"/>
              <a:gd name="connsiteX6" fmla="*/ 324472 w 460133"/>
              <a:gd name="connsiteY6" fmla="*/ 63344 h 633359"/>
              <a:gd name="connsiteX7" fmla="*/ 395724 w 460133"/>
              <a:gd name="connsiteY7" fmla="*/ 122720 h 633359"/>
              <a:gd name="connsiteX8" fmla="*/ 431350 w 460133"/>
              <a:gd name="connsiteY8" fmla="*/ 158346 h 633359"/>
              <a:gd name="connsiteX9" fmla="*/ 455100 w 460133"/>
              <a:gd name="connsiteY9" fmla="*/ 360227 h 633359"/>
              <a:gd name="connsiteX10" fmla="*/ 419474 w 460133"/>
              <a:gd name="connsiteY10" fmla="*/ 383978 h 633359"/>
              <a:gd name="connsiteX11" fmla="*/ 360098 w 460133"/>
              <a:gd name="connsiteY11" fmla="*/ 467105 h 633359"/>
              <a:gd name="connsiteX12" fmla="*/ 324472 w 460133"/>
              <a:gd name="connsiteY12" fmla="*/ 502731 h 633359"/>
              <a:gd name="connsiteX13" fmla="*/ 288846 w 460133"/>
              <a:gd name="connsiteY13" fmla="*/ 526481 h 633359"/>
              <a:gd name="connsiteX14" fmla="*/ 265095 w 460133"/>
              <a:gd name="connsiteY14" fmla="*/ 562107 h 633359"/>
              <a:gd name="connsiteX15" fmla="*/ 229469 w 460133"/>
              <a:gd name="connsiteY15" fmla="*/ 573983 h 633359"/>
              <a:gd name="connsiteX16" fmla="*/ 146342 w 460133"/>
              <a:gd name="connsiteY16" fmla="*/ 585858 h 633359"/>
              <a:gd name="connsiteX17" fmla="*/ 110716 w 460133"/>
              <a:gd name="connsiteY17" fmla="*/ 609609 h 633359"/>
              <a:gd name="connsiteX18" fmla="*/ 39464 w 460133"/>
              <a:gd name="connsiteY18" fmla="*/ 633359 h 633359"/>
              <a:gd name="connsiteX19" fmla="*/ 15713 w 460133"/>
              <a:gd name="connsiteY19" fmla="*/ 585858 h 633359"/>
              <a:gd name="connsiteX20" fmla="*/ 15713 w 460133"/>
              <a:gd name="connsiteY20" fmla="*/ 383978 h 633359"/>
              <a:gd name="connsiteX21" fmla="*/ 27589 w 460133"/>
              <a:gd name="connsiteY21" fmla="*/ 288975 h 633359"/>
              <a:gd name="connsiteX22" fmla="*/ 75090 w 460133"/>
              <a:gd name="connsiteY22" fmla="*/ 217723 h 633359"/>
              <a:gd name="connsiteX23" fmla="*/ 98840 w 460133"/>
              <a:gd name="connsiteY23" fmla="*/ 182097 h 633359"/>
              <a:gd name="connsiteX24" fmla="*/ 122591 w 460133"/>
              <a:gd name="connsiteY24" fmla="*/ 253349 h 633359"/>
              <a:gd name="connsiteX25" fmla="*/ 158217 w 460133"/>
              <a:gd name="connsiteY25" fmla="*/ 467105 h 633359"/>
              <a:gd name="connsiteX26" fmla="*/ 193843 w 460133"/>
              <a:gd name="connsiteY26" fmla="*/ 395853 h 633359"/>
              <a:gd name="connsiteX27" fmla="*/ 217594 w 460133"/>
              <a:gd name="connsiteY27" fmla="*/ 360227 h 633359"/>
              <a:gd name="connsiteX28" fmla="*/ 276970 w 460133"/>
              <a:gd name="connsiteY28" fmla="*/ 383978 h 633359"/>
              <a:gd name="connsiteX29" fmla="*/ 241344 w 460133"/>
              <a:gd name="connsiteY29" fmla="*/ 312726 h 633359"/>
              <a:gd name="connsiteX30" fmla="*/ 217594 w 460133"/>
              <a:gd name="connsiteY30" fmla="*/ 217723 h 633359"/>
              <a:gd name="connsiteX31" fmla="*/ 205718 w 460133"/>
              <a:gd name="connsiteY31" fmla="*/ 170222 h 633359"/>
              <a:gd name="connsiteX32" fmla="*/ 241344 w 460133"/>
              <a:gd name="connsiteY32" fmla="*/ 182097 h 633359"/>
              <a:gd name="connsiteX33" fmla="*/ 253220 w 460133"/>
              <a:gd name="connsiteY33" fmla="*/ 217723 h 633359"/>
              <a:gd name="connsiteX34" fmla="*/ 288846 w 460133"/>
              <a:gd name="connsiteY34" fmla="*/ 241474 h 633359"/>
              <a:gd name="connsiteX35" fmla="*/ 312596 w 460133"/>
              <a:gd name="connsiteY35" fmla="*/ 277100 h 633359"/>
              <a:gd name="connsiteX36" fmla="*/ 348222 w 460133"/>
              <a:gd name="connsiteY36" fmla="*/ 205848 h 633359"/>
              <a:gd name="connsiteX37" fmla="*/ 360098 w 460133"/>
              <a:gd name="connsiteY37" fmla="*/ 182097 h 63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60133" h="633359">
                <a:moveTo>
                  <a:pt x="360098" y="182097"/>
                </a:moveTo>
                <a:cubicBezTo>
                  <a:pt x="354160" y="168242"/>
                  <a:pt x="330519" y="140643"/>
                  <a:pt x="312596" y="122720"/>
                </a:cubicBezTo>
                <a:cubicBezTo>
                  <a:pt x="302504" y="112628"/>
                  <a:pt x="287062" y="109062"/>
                  <a:pt x="276970" y="98970"/>
                </a:cubicBezTo>
                <a:cubicBezTo>
                  <a:pt x="223254" y="45254"/>
                  <a:pt x="286952" y="74589"/>
                  <a:pt x="217594" y="51468"/>
                </a:cubicBezTo>
                <a:cubicBezTo>
                  <a:pt x="221552" y="35634"/>
                  <a:pt x="216412" y="13760"/>
                  <a:pt x="229469" y="3967"/>
                </a:cubicBezTo>
                <a:cubicBezTo>
                  <a:pt x="256429" y="-16253"/>
                  <a:pt x="283470" y="47167"/>
                  <a:pt x="288846" y="51468"/>
                </a:cubicBezTo>
                <a:cubicBezTo>
                  <a:pt x="298621" y="59288"/>
                  <a:pt x="312597" y="59385"/>
                  <a:pt x="324472" y="63344"/>
                </a:cubicBezTo>
                <a:cubicBezTo>
                  <a:pt x="428554" y="167426"/>
                  <a:pt x="296524" y="40055"/>
                  <a:pt x="395724" y="122720"/>
                </a:cubicBezTo>
                <a:cubicBezTo>
                  <a:pt x="408626" y="133471"/>
                  <a:pt x="419475" y="146471"/>
                  <a:pt x="431350" y="158346"/>
                </a:cubicBezTo>
                <a:cubicBezTo>
                  <a:pt x="455041" y="229421"/>
                  <a:pt x="467867" y="258090"/>
                  <a:pt x="455100" y="360227"/>
                </a:cubicBezTo>
                <a:cubicBezTo>
                  <a:pt x="453330" y="374389"/>
                  <a:pt x="431349" y="376061"/>
                  <a:pt x="419474" y="383978"/>
                </a:cubicBezTo>
                <a:cubicBezTo>
                  <a:pt x="391766" y="467104"/>
                  <a:pt x="419474" y="447312"/>
                  <a:pt x="360098" y="467105"/>
                </a:cubicBezTo>
                <a:cubicBezTo>
                  <a:pt x="348223" y="478980"/>
                  <a:pt x="337374" y="491980"/>
                  <a:pt x="324472" y="502731"/>
                </a:cubicBezTo>
                <a:cubicBezTo>
                  <a:pt x="313508" y="511868"/>
                  <a:pt x="298938" y="516389"/>
                  <a:pt x="288846" y="526481"/>
                </a:cubicBezTo>
                <a:cubicBezTo>
                  <a:pt x="278754" y="536573"/>
                  <a:pt x="276240" y="553191"/>
                  <a:pt x="265095" y="562107"/>
                </a:cubicBezTo>
                <a:cubicBezTo>
                  <a:pt x="255320" y="569927"/>
                  <a:pt x="241744" y="571528"/>
                  <a:pt x="229469" y="573983"/>
                </a:cubicBezTo>
                <a:cubicBezTo>
                  <a:pt x="202022" y="579472"/>
                  <a:pt x="174051" y="581900"/>
                  <a:pt x="146342" y="585858"/>
                </a:cubicBezTo>
                <a:cubicBezTo>
                  <a:pt x="134467" y="593775"/>
                  <a:pt x="123758" y="603812"/>
                  <a:pt x="110716" y="609609"/>
                </a:cubicBezTo>
                <a:cubicBezTo>
                  <a:pt x="87838" y="619777"/>
                  <a:pt x="39464" y="633359"/>
                  <a:pt x="39464" y="633359"/>
                </a:cubicBezTo>
                <a:cubicBezTo>
                  <a:pt x="31547" y="617525"/>
                  <a:pt x="22686" y="602129"/>
                  <a:pt x="15713" y="585858"/>
                </a:cubicBezTo>
                <a:cubicBezTo>
                  <a:pt x="-14556" y="515231"/>
                  <a:pt x="6608" y="484127"/>
                  <a:pt x="15713" y="383978"/>
                </a:cubicBezTo>
                <a:cubicBezTo>
                  <a:pt x="18602" y="352195"/>
                  <a:pt x="16855" y="319030"/>
                  <a:pt x="27589" y="288975"/>
                </a:cubicBezTo>
                <a:cubicBezTo>
                  <a:pt x="37190" y="262093"/>
                  <a:pt x="59256" y="241474"/>
                  <a:pt x="75090" y="217723"/>
                </a:cubicBezTo>
                <a:lnTo>
                  <a:pt x="98840" y="182097"/>
                </a:lnTo>
                <a:cubicBezTo>
                  <a:pt x="106757" y="205848"/>
                  <a:pt x="120926" y="228369"/>
                  <a:pt x="122591" y="253349"/>
                </a:cubicBezTo>
                <a:cubicBezTo>
                  <a:pt x="135415" y="445720"/>
                  <a:pt x="101456" y="381965"/>
                  <a:pt x="158217" y="467105"/>
                </a:cubicBezTo>
                <a:cubicBezTo>
                  <a:pt x="226284" y="365005"/>
                  <a:pt x="144677" y="494185"/>
                  <a:pt x="193843" y="395853"/>
                </a:cubicBezTo>
                <a:cubicBezTo>
                  <a:pt x="200226" y="383087"/>
                  <a:pt x="209677" y="372102"/>
                  <a:pt x="217594" y="360227"/>
                </a:cubicBezTo>
                <a:cubicBezTo>
                  <a:pt x="221594" y="366227"/>
                  <a:pt x="251216" y="435485"/>
                  <a:pt x="276970" y="383978"/>
                </a:cubicBezTo>
                <a:cubicBezTo>
                  <a:pt x="283994" y="369930"/>
                  <a:pt x="245344" y="318726"/>
                  <a:pt x="241344" y="312726"/>
                </a:cubicBezTo>
                <a:cubicBezTo>
                  <a:pt x="217205" y="192028"/>
                  <a:pt x="241935" y="302914"/>
                  <a:pt x="217594" y="217723"/>
                </a:cubicBezTo>
                <a:cubicBezTo>
                  <a:pt x="213110" y="202030"/>
                  <a:pt x="196665" y="183802"/>
                  <a:pt x="205718" y="170222"/>
                </a:cubicBezTo>
                <a:cubicBezTo>
                  <a:pt x="212661" y="159807"/>
                  <a:pt x="229469" y="178139"/>
                  <a:pt x="241344" y="182097"/>
                </a:cubicBezTo>
                <a:cubicBezTo>
                  <a:pt x="245303" y="193972"/>
                  <a:pt x="245400" y="207948"/>
                  <a:pt x="253220" y="217723"/>
                </a:cubicBezTo>
                <a:cubicBezTo>
                  <a:pt x="262136" y="228868"/>
                  <a:pt x="278754" y="231382"/>
                  <a:pt x="288846" y="241474"/>
                </a:cubicBezTo>
                <a:cubicBezTo>
                  <a:pt x="298938" y="251566"/>
                  <a:pt x="304679" y="265225"/>
                  <a:pt x="312596" y="277100"/>
                </a:cubicBezTo>
                <a:cubicBezTo>
                  <a:pt x="342447" y="187553"/>
                  <a:pt x="302180" y="297931"/>
                  <a:pt x="348222" y="205848"/>
                </a:cubicBezTo>
                <a:cubicBezTo>
                  <a:pt x="353820" y="194652"/>
                  <a:pt x="366036" y="195952"/>
                  <a:pt x="360098" y="18209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de seta reta 8"/>
          <p:cNvCxnSpPr>
            <a:stCxn id="8" idx="15"/>
          </p:cNvCxnSpPr>
          <p:nvPr/>
        </p:nvCxnSpPr>
        <p:spPr>
          <a:xfrm>
            <a:off x="2232561" y="866899"/>
            <a:ext cx="899279" cy="13379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361878" y="260648"/>
            <a:ext cx="5616624" cy="60863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rgbClr val="0070C0"/>
                </a:solidFill>
              </a:rPr>
              <a:t>Hormônios da adenoipófise</a:t>
            </a:r>
            <a:endParaRPr lang="pt-BR" sz="3200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7862" t="53937" r="29523" b="17516"/>
          <a:stretch/>
        </p:blipFill>
        <p:spPr>
          <a:xfrm>
            <a:off x="179512" y="116632"/>
            <a:ext cx="3203848" cy="120664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7504" y="980728"/>
            <a:ext cx="3384376" cy="3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214422"/>
            <a:ext cx="8750206" cy="5241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/>
              <a:t>h) PROTEÍNA RELACIONADA AO HORMÔNIO PARATIREÓIDEO (</a:t>
            </a:r>
            <a:r>
              <a:rPr lang="pt-BR" sz="2400" dirty="0" err="1" smtClean="0"/>
              <a:t>PTHrP</a:t>
            </a:r>
            <a:r>
              <a:rPr lang="pt-BR" sz="2400" dirty="0" smtClean="0"/>
              <a:t>):</a:t>
            </a:r>
          </a:p>
          <a:p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Local dentro da </a:t>
            </a:r>
            <a:r>
              <a:rPr lang="pt-BR" sz="2100" dirty="0" err="1" smtClean="0">
                <a:solidFill>
                  <a:schemeClr val="tx2"/>
                </a:solidFill>
              </a:rPr>
              <a:t>adenoipófise</a:t>
            </a:r>
            <a:r>
              <a:rPr lang="pt-BR" sz="2100" dirty="0" smtClean="0">
                <a:solidFill>
                  <a:schemeClr val="tx2"/>
                </a:solidFill>
              </a:rPr>
              <a:t> ainda não estabelecido;</a:t>
            </a:r>
          </a:p>
          <a:p>
            <a:pPr marL="685800" lvl="2" indent="0">
              <a:buNone/>
            </a:pPr>
            <a:endParaRPr lang="pt-BR" dirty="0" smtClean="0"/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Função:</a:t>
            </a:r>
            <a:endParaRPr lang="pt-BR" sz="2000" dirty="0" smtClean="0">
              <a:solidFill>
                <a:schemeClr val="tx2"/>
              </a:solidFill>
            </a:endParaRPr>
          </a:p>
          <a:p>
            <a:pPr lvl="2"/>
            <a:r>
              <a:rPr lang="pt-BR" sz="1900" dirty="0" smtClean="0"/>
              <a:t>Hipercalcêmica – aumenta Ca</a:t>
            </a:r>
            <a:r>
              <a:rPr lang="pt-BR" sz="1900" baseline="30000" dirty="0" smtClean="0"/>
              <a:t>2+</a:t>
            </a:r>
            <a:r>
              <a:rPr lang="pt-BR" sz="1900" dirty="0" smtClean="0"/>
              <a:t> plasmático promovendo crescimento ósseo.</a:t>
            </a:r>
          </a:p>
          <a:p>
            <a:pPr lvl="2"/>
            <a:endParaRPr lang="pt-BR" dirty="0" smtClean="0"/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Redução Ca</a:t>
            </a:r>
            <a:r>
              <a:rPr lang="pt-BR" sz="2100" baseline="30000" dirty="0" smtClean="0">
                <a:solidFill>
                  <a:schemeClr val="tx2"/>
                </a:solidFill>
              </a:rPr>
              <a:t>2+ </a:t>
            </a:r>
            <a:r>
              <a:rPr lang="pt-BR" sz="2100" dirty="0" smtClean="0">
                <a:solidFill>
                  <a:schemeClr val="tx2"/>
                </a:solidFill>
              </a:rPr>
              <a:t>na dieta – estimula liberação de </a:t>
            </a:r>
            <a:r>
              <a:rPr lang="pt-BR" sz="2100" dirty="0" err="1" smtClean="0">
                <a:solidFill>
                  <a:schemeClr val="tx2"/>
                </a:solidFill>
              </a:rPr>
              <a:t>PTHrP</a:t>
            </a:r>
            <a:r>
              <a:rPr lang="pt-BR" sz="2100" dirty="0" smtClean="0">
                <a:solidFill>
                  <a:schemeClr val="tx2"/>
                </a:solidFill>
              </a:rPr>
              <a:t>.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2">
              <a:buNone/>
            </a:pPr>
            <a:endParaRPr lang="pt-BR" sz="1800" dirty="0" smtClean="0"/>
          </a:p>
          <a:p>
            <a:endParaRPr lang="pt-BR" sz="2400" dirty="0" smtClean="0"/>
          </a:p>
          <a:p>
            <a:pPr lvl="1"/>
            <a:endParaRPr lang="pt-BR" sz="2100" dirty="0" smtClean="0"/>
          </a:p>
          <a:p>
            <a:endParaRPr lang="pt-BR" sz="2400" dirty="0" smtClean="0"/>
          </a:p>
          <a:p>
            <a:pPr lvl="1"/>
            <a:endParaRPr lang="pt-BR" sz="2100" dirty="0" smtClean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01877"/>
            <a:ext cx="3380814" cy="252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ologia e Fisiologia de Peixes Neotropicais de Água Doce – Livraria Fun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340" y="15951"/>
            <a:ext cx="4781201" cy="47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ology and Physiology of Freshwater Neotropical Fish by Bernardo  Baldisserot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3301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tálogo - AB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34048"/>
            <a:ext cx="2352675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1560" y="60932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Imagens: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789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>
            <a:normAutofit/>
          </a:bodyPr>
          <a:lstStyle/>
          <a:p>
            <a:r>
              <a:rPr lang="pt-BR" sz="3200" dirty="0" smtClean="0"/>
              <a:t>TIREÓIDE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20" y="1071546"/>
            <a:ext cx="7410480" cy="5384190"/>
          </a:xfrm>
        </p:spPr>
        <p:txBody>
          <a:bodyPr>
            <a:normAutofit/>
          </a:bodyPr>
          <a:lstStyle/>
          <a:p>
            <a:r>
              <a:rPr lang="pt-BR" sz="2200" dirty="0" smtClean="0">
                <a:solidFill>
                  <a:schemeClr val="tx2"/>
                </a:solidFill>
              </a:rPr>
              <a:t>Teleósteos – tecido espalhado na mandíbula inferior;</a:t>
            </a:r>
          </a:p>
          <a:p>
            <a:endParaRPr lang="pt-BR" sz="2200" dirty="0" smtClean="0">
              <a:solidFill>
                <a:schemeClr val="tx2"/>
              </a:solidFill>
            </a:endParaRPr>
          </a:p>
          <a:p>
            <a:r>
              <a:rPr lang="pt-BR" sz="2200" dirty="0" smtClean="0">
                <a:solidFill>
                  <a:schemeClr val="tx2"/>
                </a:solidFill>
              </a:rPr>
              <a:t>Produz dois hormônios:</a:t>
            </a:r>
          </a:p>
          <a:p>
            <a:pPr lvl="1"/>
            <a:r>
              <a:rPr lang="pt-BR" sz="1900" dirty="0" err="1" smtClean="0">
                <a:solidFill>
                  <a:schemeClr val="tx1"/>
                </a:solidFill>
              </a:rPr>
              <a:t>Triiodotironina</a:t>
            </a:r>
            <a:r>
              <a:rPr lang="pt-BR" sz="1900" dirty="0" smtClean="0">
                <a:solidFill>
                  <a:schemeClr val="tx1"/>
                </a:solidFill>
              </a:rPr>
              <a:t> (T3);</a:t>
            </a:r>
          </a:p>
          <a:p>
            <a:pPr lvl="1"/>
            <a:r>
              <a:rPr lang="pt-BR" sz="1900" dirty="0" err="1" smtClean="0">
                <a:solidFill>
                  <a:schemeClr val="tx1"/>
                </a:solidFill>
              </a:rPr>
              <a:t>Tetraiodotironina</a:t>
            </a:r>
            <a:r>
              <a:rPr lang="pt-BR" sz="1900" dirty="0" smtClean="0">
                <a:solidFill>
                  <a:schemeClr val="tx1"/>
                </a:solidFill>
              </a:rPr>
              <a:t> (T4).</a:t>
            </a:r>
          </a:p>
          <a:p>
            <a:endParaRPr lang="pt-BR" sz="2200" dirty="0" smtClean="0">
              <a:solidFill>
                <a:schemeClr val="tx2"/>
              </a:solidFill>
            </a:endParaRPr>
          </a:p>
          <a:p>
            <a:r>
              <a:rPr lang="pt-BR" sz="2200" dirty="0" smtClean="0">
                <a:solidFill>
                  <a:schemeClr val="tx2"/>
                </a:solidFill>
              </a:rPr>
              <a:t>Funções:</a:t>
            </a:r>
          </a:p>
          <a:p>
            <a:pPr lvl="1"/>
            <a:r>
              <a:rPr lang="pt-BR" sz="1900" dirty="0" smtClean="0">
                <a:solidFill>
                  <a:schemeClr val="tx1"/>
                </a:solidFill>
              </a:rPr>
              <a:t>Aumentam metabolismo;</a:t>
            </a:r>
          </a:p>
          <a:p>
            <a:pPr lvl="1"/>
            <a:r>
              <a:rPr lang="pt-BR" sz="1900" dirty="0" smtClean="0">
                <a:solidFill>
                  <a:schemeClr val="tx1"/>
                </a:solidFill>
              </a:rPr>
              <a:t>Aumentam crescimento;</a:t>
            </a:r>
          </a:p>
          <a:p>
            <a:pPr lvl="1"/>
            <a:r>
              <a:rPr lang="pt-BR" sz="1900" dirty="0" smtClean="0">
                <a:solidFill>
                  <a:schemeClr val="tx1"/>
                </a:solidFill>
              </a:rPr>
              <a:t>Potencializam efeito das gonadotrofinas no início do desenvolvimento ovariano;</a:t>
            </a:r>
          </a:p>
          <a:p>
            <a:pPr lvl="1"/>
            <a:r>
              <a:rPr lang="pt-BR" sz="1900" dirty="0" smtClean="0">
                <a:solidFill>
                  <a:schemeClr val="tx1"/>
                </a:solidFill>
              </a:rPr>
              <a:t>Linguados: estimula metamorfose nas larvas; </a:t>
            </a:r>
          </a:p>
          <a:p>
            <a:pPr lvl="1"/>
            <a:r>
              <a:rPr lang="pt-BR" sz="1900" dirty="0" err="1" smtClean="0">
                <a:solidFill>
                  <a:schemeClr val="tx1"/>
                </a:solidFill>
              </a:rPr>
              <a:t>Salmonídeos</a:t>
            </a:r>
            <a:r>
              <a:rPr lang="pt-BR" sz="1900" dirty="0" smtClean="0">
                <a:solidFill>
                  <a:schemeClr val="tx1"/>
                </a:solidFill>
              </a:rPr>
              <a:t>: adaptação na migração para água do mar.</a:t>
            </a:r>
            <a:endParaRPr lang="pt-BR" sz="1900" dirty="0" smtClean="0">
              <a:solidFill>
                <a:schemeClr val="tx2"/>
              </a:solidFill>
            </a:endParaRPr>
          </a:p>
          <a:p>
            <a:endParaRPr lang="pt-BR" sz="2200" dirty="0" smtClean="0">
              <a:solidFill>
                <a:schemeClr val="tx2"/>
              </a:solidFill>
            </a:endParaRPr>
          </a:p>
        </p:txBody>
      </p:sp>
      <p:sp>
        <p:nvSpPr>
          <p:cNvPr id="4" name="Chave direita 3"/>
          <p:cNvSpPr/>
          <p:nvPr/>
        </p:nvSpPr>
        <p:spPr>
          <a:xfrm>
            <a:off x="3500430" y="2357430"/>
            <a:ext cx="571504" cy="7143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de cantos arredondados 4"/>
          <p:cNvSpPr/>
          <p:nvPr/>
        </p:nvSpPr>
        <p:spPr>
          <a:xfrm>
            <a:off x="4429124" y="2357430"/>
            <a:ext cx="3429024" cy="7143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Efeito não é direto – potencializa outros hormônios</a:t>
            </a:r>
            <a:endParaRPr lang="pt-B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4838191"/>
            <a:ext cx="2771800" cy="200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373340" y="6546830"/>
            <a:ext cx="2087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Sado et al., (2014)</a:t>
            </a:r>
            <a:endParaRPr lang="pt-BR" sz="1600" dirty="0"/>
          </a:p>
        </p:txBody>
      </p:sp>
      <p:sp>
        <p:nvSpPr>
          <p:cNvPr id="8" name="Chave direita 7"/>
          <p:cNvSpPr/>
          <p:nvPr/>
        </p:nvSpPr>
        <p:spPr>
          <a:xfrm>
            <a:off x="3500430" y="3717032"/>
            <a:ext cx="135466" cy="5760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3707904" y="3789040"/>
            <a:ext cx="525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T3 estimula a liberação do IGF-I (fatores de cresc. GH)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37" y="692697"/>
            <a:ext cx="5784883" cy="410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23" y="4799065"/>
            <a:ext cx="5882297" cy="89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71600" y="260648"/>
            <a:ext cx="658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Deficiência de Iodo em peixes</a:t>
            </a:r>
            <a:endParaRPr lang="pt-BR" sz="3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2522138" y="571265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Roberts (2002)</a:t>
            </a:r>
            <a:endParaRPr lang="pt-BR" dirty="0"/>
          </a:p>
        </p:txBody>
      </p:sp>
      <p:pic>
        <p:nvPicPr>
          <p:cNvPr id="4101" name="Picture 5" descr="Deficiência de iodo | Biblioteca Virtual em Saúde 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295900"/>
            <a:ext cx="2857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923928" y="6453336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Imagem: Ministério da Saúde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42011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248602"/>
            <a:ext cx="7239000" cy="822944"/>
          </a:xfrm>
        </p:spPr>
        <p:txBody>
          <a:bodyPr>
            <a:normAutofit/>
          </a:bodyPr>
          <a:lstStyle/>
          <a:p>
            <a:r>
              <a:rPr lang="pt-BR" sz="3400" dirty="0" smtClean="0">
                <a:latin typeface="+mn-lt"/>
              </a:rPr>
              <a:t>Glândula </a:t>
            </a:r>
            <a:r>
              <a:rPr lang="pt-BR" sz="3400" dirty="0" err="1" smtClean="0">
                <a:latin typeface="+mn-lt"/>
              </a:rPr>
              <a:t>interrenal</a:t>
            </a:r>
            <a:endParaRPr lang="pt-BR" sz="3400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034" y="1428736"/>
            <a:ext cx="7543824" cy="5098438"/>
          </a:xfrm>
        </p:spPr>
        <p:txBody>
          <a:bodyPr>
            <a:normAutofit/>
          </a:bodyPr>
          <a:lstStyle/>
          <a:p>
            <a:r>
              <a:rPr lang="pt-BR" sz="2300" dirty="0" smtClean="0">
                <a:solidFill>
                  <a:schemeClr val="tx2"/>
                </a:solidFill>
              </a:rPr>
              <a:t>Células distribuídas em grupos espalhados pelo rim;</a:t>
            </a:r>
          </a:p>
          <a:p>
            <a:endParaRPr lang="pt-BR" sz="2300" dirty="0" smtClean="0">
              <a:solidFill>
                <a:schemeClr val="tx2"/>
              </a:solidFill>
            </a:endParaRPr>
          </a:p>
          <a:p>
            <a:r>
              <a:rPr lang="pt-BR" sz="2300" dirty="0" smtClean="0">
                <a:solidFill>
                  <a:schemeClr val="tx2"/>
                </a:solidFill>
              </a:rPr>
              <a:t>Possuem células:</a:t>
            </a:r>
          </a:p>
          <a:p>
            <a:endParaRPr lang="pt-BR" sz="2300" dirty="0" smtClean="0">
              <a:solidFill>
                <a:schemeClr val="tx2"/>
              </a:solidFill>
            </a:endParaRPr>
          </a:p>
          <a:p>
            <a:pPr lvl="1"/>
            <a:r>
              <a:rPr lang="pt-BR" sz="1900" dirty="0" smtClean="0">
                <a:solidFill>
                  <a:schemeClr val="tx1"/>
                </a:solidFill>
              </a:rPr>
              <a:t>a) Células </a:t>
            </a:r>
            <a:r>
              <a:rPr lang="pt-BR" sz="1900" dirty="0" err="1" smtClean="0">
                <a:solidFill>
                  <a:schemeClr val="tx1"/>
                </a:solidFill>
              </a:rPr>
              <a:t>cromafins</a:t>
            </a:r>
            <a:r>
              <a:rPr lang="pt-BR" sz="1900" dirty="0" smtClean="0">
                <a:solidFill>
                  <a:schemeClr val="tx1"/>
                </a:solidFill>
              </a:rPr>
              <a:t> (</a:t>
            </a:r>
            <a:r>
              <a:rPr lang="pt-BR" sz="1900" dirty="0" err="1" smtClean="0">
                <a:solidFill>
                  <a:schemeClr val="tx1"/>
                </a:solidFill>
              </a:rPr>
              <a:t>Tc</a:t>
            </a:r>
            <a:r>
              <a:rPr lang="pt-BR" sz="1900" dirty="0" smtClean="0">
                <a:solidFill>
                  <a:schemeClr val="tx1"/>
                </a:solidFill>
              </a:rPr>
              <a:t>);</a:t>
            </a:r>
          </a:p>
          <a:p>
            <a:pPr lvl="1"/>
            <a:endParaRPr lang="pt-BR" sz="1900" dirty="0" smtClean="0">
              <a:solidFill>
                <a:schemeClr val="tx1"/>
              </a:solidFill>
            </a:endParaRPr>
          </a:p>
          <a:p>
            <a:pPr lvl="1"/>
            <a:r>
              <a:rPr lang="pt-BR" sz="1900" dirty="0" smtClean="0">
                <a:solidFill>
                  <a:schemeClr val="tx1"/>
                </a:solidFill>
              </a:rPr>
              <a:t>b) Células </a:t>
            </a:r>
            <a:r>
              <a:rPr lang="pt-BR" sz="1900" dirty="0" err="1" smtClean="0">
                <a:solidFill>
                  <a:schemeClr val="tx1"/>
                </a:solidFill>
              </a:rPr>
              <a:t>interrenais</a:t>
            </a:r>
            <a:r>
              <a:rPr lang="pt-BR" sz="1900" dirty="0" smtClean="0">
                <a:solidFill>
                  <a:schemeClr val="tx1"/>
                </a:solidFill>
              </a:rPr>
              <a:t> (Ti).</a:t>
            </a:r>
            <a:endParaRPr lang="pt-BR" sz="19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55246"/>
            <a:ext cx="3851921" cy="279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508104" y="651605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Sado et al., (2014)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20" y="1285860"/>
            <a:ext cx="7410480" cy="5169876"/>
          </a:xfrm>
        </p:spPr>
        <p:txBody>
          <a:bodyPr/>
          <a:lstStyle/>
          <a:p>
            <a:pPr marL="0" indent="0">
              <a:buNone/>
            </a:pPr>
            <a:r>
              <a:rPr lang="pt-BR" sz="2300" dirty="0" smtClean="0"/>
              <a:t>a) CÉLULAS CROMAFINS:</a:t>
            </a:r>
          </a:p>
          <a:p>
            <a:pPr lvl="1"/>
            <a:endParaRPr lang="pt-BR" dirty="0" smtClean="0">
              <a:solidFill>
                <a:schemeClr val="tx2"/>
              </a:solidFill>
            </a:endParaRPr>
          </a:p>
          <a:p>
            <a:pPr lvl="1"/>
            <a:r>
              <a:rPr lang="pt-BR" dirty="0" smtClean="0">
                <a:solidFill>
                  <a:schemeClr val="tx2"/>
                </a:solidFill>
              </a:rPr>
              <a:t>Produzem duas </a:t>
            </a:r>
            <a:r>
              <a:rPr lang="pt-BR" dirty="0" err="1" smtClean="0">
                <a:solidFill>
                  <a:schemeClr val="tx2"/>
                </a:solidFill>
              </a:rPr>
              <a:t>catelolaminas</a:t>
            </a:r>
            <a:r>
              <a:rPr lang="pt-BR" dirty="0" smtClean="0">
                <a:solidFill>
                  <a:schemeClr val="tx2"/>
                </a:solidFill>
              </a:rPr>
              <a:t>:</a:t>
            </a:r>
          </a:p>
          <a:p>
            <a:pPr lvl="1"/>
            <a:endParaRPr lang="pt-BR" dirty="0" smtClean="0">
              <a:solidFill>
                <a:schemeClr val="tx2"/>
              </a:solidFill>
            </a:endParaRPr>
          </a:p>
          <a:p>
            <a:pPr lvl="2"/>
            <a:r>
              <a:rPr lang="pt-BR" dirty="0" smtClean="0"/>
              <a:t>ADRENALINA        /         NORADRENALINA</a:t>
            </a:r>
          </a:p>
          <a:p>
            <a:pPr lvl="2"/>
            <a:endParaRPr lang="pt-BR" dirty="0" smtClean="0"/>
          </a:p>
          <a:p>
            <a:pPr lvl="2"/>
            <a:endParaRPr lang="pt-BR" dirty="0" smtClean="0"/>
          </a:p>
          <a:p>
            <a:pPr lvl="2"/>
            <a:endParaRPr lang="pt-BR" dirty="0" smtClean="0"/>
          </a:p>
          <a:p>
            <a:pPr lvl="2"/>
            <a:endParaRPr lang="pt-BR" dirty="0" smtClean="0"/>
          </a:p>
          <a:p>
            <a:pPr lvl="2"/>
            <a:endParaRPr lang="pt-BR" dirty="0" smtClean="0"/>
          </a:p>
        </p:txBody>
      </p:sp>
      <p:sp>
        <p:nvSpPr>
          <p:cNvPr id="5" name="Chave direita 4"/>
          <p:cNvSpPr/>
          <p:nvPr/>
        </p:nvSpPr>
        <p:spPr>
          <a:xfrm rot="5400000">
            <a:off x="2700930" y="1267622"/>
            <a:ext cx="285755" cy="3600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285720" y="3356992"/>
            <a:ext cx="6072230" cy="565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Envolvidos na resposta primária ao </a:t>
            </a:r>
            <a:r>
              <a:rPr lang="pt-BR" sz="2000" b="1" dirty="0" smtClean="0">
                <a:solidFill>
                  <a:srgbClr val="FF0000"/>
                </a:solidFill>
              </a:rPr>
              <a:t>estresse agudo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9" name="Texto explicativo em elipse 8"/>
          <p:cNvSpPr/>
          <p:nvPr/>
        </p:nvSpPr>
        <p:spPr>
          <a:xfrm rot="1217429">
            <a:off x="6406158" y="484227"/>
            <a:ext cx="2452365" cy="1857097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mudança de ambiente, manuseio e predação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Fluxograma: Processo alternativo 12"/>
          <p:cNvSpPr/>
          <p:nvPr/>
        </p:nvSpPr>
        <p:spPr>
          <a:xfrm>
            <a:off x="4678778" y="4929198"/>
            <a:ext cx="4357718" cy="164307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>
                    <a:lumMod val="10000"/>
                  </a:schemeClr>
                </a:solidFill>
              </a:rPr>
              <a:t>Respostas a esses estímulos </a:t>
            </a:r>
            <a:r>
              <a:rPr lang="pt-BR" b="1" dirty="0" smtClean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 </a:t>
            </a:r>
            <a:r>
              <a:rPr lang="pt-BR" b="1" dirty="0" smtClean="0">
                <a:solidFill>
                  <a:schemeClr val="bg2">
                    <a:lumMod val="10000"/>
                  </a:schemeClr>
                </a:solidFill>
              </a:rPr>
              <a:t>Modificações fisiológicas que auxiliam o peixe a resistir ou fugir dos estímulos estressores</a:t>
            </a:r>
            <a:endParaRPr lang="pt-BR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Seta em curva para baixo 1"/>
          <p:cNvSpPr/>
          <p:nvPr/>
        </p:nvSpPr>
        <p:spPr>
          <a:xfrm rot="17407709">
            <a:off x="4049452" y="1144458"/>
            <a:ext cx="2684825" cy="136800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Seta para a direita listrada 6"/>
          <p:cNvSpPr/>
          <p:nvPr/>
        </p:nvSpPr>
        <p:spPr>
          <a:xfrm rot="5968174">
            <a:off x="6857637" y="3174233"/>
            <a:ext cx="1674803" cy="930626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listrada 9"/>
          <p:cNvSpPr/>
          <p:nvPr/>
        </p:nvSpPr>
        <p:spPr>
          <a:xfrm rot="10800000">
            <a:off x="2876177" y="5115203"/>
            <a:ext cx="1584176" cy="1271064"/>
          </a:xfrm>
          <a:prstGeom prst="stripedRightArrow">
            <a:avLst/>
          </a:prstGeom>
          <a:solidFill>
            <a:srgbClr val="ED43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nto dobrado 10"/>
          <p:cNvSpPr/>
          <p:nvPr/>
        </p:nvSpPr>
        <p:spPr>
          <a:xfrm>
            <a:off x="285719" y="4484040"/>
            <a:ext cx="2528601" cy="2088232"/>
          </a:xfrm>
          <a:prstGeom prst="foldedCorne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85719" y="4542092"/>
            <a:ext cx="2528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Além do fígado, ativam os sistemas </a:t>
            </a:r>
            <a:r>
              <a:rPr lang="pt-BR" dirty="0"/>
              <a:t>respiratório e circulatório </a:t>
            </a:r>
            <a:r>
              <a:rPr lang="pt-BR" dirty="0">
                <a:sym typeface="Wingdings" pitchFamily="2" charset="2"/>
              </a:rPr>
              <a:t></a:t>
            </a:r>
            <a:r>
              <a:rPr lang="pt-BR" dirty="0"/>
              <a:t> aumentam a distribuição de oxigênio – demanda energética corporal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332656"/>
            <a:ext cx="8461604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300" dirty="0" smtClean="0"/>
              <a:t>b) CÉLULAS INTERRENAIS:</a:t>
            </a:r>
          </a:p>
          <a:p>
            <a:pPr lvl="1"/>
            <a:endParaRPr lang="pt-BR" sz="2000" dirty="0" smtClean="0"/>
          </a:p>
          <a:p>
            <a:pPr lvl="1"/>
            <a:r>
              <a:rPr lang="pt-BR" sz="2200" dirty="0" smtClean="0">
                <a:solidFill>
                  <a:schemeClr val="tx2"/>
                </a:solidFill>
              </a:rPr>
              <a:t>Produzem Cortisol </a:t>
            </a:r>
          </a:p>
          <a:p>
            <a:pPr lvl="2"/>
            <a:r>
              <a:rPr lang="pt-BR" sz="1900" dirty="0" smtClean="0"/>
              <a:t>Imunossupressão (supressão das reações imune);</a:t>
            </a:r>
          </a:p>
          <a:p>
            <a:pPr lvl="2"/>
            <a:endParaRPr lang="pt-BR" sz="1900" dirty="0" smtClean="0"/>
          </a:p>
          <a:p>
            <a:pPr lvl="2"/>
            <a:r>
              <a:rPr lang="pt-BR" sz="1900" dirty="0" smtClean="0"/>
              <a:t>Estimula catabolismo protéico no músculo e a síntese de glicose no fígado a partir de aminoácidos e ácidos graxos – </a:t>
            </a:r>
            <a:r>
              <a:rPr lang="pt-BR" sz="1900" b="1" dirty="0" smtClean="0">
                <a:solidFill>
                  <a:srgbClr val="00B050"/>
                </a:solidFill>
              </a:rPr>
              <a:t>HIPERGLICEMIA</a:t>
            </a:r>
            <a:r>
              <a:rPr lang="pt-BR" sz="1900" dirty="0" smtClean="0"/>
              <a:t>;</a:t>
            </a:r>
          </a:p>
          <a:p>
            <a:pPr lvl="2"/>
            <a:endParaRPr lang="pt-BR" sz="1900" dirty="0" smtClean="0"/>
          </a:p>
          <a:p>
            <a:pPr lvl="2"/>
            <a:r>
              <a:rPr lang="pt-BR" sz="1900" dirty="0" smtClean="0"/>
              <a:t>Aumenta a tolerância ao aumento de salinidade – aumentando a secreção de íons nos peixes adaptados à água do mar;</a:t>
            </a:r>
          </a:p>
          <a:p>
            <a:pPr lvl="2"/>
            <a:endParaRPr lang="pt-BR" sz="1900" dirty="0" smtClean="0"/>
          </a:p>
          <a:p>
            <a:pPr lvl="2"/>
            <a:r>
              <a:rPr lang="pt-BR" sz="1900" dirty="0" smtClean="0"/>
              <a:t>Aumenta a permeabilidade do epitélio intestinal – resultando maior absorção de íons e água. </a:t>
            </a:r>
          </a:p>
          <a:p>
            <a:pPr lvl="2"/>
            <a:endParaRPr lang="pt-BR" sz="1900" dirty="0" smtClean="0"/>
          </a:p>
          <a:p>
            <a:pPr lvl="1"/>
            <a:r>
              <a:rPr lang="pt-BR" sz="2200" dirty="0" err="1">
                <a:solidFill>
                  <a:schemeClr val="tx2"/>
                </a:solidFill>
              </a:rPr>
              <a:t>Telósteos</a:t>
            </a:r>
            <a:r>
              <a:rPr lang="pt-BR" sz="2200" dirty="0">
                <a:solidFill>
                  <a:schemeClr val="tx2"/>
                </a:solidFill>
              </a:rPr>
              <a:t>:</a:t>
            </a:r>
          </a:p>
          <a:p>
            <a:pPr lvl="2"/>
            <a:r>
              <a:rPr lang="pt-BR" sz="1900" dirty="0"/>
              <a:t>Expostos ao estresse – liberação de </a:t>
            </a:r>
            <a:r>
              <a:rPr lang="pt-BR" sz="1900" dirty="0" smtClean="0"/>
              <a:t>serotonina  pelo sistema nervoso central (SNC)</a:t>
            </a:r>
            <a:endParaRPr lang="pt-BR" sz="1900" dirty="0"/>
          </a:p>
          <a:p>
            <a:pPr marL="342900" lvl="1" indent="0">
              <a:buNone/>
            </a:pPr>
            <a:endParaRPr lang="pt-BR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>
            <a:normAutofit/>
          </a:bodyPr>
          <a:lstStyle/>
          <a:p>
            <a:r>
              <a:rPr lang="pt-BR" sz="3400" dirty="0" smtClean="0"/>
              <a:t>Pâncreas</a:t>
            </a:r>
            <a:endParaRPr lang="pt-BR" sz="3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214422"/>
            <a:ext cx="7786742" cy="5241314"/>
          </a:xfrm>
        </p:spPr>
        <p:txBody>
          <a:bodyPr>
            <a:normAutofit/>
          </a:bodyPr>
          <a:lstStyle/>
          <a:p>
            <a:r>
              <a:rPr lang="pt-BR" sz="2300" dirty="0" smtClean="0"/>
              <a:t>Porção endócrina:</a:t>
            </a:r>
          </a:p>
          <a:p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Formada por ilhotas: </a:t>
            </a:r>
          </a:p>
          <a:p>
            <a:pPr lvl="2"/>
            <a:r>
              <a:rPr lang="pt-BR" sz="1900" dirty="0" smtClean="0"/>
              <a:t>Distribuídas nas porções junto à vesícula biliar e porção média do intestino;</a:t>
            </a:r>
          </a:p>
          <a:p>
            <a:pPr lvl="2"/>
            <a:r>
              <a:rPr lang="pt-BR" sz="1900" dirty="0" smtClean="0"/>
              <a:t>Muitas ilhotas agrupadas: Corpos de </a:t>
            </a:r>
            <a:r>
              <a:rPr lang="pt-BR" sz="1900" dirty="0" err="1" smtClean="0"/>
              <a:t>Brockmann</a:t>
            </a:r>
            <a:r>
              <a:rPr lang="pt-BR" sz="1900" dirty="0" smtClean="0"/>
              <a:t> ou ilhotas principais.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Células endócrinas:</a:t>
            </a:r>
          </a:p>
          <a:p>
            <a:pPr lvl="2"/>
            <a:r>
              <a:rPr lang="el-GR" sz="1900" dirty="0" smtClean="0"/>
              <a:t>α</a:t>
            </a:r>
            <a:r>
              <a:rPr lang="pt-BR" sz="1900" dirty="0" smtClean="0"/>
              <a:t>: produzem hormônio </a:t>
            </a:r>
            <a:r>
              <a:rPr lang="pt-BR" sz="1900" dirty="0" err="1" smtClean="0"/>
              <a:t>glucagon</a:t>
            </a:r>
            <a:r>
              <a:rPr lang="pt-BR" sz="1900" dirty="0" smtClean="0"/>
              <a:t>;</a:t>
            </a:r>
          </a:p>
          <a:p>
            <a:pPr lvl="2"/>
            <a:r>
              <a:rPr lang="pt-BR" sz="1900" dirty="0" smtClean="0"/>
              <a:t>ß: produzem hormônio insulina;</a:t>
            </a:r>
          </a:p>
          <a:p>
            <a:pPr lvl="2"/>
            <a:r>
              <a:rPr lang="el-GR" sz="1900" dirty="0" smtClean="0"/>
              <a:t>δ</a:t>
            </a:r>
            <a:r>
              <a:rPr lang="pt-BR" sz="1900" dirty="0" smtClean="0"/>
              <a:t>:  produzem hormônio </a:t>
            </a:r>
            <a:r>
              <a:rPr lang="pt-BR" sz="1900" dirty="0" err="1" smtClean="0"/>
              <a:t>somatostatina</a:t>
            </a:r>
            <a:r>
              <a:rPr lang="pt-BR" sz="1900" dirty="0" smtClean="0"/>
              <a:t> e;</a:t>
            </a:r>
          </a:p>
          <a:p>
            <a:pPr lvl="2"/>
            <a:r>
              <a:rPr lang="el-GR" sz="1900" dirty="0" smtClean="0"/>
              <a:t>γ</a:t>
            </a:r>
            <a:r>
              <a:rPr lang="pt-BR" sz="1900" dirty="0" smtClean="0"/>
              <a:t>: produzem hormônio </a:t>
            </a:r>
            <a:r>
              <a:rPr lang="pt-BR" sz="1900" dirty="0" err="1" smtClean="0"/>
              <a:t>polipeptídeo</a:t>
            </a:r>
            <a:r>
              <a:rPr lang="pt-BR" sz="1900" dirty="0" smtClean="0"/>
              <a:t> pancreático. </a:t>
            </a:r>
          </a:p>
          <a:p>
            <a:pPr lvl="2"/>
            <a:endParaRPr lang="pt-BR" sz="1800" dirty="0" smtClean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907" y="4653136"/>
            <a:ext cx="3027094" cy="219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156178" y="6606151"/>
            <a:ext cx="2016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Sado et al., (2014)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158" y="1142984"/>
            <a:ext cx="7500990" cy="5312752"/>
          </a:xfrm>
        </p:spPr>
        <p:txBody>
          <a:bodyPr>
            <a:normAutofit/>
          </a:bodyPr>
          <a:lstStyle/>
          <a:p>
            <a:r>
              <a:rPr lang="pt-BR" sz="2300" dirty="0" smtClean="0"/>
              <a:t>INSULINA:</a:t>
            </a: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Liberação estimulada pelo aumento dos níveis de glicose no sangue, reduzindo a glicose do sangue que entra nas células dos músculos, hepatócitos e adiposas;</a:t>
            </a:r>
          </a:p>
          <a:p>
            <a:pPr lvl="1"/>
            <a:endParaRPr lang="pt-BR" sz="2100" dirty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Estimula a entrada de aminoácidos nas células musculares e hepatócitos</a:t>
            </a:r>
          </a:p>
          <a:p>
            <a:pPr lvl="2"/>
            <a:r>
              <a:rPr lang="pt-BR" sz="1900" dirty="0" smtClean="0"/>
              <a:t>Aumento da síntese proteica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Jejum diminui liberação;</a:t>
            </a:r>
          </a:p>
          <a:p>
            <a:pPr lvl="1"/>
            <a:endParaRPr lang="pt-BR" sz="2100" dirty="0" smtClean="0">
              <a:solidFill>
                <a:schemeClr val="tx2"/>
              </a:solidFill>
            </a:endParaRPr>
          </a:p>
          <a:p>
            <a:pPr lvl="1"/>
            <a:r>
              <a:rPr lang="pt-BR" sz="2100" dirty="0" smtClean="0">
                <a:solidFill>
                  <a:schemeClr val="tx2"/>
                </a:solidFill>
              </a:rPr>
              <a:t>Ação anabólica:</a:t>
            </a:r>
          </a:p>
          <a:p>
            <a:pPr lvl="2"/>
            <a:r>
              <a:rPr lang="pt-BR" sz="1900" dirty="0" smtClean="0"/>
              <a:t>Estimula a síntese e armazenamento de nutrientes nas células;</a:t>
            </a:r>
          </a:p>
          <a:p>
            <a:pPr lvl="2"/>
            <a:endParaRPr lang="pt-BR" sz="1900" dirty="0" smtClean="0"/>
          </a:p>
          <a:p>
            <a:pPr lvl="2"/>
            <a:endParaRPr lang="pt-BR" sz="1900" dirty="0" smtClean="0"/>
          </a:p>
          <a:p>
            <a:pPr lvl="2"/>
            <a:endParaRPr lang="pt-BR" sz="1700" dirty="0" smtClean="0"/>
          </a:p>
          <a:p>
            <a:pPr lvl="2"/>
            <a:endParaRPr lang="pt-BR" sz="1700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692696"/>
            <a:ext cx="8174142" cy="5763040"/>
          </a:xfrm>
        </p:spPr>
        <p:txBody>
          <a:bodyPr>
            <a:normAutofit/>
          </a:bodyPr>
          <a:lstStyle/>
          <a:p>
            <a:pPr algn="just"/>
            <a:r>
              <a:rPr lang="pt-BR" sz="2300" dirty="0" smtClean="0"/>
              <a:t>GLUCAGON:</a:t>
            </a:r>
          </a:p>
          <a:p>
            <a:pPr lvl="1" algn="just"/>
            <a:endParaRPr lang="pt-BR" sz="2000" dirty="0" smtClean="0"/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Ação metabólica é oposta à da insulina;</a:t>
            </a:r>
          </a:p>
          <a:p>
            <a:pPr lvl="1" algn="just"/>
            <a:endParaRPr lang="pt-BR" sz="2100" dirty="0" smtClean="0">
              <a:solidFill>
                <a:schemeClr val="tx2"/>
              </a:solidFill>
            </a:endParaRPr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Aumenta a glicemia:</a:t>
            </a:r>
          </a:p>
          <a:p>
            <a:pPr lvl="2" algn="just"/>
            <a:r>
              <a:rPr lang="pt-BR" sz="1900" dirty="0" smtClean="0"/>
              <a:t>Acelerando a quebra do glicogênio hepático por meio da ativação da enzima glicogênio </a:t>
            </a:r>
            <a:r>
              <a:rPr lang="pt-BR" sz="1900" dirty="0" err="1" smtClean="0"/>
              <a:t>fosforilase</a:t>
            </a:r>
            <a:r>
              <a:rPr lang="pt-BR" sz="1900" dirty="0" smtClean="0"/>
              <a:t>;</a:t>
            </a:r>
          </a:p>
          <a:p>
            <a:pPr lvl="2" algn="just"/>
            <a:r>
              <a:rPr lang="pt-BR" sz="1900" dirty="0" smtClean="0"/>
              <a:t>Estimula </a:t>
            </a:r>
            <a:r>
              <a:rPr lang="pt-BR" sz="1900" dirty="0" err="1" smtClean="0"/>
              <a:t>gliconeogênese</a:t>
            </a:r>
            <a:r>
              <a:rPr lang="pt-BR" sz="1900" dirty="0" smtClean="0"/>
              <a:t> a partir de </a:t>
            </a:r>
            <a:r>
              <a:rPr lang="pt-BR" sz="1900" dirty="0" err="1" smtClean="0"/>
              <a:t>piruvato</a:t>
            </a:r>
            <a:r>
              <a:rPr lang="pt-BR" sz="1900" dirty="0" smtClean="0"/>
              <a:t>, </a:t>
            </a:r>
            <a:r>
              <a:rPr lang="pt-BR" sz="1900" dirty="0" err="1" smtClean="0"/>
              <a:t>lactato</a:t>
            </a:r>
            <a:r>
              <a:rPr lang="pt-BR" sz="1900" dirty="0" smtClean="0"/>
              <a:t> e </a:t>
            </a:r>
            <a:r>
              <a:rPr lang="pt-BR" sz="1900" dirty="0" err="1" smtClean="0"/>
              <a:t>amonoácidos</a:t>
            </a:r>
            <a:r>
              <a:rPr lang="pt-BR" sz="1900" dirty="0" smtClean="0"/>
              <a:t>.</a:t>
            </a:r>
          </a:p>
          <a:p>
            <a:pPr lvl="2" algn="just"/>
            <a:endParaRPr lang="pt-BR" sz="1800" dirty="0" smtClean="0"/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Inibe a síntese de glicogênio;</a:t>
            </a:r>
          </a:p>
          <a:p>
            <a:pPr lvl="1" algn="just"/>
            <a:endParaRPr lang="pt-BR" sz="2100" dirty="0">
              <a:solidFill>
                <a:schemeClr val="tx2"/>
              </a:solidFill>
            </a:endParaRPr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Estimula a </a:t>
            </a:r>
            <a:r>
              <a:rPr lang="pt-BR" sz="2100" dirty="0" err="1" smtClean="0">
                <a:solidFill>
                  <a:schemeClr val="tx2"/>
                </a:solidFill>
              </a:rPr>
              <a:t>a</a:t>
            </a:r>
            <a:r>
              <a:rPr lang="pt-BR" sz="2100" dirty="0" smtClean="0">
                <a:solidFill>
                  <a:schemeClr val="tx2"/>
                </a:solidFill>
              </a:rPr>
              <a:t> atividade da </a:t>
            </a:r>
            <a:r>
              <a:rPr lang="pt-BR" sz="2100" dirty="0" err="1" smtClean="0">
                <a:solidFill>
                  <a:schemeClr val="tx2"/>
                </a:solidFill>
              </a:rPr>
              <a:t>triacilglicerol</a:t>
            </a:r>
            <a:r>
              <a:rPr lang="pt-BR" sz="2100" dirty="0" smtClean="0">
                <a:solidFill>
                  <a:schemeClr val="tx2"/>
                </a:solidFill>
              </a:rPr>
              <a:t> lipase nos adipócitos;</a:t>
            </a:r>
          </a:p>
          <a:p>
            <a:pPr lvl="2" algn="just"/>
            <a:r>
              <a:rPr lang="pt-BR" sz="1900" dirty="0" smtClean="0"/>
              <a:t>Aumenta degradação de lipídios e liberação de ácidos graxos e glicerol no sangue.</a:t>
            </a:r>
          </a:p>
          <a:p>
            <a:pPr lvl="2" algn="just"/>
            <a:endParaRPr lang="pt-BR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928670"/>
            <a:ext cx="8390166" cy="5786478"/>
          </a:xfrm>
        </p:spPr>
        <p:txBody>
          <a:bodyPr>
            <a:normAutofit/>
          </a:bodyPr>
          <a:lstStyle/>
          <a:p>
            <a:pPr algn="just"/>
            <a:r>
              <a:rPr lang="pt-BR" sz="2300" dirty="0" smtClean="0"/>
              <a:t>SOMATOSTATINA:</a:t>
            </a:r>
          </a:p>
          <a:p>
            <a:pPr algn="just"/>
            <a:endParaRPr lang="pt-BR" sz="2300" dirty="0" smtClean="0"/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Ação local:</a:t>
            </a:r>
          </a:p>
          <a:p>
            <a:pPr lvl="2" algn="just"/>
            <a:r>
              <a:rPr lang="pt-BR" sz="1800" dirty="0" smtClean="0"/>
              <a:t>Inibe liberação de insulina e </a:t>
            </a:r>
            <a:r>
              <a:rPr lang="pt-BR" sz="1800" dirty="0" err="1" smtClean="0"/>
              <a:t>glucagon</a:t>
            </a:r>
            <a:r>
              <a:rPr lang="pt-BR" sz="1800" dirty="0" smtClean="0"/>
              <a:t>;</a:t>
            </a:r>
          </a:p>
          <a:p>
            <a:pPr lvl="2" algn="just"/>
            <a:r>
              <a:rPr lang="pt-BR" sz="1800" dirty="0" smtClean="0"/>
              <a:t>Intestino: reduz a absorção de nutrientes, </a:t>
            </a:r>
            <a:r>
              <a:rPr lang="pt-BR" sz="1800" dirty="0" err="1" smtClean="0"/>
              <a:t>motilidade</a:t>
            </a:r>
            <a:r>
              <a:rPr lang="pt-BR" sz="1800" dirty="0" smtClean="0"/>
              <a:t>, liberação de secreções e hormônios;</a:t>
            </a:r>
          </a:p>
          <a:p>
            <a:pPr lvl="2" algn="just"/>
            <a:r>
              <a:rPr lang="pt-BR" sz="1800" dirty="0" smtClean="0"/>
              <a:t>Estimula a quebra de lipídeos e glicogênio (aumentando ácidos graxos e glicose no sangue).</a:t>
            </a:r>
          </a:p>
          <a:p>
            <a:pPr lvl="1" algn="just"/>
            <a:endParaRPr lang="pt-BR" sz="2100" dirty="0" smtClean="0">
              <a:solidFill>
                <a:schemeClr val="tx2"/>
              </a:solidFill>
            </a:endParaRPr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Jejum aumenta a quantidade de receptores hepáticos a esse hormônio;</a:t>
            </a:r>
          </a:p>
          <a:p>
            <a:pPr lvl="2" algn="just"/>
            <a:r>
              <a:rPr lang="pt-BR" sz="1900" dirty="0" smtClean="0"/>
              <a:t>Animal fica mais sensível;</a:t>
            </a:r>
            <a:endParaRPr lang="pt-BR" sz="1900" dirty="0"/>
          </a:p>
          <a:p>
            <a:pPr lvl="1" algn="just"/>
            <a:endParaRPr lang="pt-BR" sz="2100" dirty="0" smtClean="0">
              <a:solidFill>
                <a:schemeClr val="tx2"/>
              </a:solidFill>
            </a:endParaRPr>
          </a:p>
          <a:p>
            <a:pPr lvl="1" algn="just"/>
            <a:r>
              <a:rPr lang="pt-BR" sz="2100" dirty="0" smtClean="0">
                <a:solidFill>
                  <a:schemeClr val="tx2"/>
                </a:solidFill>
              </a:rPr>
              <a:t>Aumento de glicose e lipídios no sangue, e a </a:t>
            </a:r>
            <a:r>
              <a:rPr lang="pt-BR" sz="2100" dirty="0" err="1" smtClean="0">
                <a:solidFill>
                  <a:schemeClr val="tx2"/>
                </a:solidFill>
              </a:rPr>
              <a:t>galanina</a:t>
            </a:r>
            <a:r>
              <a:rPr lang="pt-BR" sz="2100" dirty="0" smtClean="0">
                <a:solidFill>
                  <a:schemeClr val="tx2"/>
                </a:solidFill>
              </a:rPr>
              <a:t>, produzida no intestino, estimulam a liberação de </a:t>
            </a:r>
            <a:r>
              <a:rPr lang="pt-BR" sz="2100" dirty="0" err="1" smtClean="0">
                <a:solidFill>
                  <a:schemeClr val="tx2"/>
                </a:solidFill>
              </a:rPr>
              <a:t>somatostatina</a:t>
            </a:r>
            <a:r>
              <a:rPr lang="pt-BR" sz="2100" dirty="0" smtClean="0">
                <a:solidFill>
                  <a:schemeClr val="tx2"/>
                </a:solidFill>
              </a:rPr>
              <a:t>.</a:t>
            </a:r>
          </a:p>
          <a:p>
            <a:pPr lvl="1" algn="just"/>
            <a:endParaRPr lang="pt-BR" sz="2100" dirty="0" smtClean="0">
              <a:solidFill>
                <a:schemeClr val="tx2"/>
              </a:solidFill>
            </a:endParaRPr>
          </a:p>
          <a:p>
            <a:pPr lvl="2" algn="just"/>
            <a:endParaRPr lang="pt-BR" sz="1900" dirty="0" smtClean="0"/>
          </a:p>
          <a:p>
            <a:pPr algn="just"/>
            <a:endParaRPr lang="pt-BR" sz="2300" dirty="0" smtClean="0"/>
          </a:p>
          <a:p>
            <a:pPr lvl="1" algn="just"/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 smtClean="0">
                <a:solidFill>
                  <a:schemeClr val="tx2"/>
                </a:solidFill>
              </a:rPr>
              <a:t>Peptídeos natriuréticos (Atrial e ventricular), são liberados pelo coração quando há um aumento da concentração osmótica plasmática e distensão do coração;</a:t>
            </a:r>
          </a:p>
          <a:p>
            <a:pPr lvl="1"/>
            <a:r>
              <a:rPr lang="pt-BR" sz="1900" dirty="0" smtClean="0"/>
              <a:t>Função protetora</a:t>
            </a:r>
            <a:endParaRPr lang="pt-BR" sz="1900" dirty="0"/>
          </a:p>
          <a:p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611560" y="62068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Coração</a:t>
            </a:r>
            <a:endParaRPr lang="pt-BR" sz="3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834" y="3789040"/>
            <a:ext cx="4219167" cy="305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750680" y="6561710"/>
            <a:ext cx="242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Sado et al., (2014)</a:t>
            </a:r>
            <a:endParaRPr lang="pt-BR" sz="1600" dirty="0"/>
          </a:p>
        </p:txBody>
      </p:sp>
      <p:pic>
        <p:nvPicPr>
          <p:cNvPr id="5122" name="Picture 2" descr="Peixes ósseos de vertebrados Coração Anatomia, peixe,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3877470" cy="252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27584" y="6443290"/>
            <a:ext cx="3877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Imagem: </a:t>
            </a:r>
            <a:r>
              <a:rPr lang="pt-BR" sz="1600" dirty="0" err="1" smtClean="0"/>
              <a:t>PNGWing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>
            <a:normAutofit/>
          </a:bodyPr>
          <a:lstStyle/>
          <a:p>
            <a:r>
              <a:rPr lang="pt-BR" sz="3600" dirty="0"/>
              <a:t>I</a:t>
            </a:r>
            <a:r>
              <a:rPr lang="pt-BR" sz="3600" dirty="0" smtClean="0"/>
              <a:t>ntrodução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5668" y="1088372"/>
            <a:ext cx="8340788" cy="5500726"/>
          </a:xfrm>
        </p:spPr>
        <p:txBody>
          <a:bodyPr/>
          <a:lstStyle/>
          <a:p>
            <a:pPr algn="just"/>
            <a:r>
              <a:rPr lang="pt-BR" sz="2400" dirty="0" smtClean="0"/>
              <a:t>Atividades fisiológicas controladas por dois sistemas: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Sistema </a:t>
            </a:r>
            <a:r>
              <a:rPr lang="pt-BR" sz="2400" dirty="0"/>
              <a:t>nervoso, </a:t>
            </a:r>
            <a:r>
              <a:rPr lang="pt-BR" sz="2400" dirty="0" smtClean="0"/>
              <a:t>controlando </a:t>
            </a:r>
            <a:r>
              <a:rPr lang="pt-BR" sz="2400" dirty="0"/>
              <a:t>atividades rápidas e de curta duração;</a:t>
            </a:r>
            <a:endParaRPr lang="pt-BR" sz="2000" dirty="0"/>
          </a:p>
          <a:p>
            <a:pPr marL="0" indent="0" algn="just">
              <a:buNone/>
            </a:pPr>
            <a:r>
              <a:rPr lang="pt-BR" sz="2400" dirty="0" smtClean="0">
                <a:sym typeface="Wingdings" panose="05000000000000000000" pitchFamily="2" charset="2"/>
              </a:rPr>
              <a:t>    </a:t>
            </a:r>
          </a:p>
          <a:p>
            <a:pPr algn="just"/>
            <a:r>
              <a:rPr lang="pt-BR" sz="2400" dirty="0" smtClean="0"/>
              <a:t>Sistema </a:t>
            </a:r>
            <a:r>
              <a:rPr lang="pt-BR" sz="2400" dirty="0"/>
              <a:t>endócrino, </a:t>
            </a:r>
            <a:r>
              <a:rPr lang="pt-BR" sz="2400" dirty="0" smtClean="0"/>
              <a:t>controlando </a:t>
            </a:r>
            <a:r>
              <a:rPr lang="pt-BR" sz="2400" dirty="0"/>
              <a:t>atividades lentas e prolongadas. </a:t>
            </a:r>
          </a:p>
          <a:p>
            <a:pPr lvl="1" algn="just"/>
            <a:r>
              <a:rPr lang="pt-BR" sz="1700" dirty="0" smtClean="0"/>
              <a:t>Composto por estruturas que contêm neurônios modificados (células neurossecretoras) ou células endócrinas;</a:t>
            </a:r>
          </a:p>
          <a:p>
            <a:pPr lvl="1" algn="just"/>
            <a:endParaRPr lang="pt-BR" sz="1700" dirty="0"/>
          </a:p>
          <a:p>
            <a:pPr lvl="1" algn="just"/>
            <a:r>
              <a:rPr lang="pt-BR" sz="1700" dirty="0" smtClean="0"/>
              <a:t>As substâncias liberadas por estas células neurossecretoras e endócrinas são denominadas </a:t>
            </a:r>
            <a:r>
              <a:rPr lang="pt-BR" sz="1700" dirty="0" err="1" smtClean="0"/>
              <a:t>neuro</a:t>
            </a:r>
            <a:r>
              <a:rPr lang="pt-BR" sz="1700" dirty="0" smtClean="0"/>
              <a:t>-hormônio e hormônio, respectivamente.</a:t>
            </a:r>
          </a:p>
        </p:txBody>
      </p:sp>
      <p:sp>
        <p:nvSpPr>
          <p:cNvPr id="1026" name="AutoShape 2" descr="data:image/jpeg;base64,/9j/4AAQSkZJRgABAQAAAQABAAD/2wCEAAkGBxQTEhUUEhQWFhUXGCAbFxgXGB4cHBgdHRwYGB8fHxwdHyghGBwlHB4dITEiJSorLi4uHB81ODMsNygtLisBCgoKDg0OGxAQGy8kICQsLC80NDAsLCwvNDQ0LCwsLCw0LCwsLCwvLDQsLCwsLCwsLCw0LCwsLCwsLCwsLCwsLP/AABEIAMIBAwMBEQACEQEDEQH/xAAcAAACAwEBAQEAAAAAAAAAAAAFBgIDBAcBAAj/xABAEAACAgAEAwYEBAUBBwQDAAABAgMRAAQSIQUxQQYTIlFhcQcygZEUQqGxI1JiwdHwFSQzQ3KC4RaSsvFTosL/xAAbAQACAwEBAQAAAAAAAAAAAAADBAECBQAGB//EADoRAAEDAgMFBgYCAgIBBQEAAAEAAhEDIQQSMQVBUWHwEyJxgZGxBjKhwdHhFPEjQjNSchUkYoKSFv/aAAwDAQACEQMRAD8AuPFVdQhjcjkaFFuZHhskEem+PT16BaDnAIPmvGUppvD6TocOCw8M4xLE2mN1eM7FZORB5q3mMeaxuwKeJeKlEw5txuNl66h8Q5qeTGN89fNK/E0RJJVQkoGOjVYbT05739ceya95ojMO9Cxnhhqf47iUEjO4Jv188c9pykNTBAiEwcOzFIWPdugrUGrkfMHce9Yz20q1N0z9Uo9ji6BKwcdbL6yYdVmiR4dCnqFobrXL9cO0+1PzaecplgfAzIUGwyXSrwpasQuhehsTCrClqxbVRCt1354gKsL7Vi4UQpo+OzQqkIvk82Ry0lKtlJ8vQf2x1Roqi6VjKZ3qviGeY3SCMXsqEitq6+I/frijKWVoBv1w0Rg0ZpQ0NgqvC9D46d66Ef4J2XnnQTKqiLVQLtp10aIX+bfbmN8ZWK2xhqNYYdzu+dwBMeJ3JzD4GpVGcCyAGwSGBBGxB5gjmK6G8aLXzcXSpbuUHb/RxxK4BaV4a5y75gVoRwhBO5JAOw6gWL/6h60q/EMFUUjqbphtBxpmoNAUPJwRxQ1WWxTMrwqnOBEq4CqJxRXCgWwNxVgF823K98ALuKlRUgnxVsPQftzwFxI0RAviqef2O3XzxSSrKDIm2+3XcWf7DFZKsvjGnn/+w88DJK6FAInUj7/pgZJVlmfma5dMQuXV+JccSQsYmDWo3IY03sfloemPRBjssXF/p/a8lTwzmx2g9kIgna2t1Jayaoiz9PCfasH7uSNAOKZeBYgGyo45mJFSMSaxqXwHemANWOQPkaxXO17yxpmNUehQPzRbmgQJ6G8HDbJyy+Lcht71/fpjg0EqItKLdmMlDJmVTMsVio6q2Y7UAvrZB9gcKY59WnQc6g2Xbh56ny+qLRYHm5gIbmkAZtBBFkCr5Anfe+m/M4NTLi0F2qoRBIVai8F5qCtM2X0hSGV7FnSeXvigqgkhSWQs94tKpCkGxbeohWJuaxOlyqwul8F4DkMuAM1c84+ZSSI1PkNPzDpZJB5gDHjMXtLaWIn+MBTbNrZnEceA8r81tYfZ9AXqPEre+XyeY1jLQokka6hoNk1fJa0uw50TvW1nBcDU2lh4djKhc1xiCAD66xyU1cNhDPZQXDeBYeU/Zc2zrIbp9f8AVvR9SCAb+mPXNIy6QvPZXB3X3WIvti0q8L5T74gyVxCYe0nHjMBDDtCgpVAPyrsoo70ALNjcknGNgdmCi91er856Pr+lpYrHZ6Yo0xDR9fFLmrGvaFnwvGbFSuAXpzLBSlnSTZHS/wDVfbAnU2l2Yi4RGucG5QbKgtjiuhVscUVgoMcUKsFI5c92Ho0WIG3OhZ+2BHkpBvCrysBd1Qc2YD7msCFzCs52VpK6znvhOjiB1kWIMQrqxrUNza/1Ac/MX1xkYjHik454jcgYftXMn360WrNdkciscKgBlfMtDdJyUSgtekkHVHfPljzuKr1nOdUbUPKDbUbpTIhmpkrnPa/sssLTmBrSFlDA8yHRXBHsWII9Lw5s3aT3ltOtq4GD4EiCrtdIB4pPON0oi8OKFSvMUKleYopTfA4F7jb15+tY9QTZYjxNlCaa99/10/bpjtFLWxb+1vyXG1bKyZaZQygM8Q3IjYb2p5rqsj+2A1aeWo2rTF7A+dv2tTDwWOY4nQkeKX1bejsPvh1p3JUi0qTKOvP9sSS2bKoJ3Ir2bykWYk7l5DFJJQhc/IHuwH3tQ3ygi6JG2FsS97GZ2tmLnjHL3TFFjSYJvuWYcNbvXjc6GQkSauQKkhrblzweg6nUYKgNjEeennyS1ZxpEgiSj+R4Vl1UqwaRufitR9AKwWo/yHqsirisQ53dgD1RnNZrLZXJiKMiOSeJ9ZGpzpYMije6BsE1V2TXhx52ox2LxRe67aZEDQTYz15r0dEmnh2l2rgucg43AUrC9BxIKiExrxSBsm8TRKJRWlwF1FrG90DRGoEdNueBVe0dUBBt19UqKLm1c0mLoNFmGGwZgOWxO30vBGtEyju0W/I8Tkga4WIOxI3o1dGvMed4ivRp1m5XBTRqvpOzNMIfJMSST1O9cvPli4ECBuUESZUQcWlQpK5HIke2OtvXL4Em+vn++OLguhRvFZkLlE4opXyiz/nFeSlX5jh8iEho3BBo+E7Hn+2/tjspIkKgqs/7BYmwInijBVnAyro5A6CLL691LFavzMgJPoC1nC7nS8ZdY+6Cc2Z3greI8NfKOmagGkKeoDhW5barB58jdfbE1A1zZBgoOGxJrTTeL+6ryXaaZ8ws2ckeVTtb+IJ7INlHooHPGdUpMa0tYP36p9wJFkUzWb0mP8NKJEWRnABsqzB/CRz21nmMefrUGtLpESit747wugk/G3ZiZQP4kodtv5AoUe1KL+uKDDgCW7hA81fs4sErync7VvyHIentjepmWCeClQOJK5ROKFSvsVUoyubIHn78x7HHqo8kgaQJXk2bZuprEBgBUtphqhG9XudxR9f9Gj9MWIFpVwSF4DixKhSNV64pmAUb1dw/OGKRXABKm6I2OJcZaWg6iFNpBTxwmfJ8RzEkWYQo8lGOdGYOWCgHUpJRuV/KDV++PO4pmOwpbWovlu9hiBwgjvDnrdOBzKzjmF+KF9reyec4fZZmfLtt3qE6GB5B1vwH3sb7HD2B2pQxhyRleP8AU6+I4jmEtUw2UzAQDiGeaZg77tpCsdgDpFCgNh4QNgOmH6dIU5jj/aio8vIJ4QsoOCoRCsGIzb1VWRrZAAsnp54kuUaqQH0xYEEKpXprEghRdRvE81MKQxMqFpTIyEagjEeg/tzwE4imDlLhPii9hUIkNKyk4uShwvgcdNlC8xBKlXJk5Dyjc+yk/wBsLvr0m/M4DzCMMPVOjT6FPXZ3tJmANEqvGwAVG7ogFRsAx/udsJvqYZxs8HzHss3FbKxFPvsa7nr+ED7bwAuZNKK9jVpoBwetDbV7dDvywZjgRAMqMFUd8jkpMMWctIKKsVII2INg+o3GBkq2ohbJs5PMpDMzhfE3KyOpPVq6nfzOAileyqG02GdJXrcBmEfesoWL+diKN9Frdj0ob4piQKLcziOtyrTxNN7xTaZPgsudili8OkxBh1+dhdeLy9sedfV7V0uMxu3DritSm0RZD4c0w0rt4Ta39iPbFwBclQ4KM7EsSed79MaDQA0QhqvHFconFCpXmKSpRDHrEsvccSFC8vHSuUrxGZRC+vESpUqxGeFVW5edo3V15qQw+hvA3xUaWnerMMEEL9I9k+KiWPu5QCCKFj5gfMHnjyOIwrK7Q4i43ixHMFPuOUrBnvhPlDOs8ChaNtC41QvYI+XmvO+q7Dw4KMbiexNFzyZ/20cPMek2PNDDWZs0I23YvLuoEkMBroYkYD2tRWE20gy7XvH/AN3flGNQf9R6LE3w8ya95phjBkjKE6PlB6qPlVh/MADiKuOxDAAKrrEG9/rrHmoDaZMlq5pxr4X5qBtUDCdRvQOiT7E0fcG/TGzQ+IcPV7tXun1H5+nmlXYNwuy6EL2Hz0lsYdF9GIB+wsjFavxTszDv7N9S45H8K7Nm1qnekDxKHDs1mQ7JJG0YUWzvSoB56mIBHscbWG2jhcQwVKbw4cr+UcUtVwldgJy6enqjnafuI8uIk0FgF0FKthYJLGrZaB3vn74YFVznb+vpKxMJTqdoXvPFZOz/ABfKrQnhUb2W0Bi1DlyJG++1A+14nEZ3junyCJUo1g7Mxx9dOYWObisa5gtCGWI81PQ9a6gehwlicJ2rZIAcPqtLBVqtIAPdKK5/hKzp3ic63I5/b8wxnU6tfCjMzvN3jePA/YrdbSoYzuv7r9x/KyZDshK+7fL/AE/3P5fthHGfF2HpjLTaS7nZWpfD7g6KzoHLf5pp4d2bWP8AKqeuxJ/vjxuN29icSe88xwFgt/D4TC4cf42yet6LRZSFeY1HzY/2xkOq1Xck2X1T8tvBbYZIF5Rx/wDtG2F3Cq7/AGKXcysf9j6qyb8NINMkUTL5MoI/UYLQxGMw5mlUcPApWrhHVLOv43Sh2i7CQSAvkiY3592TaN6AndD9a9Bj1ezPi3EU3hmNAc3/ALAQRzgWPusrEbGtLLFcyzMLIzI6lWU0ykUQce+p1WVGB7DIOhGiwXMcww4XVvDM6YZVlUWVNgXV+9cx6dccXEIdWmKjCw705cH4zPmpYYo4QzyRTI1Clj1KvjF3oVQefrtzrHmttYttNpdVdZseZO7mV2A2exjiWamOdk/cB7BZWFQ+a05mbqzi0BNWFQ7EWLtrPtj55jNt4ms4ij3G8tfM/hehZRjciHFew+RzKFXysaXyeNRG49io/fCdDa+Mw7pFQnkTI+q57GnVcX+IHYabIMH1GWBjSyVuD0V/X164+g7F25Sxzchs8bvuEhVpZDbRHfhh8O/xAGaza/wv+VGf+Z/U39HkOvtzzdv7f7E/x8Oe9vPDkOft46XpUpElYu2vA4uH5pi0CNl8xWnYkxEEFgvlf3rlVbubD2o/FYctzd9utgZHnPgVUgB11sPYKA7924voH/yLw1UxVZriMzfQrSp0cM5oOU+q55ePerAX2Jlct2R4RPM6pFGzFuVDYjz1cgPrtgNetTw7DUrODWjeftx8BqpDS6zRKYx8O8zVtLlVPk01H/40PvjEHxHhHHuhx/8AoU5/6dXiYWTg/AoxPJBn5RlgEWQPatdMFpaJD6lZqIuit7gEYYxuNrCiKuFZ2jpiLjUTPKLHw8kFlHvZX2XSeEcC4JHQoS7X3kz2D9yEv6DHlsVW2tU/5KpZ/wDFjCT7THMlNijSY3Nb1V7ZXgerVmGyCBGtUiI1bbjXprV6rRHvg2Bp4+mMxdWfO5w/OnqhvdTPywiZ+KHCIdomZvPRE+/1YC/fGgMJjnWFOPFw+0oZe3eUW7P/ABKyGbfRHI6v5SIVH/u3UfUjHVMJXpNl49DP7UBwOib7wtIKsoMuF6tMEKwWPMoDjJrURqjsMIHxLLhxTC65dCPZuY9uWANJHPxTtKq5lxZcm7b5HMwA94e/yzNas48UTcqJFFb8xsfIHbHu9jYnD1W5KYyOG7ceYn+1m46rVI/yQ4cYgj0SKBj0AWMvcdMKFZBAztpUbnAX1WsElXYwuMBPPCo48tGO9kr0G5P06Yx6+LYwmdTuC28JgqjoOgG8ocvGCWYxttzr08zjzdfZRcc9RhEr0dLatBv+MPBhXDjMnVvthduzsODcJj+aCLQrcvxOz4iSPQ1/Y4fo7Ow3/VDfjH7iiEU8TcptB/rU1911fsMWqbNwzt0Kgx1Uc1izmdaM/OreRDWMZ1XZVKYaUUbRkXCHHtFOw8L6T0IFketdcDbsmmHd4SPRBq44OpkNgFX8XjGZy3eZnadF/wCIBuQOQcDmP2/drZhrYPEZKN6bj8s6cxOn3WfjcNh61DOTDwEjJGWIVQSSaAHMk7AD649fVe1gLjoF5YXsv0X2L7Lrk8sEO8r00zebUNh/SvIffmTj4ntfajsbiTUHyiY8OPiVt0Wdm0QmJVA5DGQSSiEyvbxy5Y+Kdw0TLmNBjI8SuLDfTDeEa8OzsdlcNImSfsu7MutCr4XxfLzCoZEOnbSpFj6DlitfDV6Zmo033qDAsgnxFSKPLfipYu9/DMJES6Bb5Rf9IJs+2Nf4crOZjAwGMwI+6XrNi64Dn+12clkaRp3BY3SHSo9AByAx9F/iUt7QVT+TVGhhYcexDXESBZIL68QbLoW3JcUeIVESvVtz4vQ10xSsG1CM7QQ3QEA66nxVmvc2cpIngpTcYlbm32GBdkzc0eQXF7zq4nzWJ5Sxskk+ZxcAAQFUqRkO1k7crN17eWJm8qsBRLYkQphfLvyxIXJ57EdqYoAsGYy12fDJEAJLJ/OpoSDfnsQB1xhbQwVc1DiKNTxa75fI/wCv1E3R6ZBhhav0DwjMo0a6SeWwYFTXscebpbQoYhxDXAOGt7Jl1F9Ox0Wl8x0O2G5JELg1YZM2pJGrfClURuRWtQ/MyV82Eni6OBwQziSJJGyuNSMKYHkb/vg9Fzqbw9tiN6q5siCuG8a4f+HnaPmAbUnqp3H+PocfQcFihXotqevj19F5+vS7J5amjs92JTiEAly0gidW0zRvZUeTI3S+qknrR2rAsVinYc94SCLRHpr9VelSFXQwU1ZH4UPGpvMIpr5lQvv0vddvTHncftR7YeWOI3xuHkHLSoMbTs0X5pH7Y9j83lbkkqWH/wDLHZA8tS809zY9cNbJ2ps/E2oEZuB+b63QMX/Id85kfT0QPg+eija5I2b1VqP2Ox/TGzVYagsYSdN4aZIR2fj2RcbwTKf5lKg/UXRwtUwPaWeB4701TxeT5ZQZ+JJZ0hq6E1f2BwsNmPbo4I52lyUDnA3Nq9wf7A4o7A4jkVcY5h3lQMq9ZL+h/wAYF/CxANm/UKpxjDvW/g8KSuF7wL57G68wK3rrvys4FWwlemwvfAA81T+aJshOb4ozrpBpPIHnyO+DbMw7L1CLgoeJrvdDZTF8K+HLLn0d60QgyG6rUBSj1NnV/wBuM/4txbqOALGavhvlv/Hmq4SnmqTwXaU4uGahVY+VHClrZK3ezGWVrnzyqOd4Cyi5xQg0lAM7xcm6OkY0aWGA1ujgAIPHljmHpiSvrhw1BQbI1VajiRAXPvjBko4sxAYgFYodVbHwkUduu5x6f4aqvq0Xh9xPusys3KbJJzHFp3Tu3nlZP5GkYrt6E1jfbhaDHZ2sAPEASgyViwVcjmRjr+U+hsfqMe/p7OfQ+U5h5j2P2WfVdI3j6rVNpYEMvj6AG9qP5qvnWCuwZfOYbuO9CaXNMg263ITLHRxi4qgaFTKU40yFZl8lLIGaON3VfmKoWC+5A2+uEqmIpUyA9wBOkkBXDSbgKgYLKhfY6VC9vEyuWzISOp1RsVIIur63Ww5jFsodGbioki4XTE4zJDCWvVJpDJsFauvPc9R9MYe0dm0doNNJgFjc6eVtVp4PaJw9MOxZmdG6+fILNl+1ayL3kkwRgLppGLX6aVu8Zg+EhSANJ4//AD+0434gaJb2QhFuzfbqTMSd27+HYDWQGPP5T+Y+hwV2x61NudzvRJPx1KoYYzKmHiWSnA1gHb0IP1HPCVQkWeFLHXsUOy3Ejv3jGx+W8Zlei8GaRTrHAi6+zXEqShz8v74GKj2jLUYZ4i4RG0wTY2Sb2uzcTEGJG1xAF3dQyMHsadLCrBFjnsTyPL0OwcRVFU0nEZXCRuII/SycfTtm3hBpe0eak0K0lonyRhVWNdv5EAW/Wrx6qlgmPfYSTvN/dZn8l7dDHhZMXAu1uYVgpk0iibpjVDlp31cwK98B2hsSlRpF7HOngBI9P2mcPtKo52V0Ec7fVF//AFs8jAHuqrTIGNK4O1FTyBG2PF4zY3aHt8ha4aOAgrTGOpAZXgGVzLikSLM6xMGjDHQRZFdBZ51yvrV49lhXVH0muqCHRdYtVrWvIYZCzqtkAdcHJtJQ0wcJ7GZ3MEhIHUDm0g7tfoW+b6XjJxe28FhjD3y7g3vH0H3R6eFqP0Clx7sVm8oneSopQcyjhtPuOdetVgeC27hcVU7NhIPBzSPdTUwtRgkhLZONmUvCLcNyMndPMilj8qAEemo79ANq636b4W09o0mVP4xMSJJO7h1uCYpUSRmQTQV8JFEcwRyxpYdrW0wGmRxG9VfJddN/w4yImlkLD/hKHUjo1lP1DEY8r8VVeyp04/2JHlY+4TeC1Ke4ZDE4ZvzDcfy+X6Y8Y5oqNgblq9oMkKnO8d3q8Xp4Syox6FDOPK1LdeeGuybTElGBJTdkMzFlIDLM4RQNyx/T1OMipTq4mqKdMSVz4YLrhXbHjpzuaeaqX5UHko5fU88fRtl4EYPDinv1Pismq/O6UDOHyqLzFFyff9l5dowIe8Z99pNMbr6lflZfrfoMenGMxFMEHuhu8EuEegM+Xqsh7ntOfMC3h0ShhyaSbQGQmvzUAD1v0w03auJOkR9vyo7VzL1YCD5uJ0bTICD6/wBvTCNbEPrOJebp6m5rhLU6fD/OTM0EMLFVSQlwPz6uZYDnSD9MeXxezm1caatQTIEcgP2tqjigzDBjReTKGZjsdIzN+FdJlBOldaiQgf0mrPoMatfH08P/AMoIHGLeo0HNZ9SgWjMLhLskDKSGVgRsQQRRBrfy32w+HS0OGh0S8qvEyuWnKZnRewN9CTt1B2I3HrtgjXEEHcCChvbO+FOTMnVqUkHeyDXMk/ttguIe2o4Foi35UBn/AGuq4zR5X/r0wOVKb+x2cCvqiy0Tyj5AxZia3JCE77eXP6YY/jsqUy5zi0aW/O5UNfs3CGSmbM/EjOxyVKqonIoiUV53asfKuWFq+w6L6RNKXSLGQb/S3gjYXaOZ4D2iJvr9DOoTfkMjBnUDq2hyLBA2N+mPEVcBVYTlsRqDu68Fv1mhoz07tWiLsTKD4nU+u/8AoYTDa+cNLfPUfn6JbtxuXOfiRn3QDLNl5Iqe9b1UlWBpqxXW7vzGNrY+Eo9saweHOEiBqJ4/0ksXVeWZYsd6QdXka9serZVLDmabrOhSecnrg5x9c71UUwFUThapWdUMuMoi8xSVynDGWYKoLMTQA3JJ6YG+oxjC55gDVS1pJgLqnAeAMFHfyOWoeBDojQeSotDbz64+bbQ28TUP8ZrQOJALjzJM+Q3Lao0nMF3HyMBW8Z7GRSCzLMpP5QwI289QJOBYX4oxbDdrXcyL/QgKtXDh+pPqkXi/ZGSMnum7weR8LfvR+49seqwXxLRqiKwyn1H5H1Sb8G4fLdNHYPh7Pk5AVOqOVgQRRFqrf3/XHnPiTEMGOa5pBDmAyPEhM4Zp7ODuKy8d7OrKDtUg5N/Y+Y/bHbO2rUwrrXZvH45qKlIP8VLsFKsUM+XCkZkyXKSPCEUeDxeVlj9caW09m4nauIp1qUGkG2MxBJvPPQeSA3EUsMw9pqq+IcSokvIvM7k863Nee3TCA2TUacrIMcD+YV24xhFwR5fdMHAuyDTxpmJJFEbqHWwSdJFg6TXMeZ+mMLFbSbReaLWnMDB8fFaFMToibx5eAj5nroaH7DCodWrDgnQCAsPGO2mVKCCbKmSJyFdVAND+Y3vseo3GGMNszEh3a06kOFwfslawGhvK5B2y4THlsyyQlzCyh4y430sP1o2L9Me52Xin4nDh1SMwkGOKzKjMjoQM40CqrysRBXLsMXF5pNfeANGqn+UH00nnd9DXM43KzQ2iSbE8+rRqvJOosa4Bv3SQ5aiwWxzH67k+fPltjqgIjrw6O9aoiYJVbRB1uQNtvrU8hy3sGxfriajC1mfq+iuHFjoYfLooflsw8LaoyVsEWD0PqKN+vTAzwKfZUI0UpeJSs5cudR3JG1nz9zzJ89+uI7NuXKbhSXkmV3Hs7lYjwSYzENJLlWaR23Ykq7JZ/pFV678zjyVOrUfjqwpiGUyGgDSRqfMj0tonDRyU2uP+y4W7oUFAhuu9g/4x7GRuWeJ3qkYkFcvRi1lCmMSCoVkb17Hng7K72TkMSqOAKm8rbbn6nphultKpTEQI8F0DUph7J9rp8mQFOqO70ncg/wBPl6jGftSMYA4CHDfx5R95TNDE9lbUHcus8D+LMUgAlUBvQ0D9/wDxjy76T2fO0j6hOHsnXY5E85xjJcQiaCYhC3LUA2/mNufrjMeKIqCqCWvG8SPXiPFXa0i0ZguC9qOGrls1NAj61jalaqsEAi/UA0cetw1btaTXneFlVaYY8gIVhm4CovuhJOKly7krZMu4XUUYKeTFSAfrVHA2V6bnZQ4E+KtkcBJCePhrwO7zLCzusXp0Zv8A+R/3Y8Z8WbUiMIw83fYfc+S0sBRt2h8l1LI8KY7k6cfPauJaLC6eK3DhEXUEnzJwv/KqblWFmzHAssfmX9cFZjcQNCpDJQniXFUyaVl4rs777E1Vk+wA68sP06H8tw7RxED77guIDAZXOeLfEOYMV/DRo3uW9iNhYx7PBfDGGqUw8VnOHgB5b7pGpiSDGVK78dzMkjsjFWkFMIxVgXt1PInHp8Ng2YakKNOYHHmkKz2uOZ66v8JRFPw58tNGrmORu8SRbsOdamj9RfmuPnHxU2vhdoiuwlsgQRbSxHXFaOFc19ONUa4tne7h7qCMrHF/C8wukAAcyflrnjIo0hUqdpUdLnd71K0aGVq5/nM4Q+oknG/TpgtyhdUqFDc/mNbalFefrhmkzIIKC6oDopcR47DNlxkpIO/mrTAV2eNm5ePoLokcjW+CYXBV6db+TTflb/tOhHh90Kq9ju7F0An7LxwL/vE41/yRUQD5ajsfoPvj0DK9Srem23F1vQapdzGs+YoJIY78IcDpuOm3lh9rw0QRPn+kEkbkz8EyU/EKjjeNWXnG8iqz+yk6moX/AJxfaW1cPgz2mIa4boyGB5/tJ08LBIaPNaOJcMbLMYpEKsALIbV4iAd9Jq6IPmBzwbDY1mMpitTkNdpII8/3olKlNzakOIlDJ5F0hWJPQlrCn1JXn6dMOveHACPXd+1LGkHMB6aoW8JGy7httt9X+vLFH93XTX9ptrs2uqyz6lYqylWU0QRRB9QdwcBGIa4Bzbg+iPlT3xDjskWQWHxKJIFQ2P6F29LG/teEcDheyfWLxdzy4eE9BO4urnp0wNwukTGus9SGJESoKKZ7PRaBHDCFFbu27sfO+nsNsVDbzJPW4KS4kRELFl4Gc6UUs1EhRzNCzQ67dBi+YNu7q6oSBqix4ahWkJLdGJrURuRpPyjy68satXA5WSNUl/IcHd7Trf7oQpxmyE2bKxMcLlVKL5DIKwa+aqxNEG+QAF7c7A9SMXcBkkdX/SUfVIcI3kLLks7JAySxtpYG15+1+17fTAco3gX5JsOM2Oi2dq+0JzsqSugVwgRiD81E0fsa8+WEsNhG4cOaw2JkDgi1KvaRIuiPAuFS8TaJGISKCNY9SgXQsgD+qrJJ5foUtr7Uo7Npmq4d52g4/pM4TCnEEk2aNT1vToZMlwwXFCrSgfOwtvoTuMeAq4naG1nd95DTuFh+16rDbIp5M5GVo61SZ2t7U5iaN4Zm+eQPRNgBRtXSvUc98ep2DsqnQq9s0aNjxlZG16tIAUqbYXYOy/D0hy8YNUqAC/QAY+b7RxL69d7t5JKJEANaiT8RHTCYoHeuygaqH4wHmaxbso0XWWaecNywRjCNVOZBOMxApXS8P4ZxDpQnXXN+2nDNQjKLblwigc21XQ+9fc49t8OYh3aupbiJ8x/aSxLAWykhrUkbgg0fQjHrHJIjcUxdj+0DZOX8SJrNaWhIJ71fInktcwd9/S8Ye2MANoM7FzeYdwP35otAimTFka7D/EIRZmcZzeDNSF2/N3THrXMrVKf+kEYxtr/D/aYen/G+emABukfnf5lMUq8OM70T7W8S4ehuHMK9/lQ6/wBR/fGbs/CY59n0yPGyce+nlkuSXxbtDHoC5cPqPzM4AC+igEkn1JHt1xv4bZjw/NWIjgPv15pN9Qf6pcgzTo2tTTb78+ex542C0RG5BlRmzDP8xv3xbMYUAAKvFVKO8GyesmRpBGsVEvZsHpoAFlr9sehxD21qZfXvNo4+WkJOrUcwhrBc9XTC3E4Sjyzd47OdtRIZjvqbwgAC/U/phV1OnRpNpsbusOA0APikX06z6mo5/hCYM2ZVZUiXSB4hzKjzB53t0wzTYx7ZeDHK3lp15IrqYpOBc6/uqZskyUyIyMGBUg+Ekb346Ir/AEMAxGHaQWiS0gyDbxuEeniGGxPXks3Fsw80rZiX/iP4zttdgcvKq2wthcJTwjWtpaNiOvFHFSbSpZri885kEjGQyuGIIvxiwCo/LsStDpg7GANDRu0+/qrOdqSvEyir85LEblU5Af1N/j74sTY5QXQN35Q5J5eP2HXgtmYypjYoYYiymmXxgjrs2vfY3eG8LQOKoNr0C1zT/wCQ+vEcwhPdlJDiR6H7KTcKWT/h/wANv5XNr9G5j639MNYrAdkwvabBDbXJdl1QiRNJ5g9bBvGeTlRw7MFsh4gykOpAdbokA0T1AO14cbiW1KRpVBPXsh9kNNy1T8GkGVXOExmKSQqAG8YfxEgrXoT7VjCpbSpPxTsKJDwJiLR4oxZlaD5IarY0gboZCPZfLvIAIwTsSa+tfUWTXXBXPiOG8+Nko0CTOu4cePspcYmjiNBEZtKhQdwgoGyOrHpv5k89x1XCSB117QFXDte8ZpMe6Xi2A6J6E/fCLjiQzSQyNQlX+HfLWL292Gw8zQx5P4o2U/GspuZq0mfBamzqgvTJ3g/n8+Sr4hwzNZp2mjgeRNVCios+zMCfoDjOwlXB4UilVeG25z7W816PaONd2QpURKXM5I34lI3QhkdUIZaIIKiqPLHq3Op/xHupGW5TBF9x3ryTi59YZ9ZC6mvGwwOmUSaSVbSb0kcxt5Y+WnBlsS2J0W2XhaYc+SNuu+AuoxqhkyV5JxA9cSKIVcyzS8U09cEbh5VhdSlnJW22679MS2n3oC7LK53x7tQhkqIagoOlv6z4dS+w1Uet+W+Pe7DwFTCtNV9nHdy3+ErLxbw/ut0SexvG3IS4UHXAyVYFVnFCrLw4qVK8rFSVK+04rK6VDHKV9isqUzcPSRSdOXZ7FCtdAnqNt/2xufzRTYQIB4+Guv3WbUa18S/2VmfhzMi/xWQKP+UrBaPnoUVeFO3Y90vM+3kpZ2VP5RfihmTnMbakLAjoCV67+IcsO0X90lvHy8USozO2HR7/AERHNdow23dBfPSfmvmSRVmyTdYEas9e3sl2YGL5p8VnRonWmLIT1q65eu/vXlgoaHQ0a9WV4qNMi6zrIitpQ0G2LtXL/H74WFRlSqKIcGje6fWOXDjv4JvK4NzuEkaDroLQcxruKH5fzOf19zjYp1W1QcNgx3f9nbhxji5Klhae1rG+4LRTF7bUSAqggjkqhR77DGvRw9HDU8lMZRJPqZP1KG6pmAuvs6THGdR8T7AdQOp+231xmY7HseOypmeJV6dK+aEHGMklMLTlNAYGUFk8gavy36DFrAd5cCAVt4zxVZQixRLDGm+hCdLMQBrIJPjoAE9QBhOjhmU3ufJJO8xMcLAWndu9FxMoaMNSqlO3YzgxnDOXCrEFahuWLEhdr81xl7a2ucA1jWtlzzA4Cwk+miNs7ADFV7nQ9eSAcR4dJJLI0GXzBTUfyM9HruBhmjVIpg1CJU4ltFtUtpaDjHUIZmsq8ZqRHQnkHUr/APIDBRVa6wIKDCa+xuT7uM5omMeLQGYi46AYnceFjYo86DeePJ7exbqlQYRk6SYm/DxA384W1sgUGF1WreNPytPFO1UasJYQHlvbckAj81H5fLYC8BobGxGJJGJs36xwRK+1iAW0tEnZ7iEksrTSMWkY6ix5kiq+wAH0x6mlhaVGh2FMQ2IhYhqOLs51Td2SARTIT87aj9dr9/XHh9pBxf2e9tlrtMiRvRePtSkZEYHPeyaoG9gPPCLtnueM5KM0gBUZnj63S2T0A3xdmDdElAVUXECPGKYjmb8K/wB2PqNvXDrNm1ajZa0x9UVhpgw5wCHcZ4rrWSCZzG7AaCwIT1Vq+Wx1xsbP2b2DhUc2fcI2IqYZ9I0mOh3E6H0081h7GdiZc9MUvu4kFySCmG/ILvRY7+wF+QJdsbcp7PpZtXHQfc8vdYzKDi6CunRfCHIAUWnY+ZkA/QLWPEO+MMeTIDQPD9poYViHcU+C8BB/D5iRG6CQK6+3hCke++GcP8ZVwQK1MEcpB+6g4Vu5cm7Sdn58lKYswmluakbq481PUfqOuPaYHaFHG0+0omR9R4hKvYWGCsKMgUbEvZ9gNqr1w0Z3Kuq7N2O7MZHL5aOXMxLNmHUMVkphHe+nSfCCBVkgm75DHlcedo16xYCWMFhGp5zqAVr4TZ1Wpq2PH8L3iXZnIZt9cgCNX/JVYwfcAbn1ODMdj8FQ7jQR/wDIucfWVpv2Yxt8k+Z+0LNF8J8nIbSZ/YkfuP8AGM/G7ax+H/5aQA4iYSdfC0mi7CD4q6P4SxqNOhXr8zE2fswH6YR//pXG+izHYczYrnHBe2ucyg0xyBk/lkUOB7XuPocfSKtFtYQ4LLdhqTjMX5K2LtgWcvNloZC3lqSvPkxBv1GKDC5WwwkKr8KDoSEKzHFXaQyBFSzsEsAACgLNk/XnjQoVH0m5TfXlr1or9gzLlWSeQsbqyev/ANYrzCIxsWCZT2HziZc5mfu4Iqu5n0tXlpALAnkFq9+WMOp8SYXtDh6JL3m3dExxvYcpnSUw3DkCTZLeWyhc22y+nM/4x6DZ2xzWAqVzlbw3n8BBq18thqjmVylAADSOgokk+gG5Jx6B2Nw+FZ2dAC24ff8AJSBa55l31THL2R4iigx5KTxD5vCSPdQ1r9a+mPPVtpvxDoc6Aitpsbz8ilnjXZ/OQteYglUn8xXUD/3La/S8UY9gs1S2sx+h+3uhGLyiItwrgc+YYJEh5WS1hQL86/a8carSLEWQX1GsuVrzXBVgk0Sg2FvxNSt6rpFkWCBy9awMVmGZlVD3OEhCDEWfTGjWT4U3ZvbYWcFbMIhcAJJsnbs2j5SbTKSp0rrSwTdaxdH8vKvM4w9uUxVbTMaHXygrU2DXaKtT/wAfumPO8V7pmjkfwah3El1psg6HO3h0nUDzGIxDC4Agxokajf8AI7frP5TT/tOF1McgRxyYMAVPuCK9PqD1rAC4i/XXXgqJXO+1XDIMq5bLgpHIAXRaZBR3BBtkDKWAK/LhltRtWGuPe3H0KZovc25uFz3OBe8bu/k1HRfPTewPrWNSnmyjNrvUuy5jl0VBOL2VU5Z3icUEUaRsGKqBfmQOf3x4ilhK+LrveWxJPktdz2UmgEpazcxLajZLb7V/bljbZst7RBI90r/NadAqpM0wtRt5+fteGqWzqTHZnX9lR2Jc4QLLKT+n6Ye00S6M8S7K5qDLx5iSI91IAdQ303uNY/JY+n12xlUNsYSvXdQY/vNMePhxVshidy7n8M+CjK5CIVTyDvJPPU4Br6LS/THzH4gxpxWOe6bDujwH5N1o4dsNTXjETCDcd41+HFlSb5bYdwuE7a0qbQkjPTS8TizOXljjkNFss2nSY2/KLs+17XZvbG/QFPZ1SnWY4t3OEzI32QajczSucdi5IctninEIkCBWV1mjDaGHiGzDYmq9bx6zagq4jCB2EcZkEZTErPMtKY+LRtLD+MgoQyHUwVh/D3rSwvYjljtn7SbRq/xsQCXj68wtTD7Se08Chq5iRV1B7HmDuPcY9PWFGvSBBEarWp7Xn5iteQ7QyoQbO2MjGmhUEEJsYxlQQ66bIPiI4UAizjxlXYGGc8lroCXdh8OTKMdkewORy0YLLHmJfzSPTDUNiFU2FANjz8zjP2p8Q47EvIaSxu4CxjmdT7LAp0mNTTmeEZeRCjwxMh2IKLX7bYxKWNxNJ+dj3A+JRiAV+Zu0OW/D5rMQAkLHKyqCfyhjp58/DWPtezsWa+Fp1SbloPnF7eKyKtMB5ELb2F42mVzsU0qB0shrF6b/ADr5FeftYwttzCVcdgn0aRIOuusbjyPurUnBjpRD4h9sW4hPSWMvGT3SmxZ5F2H8x6A8h6k4R+HNkDZtMVHf8h10MclfEVs9holf8SwOx/Qf4x6w46q4QYPi0fhKhoherKxN6zfof8YGaznxmNuQj6CAuIHBaoeIzrenMSr7SML+xwOQRJKHlYNGj0U5OKylQGmmYG9QaQkc9qsnFYGnW/r1XGm0mYFl7k4mXxRrre9jVhfWvP35Y6q1r2ZTN9VR1Rsw4wimWzWbJ77v2WtlLtSsRtpC8mG/lWLUsIxrIaByCFUqsnLE+G5EJs/npRGHjBYXobQCSDtWrcKOlGv1xAYGm1igl1G8OssvFM1PlXAldJSw8ahjqjokaC6kEbeTEVgTcQHniOOk9c0RuGY9trR1ML3hrI8lIVUmmCKpYEk2QWsnVQ6n/GB4ui+uwhm6/Dci4escM8OfpoTP1hbOK5CcuWGkxtWnewQqLTWAdgOt9DhNlCoGAGLBGq4lj3k3QXM5mWJVLSA6hYTxbUaq9qPX26444UvMEqzXtNwFkzPEcxN4PHpG5RAa5czzLf8AcTglLD4ah35E8SR/XoijM6zQhhw+Chwo46VKyyyEmroYQq1XFxG5Ha0RKulDwvpdSpG9HyIsEHkduuA0sSHCWmQpLA4Kd7X540mvDxIQSIMKLcjjiuC/UnB8zFJlEkte6aIMbrSF073e1Ac7x8QxNKrTxTqYnMHEc5laOHDci8Xiid2pjWl0goa2KkWK9KrEvw5zw7XfffvR6RYbBBOI8ccDn9sOUcIwnRGflAsgr9qWVWBVXBG4YWDh0bPa5wIMeCWzBJeZ7RGFzLenfZV2+gGNylgO3HZxPiuNUNuUB7X9pmz3ds4AZAR8o1EHzccx6dLxs7M2aMDmaDY+nolatYPi0JcCEgkAkDc0Nh038uf641CAChKcOadflYj9vtiMoUgkLVlJJnNRgkjnWw+vTFTTD7QoNfsxJMKP+0G6rv7nFcjBaAids/iuv8N7XRMwjg0l22Ua139l6Y8JX2VWaC+qDA5H3Rmvkp4ykkkcZkzEiRKBZLlQB7nkMYL2NqPDKTS48gUwXABKsvxEy8mSzTJIizK7RR6qUyajpjkA56aOo+Wk43m/D+Ip4yk1wJYQHGJMRdzfHcOMpY1paVxmfJSwSGKWKnFeE8997BBoiuo2x9JwtRuKaH0DI5LPeN8quaHqGUHyBv8AUbYaGGN5cPWfaVVrtxB9EQ4J2dzGZ1mIL3cYuSR3Cxxjc2zMdtgeV4zsdjaGCytqGS6wDZJPgPyitZnmELlTSxFg11HI+uGmHMJVRBC8DnFlEBa8hlGkYbHTY1HoBYvHOeGtkqjnNaQN5ThxjtDCQ+VOTRY4yyLKAVfUpI30iitj5Td++Fmk1AHzBIBHDr2Spwxpu1kyg3AsyqTapYBmQFACFyoFEVyUk+QG2H5cWktPnrCl4EATH3XQuD9q81mXcwZOOBYwA8jyOY49th3Y0hmo/L96xkYnGUMP/wA1S59Tz61RcLssV3gU/ZAu0H4Um8xrdgSWZNKBmJsnSFoHFKW06VRwyMOXifwvX0/hWjRompUeR1oFklykOpGyzC5BaiSwQVNG9FXsfTljRwlZteSyxBheT2thqeFeGglzYk8uSvzmaLKJPCJIgoYLemRC7ANVk7E1zxatTtrrA/BWfRImItf20QjjEWpIDKp8RPjsDWAqjbnVmjfrgbzD+Fh+EegbHKjPB+D5gwXFnIxGB4KU1WoKLut9TA9Rv6YxsbTotfL2EneZTNLaNWn3W2SPxeKRZnE28l+I+fkfqP8AzvjWw7mGmMmnVlcvNTvEzKYOwHB8pmZxHmS5LBgiKdNttW43ugxr2xkbdx2JwtDPh9QRJIm39wi0Wgm6C/EHhEWUz0sEBJRdPM6iCVBIJocicA2ZiqmKwza1UQTPLfqmHtDTAQBELedDaz0HljSp08xgIbnAIlmWQqgRTYXxsT8x9ByAHIYdpsLSRu3Drigkys94IVCJntDmPwv4TvW7iydArezdE8yt71dXjO/9Nw38n+Vl7/H9ceavmcBC6h8Mu2UMuXGVzUixyRjTGzkKHToLO2peVeQHrjxfxDsetTxBxNBpc11zF4PhwKYokG0rR2mzeThsnNx/9KMHO/otkDCmBoYusYFI+JEe8JztGgd5yQuO9oY1H8A62PUtsB50Ov1x6bCbKqE/5rDl+SgVKjMttUvZLLNmmYtIAwqgeoJo10Wv7jHpcFgpeKVMQLyVm4nEdmMxEqGX4ZqzAiLEKT4mrcKLv06V5csHx+FOFdB0IkK1OpnZmRHP52KNgiJ4QrDT0I2bc9TqVd/fGAM9R2Y8evdHywEDnyZDuqglVJ39L2JONBhzNB5KheBqrI/BaMpIPMVz8v3vFgYQz3u8CpDMquwLADpttgbmCVaHrK0Vc/a8ObpVsyvgVWJEjtemkPQEVQN/lq+XmMDdLRLANb9cVII3qfC2hWQHMK7x9VjYK33INj029xiMQKxpkUXAO5iR9CFC7DwzMcP4iiiSJwFXSjOBenba1J5EDqCPqceKrHaex/8Aje05yHEC9+DgQLHhcG3BaFGhTxLQ1sy3yQTtb2CbLp32UkMkIHjUVrUfzcvEoHPqAOu5x634c+M6Nen/ABca403yYgCDJmAYsegdyTxOznNMgT4rngzzLaRO6IwoqHNNexsXR2/bGliqeFqVGup0wMu83PqUBuYDvFSyWSeQnSQABZJP0xwMBCfUa0XRGOGL5UUFhz1A7H3uiPO9uo54VdUeCZ0UXiSU1cE4F4FzH4V5YkPhFnQzWNIDKNVE7HZl3GBYjtKzDTY/I46GAZ9eWnNUYQx2ciRvTf8AE7hNLFmolpVNTBRRpiWDeV6yRuObjHj/AIXx7hWfg65JN4vOliL9WTu0sO17BUGv5QfstJE8ywssYYkowOsSDw1p2dVvTZsK3W6x62pjm4Si53+oBJPnfd5cPZZVTDvrODna2A4db7o128z4y8SZaInlZ5amPmarf6Y8PsucdiH4zEXvbrwsvoOwsLSw9PORYWH3SlwnsLms743Xu4+YLkjX7CifrVY1sTtnC4NmWZPAbl208f2zsrf0tPGcouSH++ZMN4QsIjkdRtuzmTUUWr5ab60AMNYDa/bx2DhA1n8ayV5OvhQ5xc/f1ZC+A5ZmmSeMPJl5EZJb37pSWsNuRpve+XPrj04dmbJ0I9CslwDAWHUH1WTiUOqRQXru1ZAoY0O7UJag8gSoJA8/fCznTLvDrwRKZgBsIFw7j08KlY5PCejKrhefy6wdF2b01fXBXMa4Q4I76LHahZ81mmndpJWtq5gDxG+tV5nfBsNhi6W09wJ9Bu5qzWhggK3K641DrrQ7lHAIsrTWp9COYwhW7OpUyOgiII/KMGkNlUz5dpvG5LEm2YncsxJ36kk9fM4tTo0y7sxYCwHgFxeQJXuay2k6Fql50droWb8sEpAtzeKhxmFneJtIJDBeYJBo3tY8+X6YNpqqqtSOov61iDJ0spVZxCleHHKVG8QeKlRxClbOEZ8wyBgRRGlr8jV8sMYbEmg/MLoGJoCtTynx80QfPvcjIysrrzHOgeRB3Xn9cA2ziP5ha8gAN0V8EBTGSIKDNNd2OSn9aGMsCPVNHVb81IVAJZtyTovYjz9B788M0P8AjCWLJeTA8d6wT5hjz/xghKs1gGiuXLSULif/ANh+nTyxwxFMWJH0/K4xx+q6B25+HQy0YkyplkAvXG9M9AXrXuxWmhve/L2xzq72u747sa/9fH8/2lKGJbUMOsd3Nc2weU4vcSFy1cO4g8LWjlfOtwfccjilTDUa/dq6IlOq+mczV0Dg/bCVTcZEijoOf2P+Djy+P2AwG2nFb1HatGq3JWF0BHZLMZqeVsnlmMQfnaoqkhWKamYLY1UBflj0GEqObQZ2pkx6wYlYWM7MVXZNFjzEDQM8RV0lTZkevIHfyHruKwR1U1ILDboJLJvctfZPO9zmA8qo5bYLJH3i30pSygnluSOfMYs8ywjf14eahwG7QJ54hxyWFstOs34PLTx6CyRJIsc6m2DJv4NgBRsaWqtyRNLC8hxtqPLn9+C5lMRzm/8AS6Bw+eLO5YxiVH1AqWSmFjkw1c96Ix4GtgqmE2uakHKHZuNjr46kLUc5r6WTiISxwHg2Vy2YmWCXVMqeKNtNowJtzp+W7AC3Vb1vtp7Z2hNEUaTZY8xm3f8Ai3ibXO7QcV2EwzMzXVjJCK8EyGUknZpHE+ZADNZtV/6Ryaronffy5YwauMr4bDRTZla6wO8fifZaFXFGqcjTDRuCbcebJJ1QkO4/woZqFoWbSrfNQBseW/L3w5gcWcLVFQCVR7cwhc0iljicZX8PNGUUJJKFVL0ruzabUBjRFBud3vt9bwG0O3phzYgjd19rLz2JwuUkzeV9ns0qo1qG3Wgqg6gLDeYsk0asH1wRz4MC9/pHUoDaZJ1660SJnIjLIAsSlmPyQoQdzyCgc/py9sRTqkOung2G6+qP5bsTAkLtmpu6ZtKqG8JietTbFv4m2nYgGjsDswq7aGV0M3dFc0POgV2Y4Cs4AgzDyywoHLUO6pRWhECgqbGw3259QqtNzc5DWxN53o9Sq8wammkILlJYu7b+EFIdmtSQaKoqoL3pWW+fMnGnRaY7Tf8AnRCc05olEMjwQ6VtUMrrrRGHh5FhqCmyCBtsQLs3vhu1Ngi5Sz6wLuSCv2X4jOdZy0z+RNVQ2oEkCvbAs8lE7ak0XIX3ZngQlzP4bNB4r2LHwmNvy2GHI8vqMVJkWVK1bKA5pH2K+7Wdjpsk2/8AEjPJ1B22BIYb6aJI59DigfOqvSxDX23pZG5obk8hi0phGeHwxoNMypqPiUki99qN7XfTEAhyBiG1GutPV1HiXDDQOlVrovl/rfHfLqq06w4r6DLsm9Ajnt5eo5jHCk8m10QYhhtooZ3iAZQoA2vZR5je/Tr9MCrUszTe4RmGCggbn6msKQjpj4RFl+4M7yTmWFgSqxx6F1NS+JmtyTv8uw++J7Z7S1oCA9syOKK5KDhhVC8jwsw16pEWdQfK4iDt/KyjqSMDqdpUM5oVS17dLoqFQ7pxiAKeQGWmUD6AGvbEDB094lV7Jp1arIO32ZleiqK0Y8OkEg7V4gznavL0x6GgxlVjpbM2I3R7zyWVWwrWBpmyBT8Gjzk57pe5IH8QKposSdwv5LFkgbeQGMbG4hmBPdu06AnTiJ9p042tqYPtHMh9zxTTwnsDk0UMziYsoZSW2phYoCgdvO8ZJ2tVqktu2DBteyO/uo9l+xWSkTSYY18iAL+4o/rghrVSMweZQu2IKW+P/DDQC2XY0Ol6hf8A8l9/Fg9Pab2Q2sLcf6/HmrWfolmPiueyMYiVjEhYkUiMCTsSGIJs0PUem1aLn060OF4EeHR8lXLBMr3hiTTz99KHlR7EkjC9IGkMxVfyqOg6chtjm5WNINhx8+vBUqPAEA3TO8XCHiZBnJkljOoE6I1YgeEpasaNjYMW+g2C5z7PH7v11quDTwmfSEiy5uXMylcxO8mnwqzMTstilBP5gPfEl9s8ddcEbKGjupx4VxSJWCxEZcAWjaiqsVqwde4JG49iOeKYksquzMEEfVAw/aUvmMp5yOc/EsHhCjMMAJDYBlVQ1ENRGpSb5Gx7AjzOLe2jUhohrjwktJ1gbg7fF/Uzs1KZLM7Fs4JwCLLSpJLmGM5JDPoAWQm7FrQBPO261RwbFYOi+j2dSQDcWO7hNvKyTbUJdZyKDtHl5ElaJndol1MiIWbfkNtiTy2OPPDYQa4d+R/4x7myZc+VXkM402YWHS6gKHlGoAx3ZVHrfUa3o7A9bDYcwuyKLagzDNJ3iyFcb0n/ABJymid3jlXQujvBNIEWwdVK21gCjoFknVW+NrDhtH/27B3eQ37+tyG4Nc6Tqk/McVkzfdQZeHUyoK0WrGqJZgSeW3iY0Bd1eNkubSaXVHabzu8kqKUnr3V/BslxDhs4zvcFYyCr611DSxFjSCNJLDY2Bve4O4G4uk6WscCeiEVzLXCBcZ7TvM4LqB/EMr92zKzPRXVqYsFIB/KB7cqllMX61RMsRdbODcUDMiRrJENeqTVNZzDCyAxEau3/AE3p67bnFmNc11r8lSoJBlR4RCe8lDrZjOp1X5S1kBARsQXra6oGvLG1QqtFOECpuKOJlEVBLOfxMsg3VdUYh5aloMCTv1I2Gw3wq541N0sXOeYbaEQ7Jd8zylBMFQ7xxqXLKQNJberrptyNYmpiAwAzdC/jdpYCfojHGeBCWQGeHMBUBuTaNVBBIXUfm8Rrw2R97z8ZtHsmGpw909gdluq1BT0nzWCfOw0qzyvMV2Avl9v7m8ebqYvaGJMgwF77D7Eo0R/ipNbzNz9fsg3F87D3ZSOFUQnxEsaHqTyHv0w5gqOJzipVeSOG5Axb8Nh/m7zo3NAhKXEIkN7f3utqB8vtjdGIDV5WrhxVeX0nGTxQiXOFfDF7bCz9xizMQTeEF+DaLuMn6KeX4ZPM2htQOnVpokkDYeEb7nbBa+OfkGd0NnkAqDK27BKhnci+Xbfl5+fuDuD74u05R3TZUp1RVmbEbkNSMlgqgkk0ANyb25DrhYiDCZm0o3xnhT5NkjzMZAZdapq3FnT4/JvD8t7Xijrk5VDHZhKDyZpmXSWJGrVXS+V/bEhoF1ZUYlcnnsnl1nc2QZNNGtv/ALPthvaWM/i0S6j/ALa628OuSQ7LM7KflFwnPLxJAtIOnLz9zzOPFV6z8Q7M8ymRbRC34hpbSpocyB9hzw1SYT3nLnSRKP8AB86aBvB3GEAhMmQ4qDscVzE6qCocZ4DFmUbZbPMdG9x/fnijXOpmWozKu4rlvajh2ZjYaC2laGhRRAuwKUDUoN17m8adDEtfZ+/q449BT2LGiQhvCeyUk86xRvEJWJ0rISNhvvSnbYitztVc6K/FNptDiJHr1KgOzWT7F8L4oiryyazZZhENCi72B8RAF8tI2350MYlfbZM5Bbn11ZWykQJle9rPh9lTly0MrRSKCwE0vha9I3LkCMD+YeY2NjEYHadapWyvAIty66hFhscFZ2d7J5jLos8eYhlax3aQSL3ezaWUEppIrw2Kq2J1Gq09oubiKYpFoG8nfyI4AGPPVUonIZm3XXJLXa4TQf7wsD5clhr0tHJDqO9h0e1DVel13wthWVD3Kj843GTPgRp6FMAsA7oCE5HicksLuXfWm2kDQoVwRZ0BE067NXub2O9lqUgx4gWPnf6nRVzK3ss08M8qrrRWTTOSKZVbyDDSb2NlW25c8FIa9l9Pp59aoVZ8C2u5H+xvAcnG8s8yfiVMirCSO8bxUTUakW1knUd9IU0LOFMXia1N7GscGgXNrdfdS09oDmQfN9uJYJJUyuWy6B2IciJtUo5EWzatLEbre1ADrZxhhWZNVxP2Vmw0CAnROJwTQ5r8ZrjXuoxJrJVEkdKKopjDCTzNNQbqLGMc030Xs7MS4kx4Dfrp6KxvZc37U8Ey8fcS5J5WidDbybgOp0sFbQoIU9a5nbbHoMNWqPzNqASENxhL2XzTowcHdTYv08/Q9cPMMGVUibI7mZDCIiFdIpFDKSvzabqiebLdGj0H1vULQcreR/CHdzfVNPw6aTOySRM1EP3js29gsdqJ5b0FF2a5XijnspUwOXjpxKE6jmqCN67pDkY0SodKIN100FBJ50KU70d764y6zXPJLXde37TzAGCISR214JmGgEcWYp2lLyBz4d9hpAH8OiyDSLHiv1wg7KHgVN3v6R5StPA4s4d5eGjSB190B7NfDyUS6sz4whGpUYbnmUZtgD5i+vMYeNQGnDW+XX5RK+1q9Tfqp/EPJoFEUOSLPHv4V0Iljcatu9Aq/Fe/lhbtqznZXOyjqw/KQDwTLjK57P2RzulpZ0CootgrqzD0oNZNWaF8t6w3TqUzamuNY6ALxuFSxKkuWjeQMAQxhkFkXqVQVpiCD1s1tg1Joqktdu5pWtmdA9kNkzDMot9LEkOtkMCNgDe98+v98O02EDKBpvjj1CCarqYLQIQ+SMCw+sv0HO/X19sFFhcwqNc55lsQmfsK0eUzMUzVIxDKQBtEWXUh1bkPSvYqwKrmaTq1dTwRnMzCEc47x9ycyrxCdFZjG21UKGx0nxggnr15WcKgBxibqQ0AcEk8ayuXkjjlg0pI+pnhF+EAk2L5bb0Nq5YKxzw4h2nFFDTCXcMKqIZcyIQy+Eg2DdYee7O3IdEAuanfKcdMsdMQGHzBT18996OMDEYINdLdFVpCzrOPY/v/AOcD7MgCEUmUXyXE65HFHNKEWIrBnQetHAyCNFWEY4fxVl67YGQVxARXPZePMx2KDjkf9dMdLmuzBWpvy2OiFdi8oIcw8LRM/e7uTIuzLQTSGo1psbMSKFDF8RFemMxiOA8zP9eqO2mJsm/P5mMkBZbSJx3io1kMPEA9HbejRIscr5YzqWEIq5nD/HBidDu6+91d25oSjxDjc2ZzixxxySZGVRETppJNQZm0sVIYAHT4eeg79cajaTWEgWk2gcPv/a5wIbO8dQjGT7EwIsBMs0ZijKEd53SSgqQS/hBBIJJK7m7PIYI4l+YwL8dItv4KrTAhV5ThToNWWkSSKUtI0T/Na92iqpkJ8CEOxY3ZqumAteKbLd4kTbhNzflbRc9ufkuT9sOy1ZtnjITKkoZGIbRkzIwBjahVqei70VusaWGqBzO7ru5+f0lc5xiYuo5rPQZNBErtO4HhcABACQaRtTE0L3qg1+oPCm55JNuuvJBAL7nREeFcfy5jhXxTSIx0qYz3rBgFa+6ZdxtRdjqXUvhBrBH0WOEOaOH3HXgdVUh7SToOuPQQfiPaRA8zDLlc83gaVXpQRQZ1QoGSQ1RAI6+ZtRmBeMrc/wDjBmI9BM3ATTXQEx5LheYfK91nM+0KvYWALrSMMrWX1EkDYbA+GyRviWMpOeC0aaE+/Ie/gln4wSUlcT7PTQ5kZZiuosAHulZTVNZA8O/M9bxoNNphSKjXNzBdf7JdhMnlXhlkTv6BsuBaSAggtHr8roBTVA3e+BjM75hFp6HFCFbvST5I72z4fk83EDOdUELb9zq7wStSDkDzLUVqwxW8Z1Jw/kFwIA6vf7eCZf3W2EpZ47FleG5bXk8s8OYl0gsxcsFQqdWnUStkg/KdxuDWDuJqAMd+vQ/ddT0SlwbthmI85CMwHRSyrJfntuy0qtsdw1/M5GnYLJpse2x0vxVwIXcG43A6OFnWJhalmUrpbZdg5F0xXlYG1ncYWFWloDHXXojdm7hKHzcTiyqNLPmDNJENIJpa2GxVToLE72a2PQC8ADmB0tGZ14nd4dT5q0F1gIC4p2u7X5iTMtJHMyBWDRm9LAHYgBeQBFeZAHO8NUaAcMz7kohqZRlaEE4hxzMuFdnk0sAsz6nAmCtah9Jo7bCuf3w1SptbIG9LuJMckx8J4krZVptUmWTWETu2LKQhRqYOw+USbEbkqRvdYGM1J4AMnVDdU70QssHw+4jm2M8UQaOYa1kd1USA7jZjqBI35beeHxi2Dj4IWUn5tVni7DTRTCLM6VkKlu7D2NIoEs6agvMGuZBHK8Aq4uZDR7dbkRrBEk2WzPcAy0Y7osV0G5GVguqmqjqYnrtV8getlV1So2oZV2gOGZQ4nw54CZIkLclkjJDB6UOCBzuvzKdvEBzxzST3HqIYRI63dBJWeazrKlGY6gN+RJ3s8978sOtFoUk8Foyv4PSO878P1CKhX6EsDy9MDd2s2IhCOfch940guVkErIQymiMc5ocIKgozl89rHqOY6+48xjOq0CwzuXBWpm/5Tippkahct8PEmGBGkCqwt2V40QcUNAKC1Fsv2gI5HFewhVyoqeKrOArEpJ0kQjUv3Bv98UfgzBqNueF7qzKpacu5Y+yfZSeOWWT8ZFqcEqylncv4wpYyRgEjUSfMjoaI41m1P8TGwRaDYcx17IpFg/UJyj4ZmVHf5jPrGkUYB7uIKmlFZQW8W9E3Qq9gQRht2EN3SBPLlHHhb6oIrz3QJS5wztKEy0CETS5ZncQyTqFadwStatTlVsmzSmlPSwVcWwufDjMCdCPPW+gRhMF0fX9LL2z7QzGURhsuYwVkMSzd20yspG8ikKAVYFRqDbIdO2B4ZkDM4RqNNOj5bkRuiD8RzGczmXWBgsakq/dqH8arqGtnZi0ltfPYsvQ4JRyUnSwT+devHRUqPAKzZbhcEsX4YSFpgN1lv+AOVpEDatZBIDMfNb2DhLrOAnr15JYvc1xJED368lfmex8ECay8sOghHLA26g+KVhrXu0Y+FUJ1Gro9YL38dd3Dl91zapdaJQfJz5WDOQTxS6412p4wGVgB82kDvL1EhiOlbkYOJAPXiFaoHOYW6FO3DOIRTxmcKz82cBSe63DG22UfKOp64lvYU2w9ZdXD1y6AiGU4UZCcxLpFIphmRHdViqwNbKKK+InQTe9C6upeQ4nT1TTWQ0Nufp9Fac3GxggaVpZUZXdYgIYyKKli8gAelZBp1aq6Eg44NaagcNeUHrRWLbE7t0rJwjtcclHMZJhM8jkxyEamCNq0at/ApKnT83QUNhgNQQ6Yvx6++5MsdayXh2lyWbaSLM2Y5JO+UysyFZWbSwsMVRB89itma98RDg3mPqrEPFwqs52cyc0mqORnGoKxQvKdeo2ZSw1IpP5/CCSa2IbAG1KjW7hw0/XsVcOMXCYONdhHlQoOIsPzFJNLfy7AqQzC6Nt0K7XitINHfyj2/P2UjEECyBZn4X8QgVpIszFI4BtNbKxBFfmGkkjYgke5wwXMI7zbKRiATE+qD9lOFzZbiUC53LlQCWYyR94CEVnOkUwYmgLWz5EYI+tTFI5detysAXnVPfaD4kiJtKgnTY0h1CMOjNHp1b+V+GxdnGexj6l+uvfimezaAFl7O8UyuZlgC5Yh4tUrQDu+7ZmU2wWlB0+FqvkpNE4s7OOduuvJL1aRZ3wnTJductPmFyqSFpTvSoTYALGiBpBoXvXlzrActUszHSfPy/r8pdrXPISH8Tu0hd+5iS3RqYqBrdTqCxuR4hZNkcr5b8mMOPmmw4mZ8fNN9mGtEGeSER6VVS/eEqoYCJqMWo6QCB1P8tn1rpeQDwHr5mVQtn971gXhbG5kGZMAN9ybExaqBU70Bz53Q5G9udX72Ua270W8PshukWslfi6JqGhHW7KgsDS9B78yT64YpExcyrX3rF+HX+b7YJmPBTAWrg/DGnegQAOZLAfayLNXjRawxmgxyS1Wq2mLo3/svSVjjy7OWPMKJS1GtIZSQp8yovavOqOqU84aTAGvG418vQ8UHOSCS77fQpr7L9nUltYMskjMxBkLEvEBz8B8PmCxZeY+tK9PM0OBtEzqHcraTaNbcboPbPzZTrwsPOUfy/w8mJKTQxfhvE+mOY94HJ/KANJNCtJ26XhSq89lDge6LRe3PQnXkbJhtnZgdfDTylJ/FeysQkrK5pOtxzSKkoI5gpsSf+3zxmfzXCS5hjcR3h+kxIi6WM6XiJ3LAdVII8uY2w7SeKg4eStFtFUmaLAVessQUJOw23vYc726VvgsAG+nFRCY+BcKjfVM+YgMUQ8elJqW1IvWYQodSQwAJJI9MAc97CMrYniR+TM6efNVqOAEb0Z7M8ctks1qqvIX/wCcGbhW06xcUNzz2cLJ2s7VjPyfhxmDDCp8KulRuVJ8btdsSPEoIrkOe5rVfVgkNkcjdXpANGiUMxnGazEZRBFYjV3Y6bJOoVQUlrNAbX9cTGgdcnqPREEBDBmzZPMnqdz9z6YL2YhTKYct+ImhjaPvAsZ0s6trcBaZFVF8ShQSRyWzz2xXK2k6Tad8b95lBLhJBRLKIGmlkECIKt5c5MySBiASdPeKSW8uTXVjA7DUk33C0Tv/ALQ3EwBN+AE/ZV9rM/Fmii5OSVYVOl42OmJdgO8Rb0qp38JJOx6b4MYpuyzI3cf3yPqr0wQJIuqeIZSOHLSLEwkUsKk8Js+EEA76RRHhBJOxvahV+rZHHrrSVLSSZWbgPCs/nKjy6ytHrpnBYRA1RMjjw2FI52dNc8UrYinRaS8x1wRQwG8Ls2T7KZiQLlsy8a5NQmiOJ2YlkSvK9BN2GLXdYya+1qR+UzMxvi2+OuF1RmGIvPX2RvRlcqixzpEuslFBp7XdiBq5IAfk2HKhvjMfisTUs/gNNfv1fimGMa3QITkuzmTzMZRWkjyzMHOWBUIrHZWQga4S2xpWF6jtuQXcLtSoXijWE84kjrTfyVKtITLdfouOdqJuGW8eRhnR1v8Aiyu1kjYju+lk7k1Vcsb0WBB9kMZ5uhXCu08uXV0gCp3i6X0j59wRfnW+3KmYdccaebUqzgDqnHs/2zhRFPdS99Ix70RO0jNulUH3TVbbWRV73yWOHg66eCq8FyauF9opsxM8yqFgSRh3cpAZyVYglgzgHVSgBdywGroLFgjjx6M+6GQ0Wm6I9q87NNHllhsmViWXTp22AFcj1s9d62GwHDOQDCfwzWU5JG4IJ2t7FrnM2iI1NDGGmI3ZkILBFoVrFBRZ/MTvWGKbMjy1umqq55LQ48Us5Dh4yOdEiyJ3cevU92I2KulOoLFqPVdmrodsDNSbD5lFVjwy+h/tNvG52iifMZYIZ4gzBlQX4l8TUUDi1LmiKIQWeWKsbcfbTr9pVh719Fy/Jdo2EjtKSrN87Ko1azszchp2JNDqq+WDGhoW+XBMyNDor8523kMhMaRot7MkaiQ1WklujUACQBsTgvYtsevTRDFhCwy9qZmO7ahdkSAHUSKJJFH28sXjjf6ey7KN1kVTTMkZLALVy6URzqskUaDhjvYBJ3AGFBTLXHz42HrCknehMkUFkAVRIptSnY1uNWxwSXjoKwEq1NCQR9yW71iC7DV01AIKquY/fqMadZxp1BlNo9ZjlpqkDLnHOLeXqjPAs9mm8WXyTySfLrCGj0NsKs1/obYCcZRpy2ddR+hpdDqUGnV1k99iu17ZSRclncsYmkY7hQABQPME6h98XGJw+KZmpO+Ue3JVDHMJcLtOvH7J+/2tDnYXEI1Whtq06KutWrlRwniWOY23IzuJsOuXOEZrxUMR+V+d+NcNEWadcyCW1koVW0cXQbaiy7DZfWsVZU7SkMljF/Hr6IxJbposPFOMytKmvRpiYaY1Tu1Okjmo3vbrvitHC02sMau3zJvwKvqE6/8Ap4Z2EZvKiGJ5P+LH3+tyuwI0KOZI5EqSKvmcZwdVwtQUKsuadDl085/pSXd0m1kupxLu2OWTu8qmkxyylTI5BsliQCQWuqUbChjbpRUBvAPE8IPhMjglQ2YqHvH0Wzh+UEaUz97YZlKhtWlthqUeJSSbrnz9Ll/y5jFtb9eHuuz5yQ3orHwTstPm5Se6CxrIRLJLcap1og73X5VsixywDNaZVnuyCAUR4pwDL5cEZjiEhhEn8PL5cFzROq/GwVdutH6nbFqdV7wA4i2/Xr9+lmuBuG346LDxDJ5SWB5MvGy938w3Lqp5NIzPUhNcowK32xUh4cL2PXC3qVVj3l0Hrw/aVJpgyqoHy2LJ3Nm+XTBtDKYCkwWgQdzz3s/oBQ97xBklQrjLsyqTpNXy3rlYH7YrG8qQtGULsvdBvDYOkfUUAPO/0GJIkiyh0DvLr/ZftRlctBFkZF1RMzrrBClQzmy4IBIBJOq725YxNq4Jz6pIOgFxodeGsHoKaNQlveCY+0mXkiJzZTX3a6VAJ0MpYFXIU/lGoHl83pWMOlQe0dlUbY7/AC4jjaLpgEarn/a7tI/ENGRSAJmPxN6qB0KF3JcmwdwSaHhHrWNjBYanhmGuT3Y5369/BVc+dEb7T8EzWU4bGuWBeQMqztHqLOnjbxbCl1VZ22sXWE8DXpV8UXPjLqOAO7z1jnzUkOAXIeJpIVOpDroMztzKnVprzU87F3z8senpxuQ3STKDHBVCkkhGOXIx2c4mYnpZO5uv4u5MYrxaQvMtsOR2sdTY3tkKrhKdIO0GYipcvmImRzRkVXId9MagXMRbFCDSrsUqiBgZAYCNSrCqTqoxgpItEhib71GDu1aroEWpABtCdtwQRQCp1kdehVu1dcyt0nGzMbKG5CNTqFQM1WFtaaQld6Y9VsbVihaQZmT9lz6ji2DoEUy3GI+/0mVUaUAp3cfik6LvQ1jxBQDtasa2NFDXXMR114lKvkN0lDu1+TyjugqPvZbAVkIrqSzakIbVtyu9q2ssU6cDMD5dWUUqrogiwXLs9CEJRh4gf0qx7g2D/wDeDiNQmZlZMSuWzKT6CtswFg+EkURyOx54o6f9dVYRoVI5qMkl1kdrNsX3O+xNg7164hwe4zP0XAwIGi6XwHKp/s6I6FvvYt9Ivdt9/XrjsWP/AHrBug+ywar3dtUE2hdlmUKpVRpAAAA2AFHYAchilYQx0ITj9vYrjvxiNMhGxCXfreFMCSMS4jl903gbiEl57iEsZj7uWRNSKG0uRYYLqujvfXzxtx3XDd+01SaImL3+6h2kmYzoSxJEQ3JPQtX7D7YXYAHGOI9giMuzzPugufcl7JJNDn7YvAGiI3RQyg8a/wDUP3xy5+h8EXKDvEFCi4sVsfCDywsScnl+UGTkJXe/hhAqwylVAJIBIABIFAD6DbB6fy+ZSFIkl08AlX4uysqBVYqpslQaBNyb0Nr2H2whTAkDrVPUdSVxh93F+f8AfDw0TSYO0mXRHXQqr4T8oA/L6YXoOJbc9ShNuSlgYaRVNcQoVy9MVUrRrKglSQfMbY5hIMhSQDYo3nnLQQMxLNvudzzXqcWx4AqiN7R90vhtSOaduKytFA3dMY9BlCaDp0ABqC18temPKUP8mIAfecut1ouADLcUp9lJmGfy5DEFpRqIO7X3ZNnrZ3ONeu0GkQRb9lAbqv0XKo0ybflP7Y8S0CKnJGdouIfEAf7xnj5soPqBpAHsBtj2WxiThxPD7pd/zrllY1guUWxy5eY5cjWUciA0SLUE11p2A/c/fC7vmVd66X2ryyBIowiiMOaTSNIqFSPDy2s/fGbh3uyZpvKBTPfPh90EyGTjEBYIgYWQwUWPGo5+2GM7sxEph2iz9ix3iTLJ41XUyhtwrVJ4gDyPqMNYq1ORrm+yBVJDxCj2nNwzk7kMKvpbOTXlZ3wKl8zfD7q7OvRLLsXhZnOpgAAW3NAnazhqpZ7QOaI3esMw/hKet8+uJ/2XLHiylfY5cv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+mn-lt"/>
              </a:rPr>
              <a:t>Pineal</a:t>
            </a:r>
            <a:endParaRPr lang="pt-BR" sz="4000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2"/>
                </a:solidFill>
              </a:rPr>
              <a:t>Localiza-se dorsalmente ao </a:t>
            </a:r>
            <a:r>
              <a:rPr lang="pt-BR" dirty="0" err="1" smtClean="0">
                <a:solidFill>
                  <a:schemeClr val="tx2"/>
                </a:solidFill>
              </a:rPr>
              <a:t>telencéfalo</a:t>
            </a:r>
            <a:r>
              <a:rPr lang="pt-BR" dirty="0" smtClean="0">
                <a:solidFill>
                  <a:schemeClr val="tx2"/>
                </a:solidFill>
              </a:rPr>
              <a:t>, junto ao lobo óptico;</a:t>
            </a:r>
          </a:p>
          <a:p>
            <a:pPr lvl="1"/>
            <a:r>
              <a:rPr lang="pt-BR" dirty="0" smtClean="0"/>
              <a:t>funciona como um detector de luminosidade em cooperação com a retina (fotorreceptores);</a:t>
            </a:r>
          </a:p>
          <a:p>
            <a:pPr lvl="1"/>
            <a:r>
              <a:rPr lang="pt-BR" dirty="0" smtClean="0"/>
              <a:t>A percepção da luminosidade é transformada em impulsos nervosos para o cérebro ou na variação da secreção da melatonina;</a:t>
            </a:r>
          </a:p>
          <a:p>
            <a:pPr lvl="1"/>
            <a:r>
              <a:rPr lang="pt-BR" dirty="0" smtClean="0"/>
              <a:t>Melanina pode clarear ou escurecer o animal e afeta a sincronização do período reprodutivo.</a:t>
            </a:r>
            <a:endParaRPr lang="pt-BR" dirty="0"/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42068"/>
            <a:ext cx="4283969" cy="31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750680" y="6561710"/>
            <a:ext cx="242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Sado et al., (2014)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1454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latin typeface="+mn-lt"/>
              </a:rPr>
              <a:t>Glândula </a:t>
            </a:r>
            <a:r>
              <a:rPr lang="pt-BR" sz="3600" dirty="0" err="1" smtClean="0">
                <a:latin typeface="+mn-lt"/>
              </a:rPr>
              <a:t>ultimobranquial</a:t>
            </a:r>
            <a:endParaRPr lang="pt-BR" sz="3600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2"/>
                </a:solidFill>
              </a:rPr>
              <a:t>Localizada junto ao coração;</a:t>
            </a:r>
          </a:p>
          <a:p>
            <a:endParaRPr lang="pt-BR" dirty="0"/>
          </a:p>
          <a:p>
            <a:r>
              <a:rPr lang="pt-BR" dirty="0" smtClean="0">
                <a:solidFill>
                  <a:schemeClr val="tx2"/>
                </a:solidFill>
              </a:rPr>
              <a:t>Possui as células C;</a:t>
            </a:r>
          </a:p>
          <a:p>
            <a:pPr lvl="1"/>
            <a:r>
              <a:rPr lang="pt-BR" dirty="0" smtClean="0"/>
              <a:t>Produzem calcitonina</a:t>
            </a:r>
          </a:p>
          <a:p>
            <a:pPr lvl="2"/>
            <a:r>
              <a:rPr lang="pt-BR" dirty="0" smtClean="0"/>
              <a:t>Reduz o Ca</a:t>
            </a:r>
            <a:r>
              <a:rPr lang="pt-BR" baseline="30000" dirty="0" smtClean="0"/>
              <a:t>+</a:t>
            </a:r>
            <a:r>
              <a:rPr lang="pt-BR" dirty="0" smtClean="0"/>
              <a:t> plasmático em teleósteos de água doce</a:t>
            </a:r>
          </a:p>
          <a:p>
            <a:pPr lvl="2"/>
            <a:r>
              <a:rPr lang="pt-BR" dirty="0" smtClean="0"/>
              <a:t>Calcitonina reduz a reabsorção de </a:t>
            </a:r>
            <a:r>
              <a:rPr lang="pt-BR" dirty="0"/>
              <a:t>Ca</a:t>
            </a:r>
            <a:r>
              <a:rPr lang="pt-BR" baseline="30000" dirty="0"/>
              <a:t>+</a:t>
            </a:r>
            <a:r>
              <a:rPr lang="pt-BR" dirty="0"/>
              <a:t> </a:t>
            </a:r>
            <a:r>
              <a:rPr lang="pt-BR" dirty="0" smtClean="0"/>
              <a:t>do osso;</a:t>
            </a:r>
          </a:p>
          <a:p>
            <a:pPr lvl="2"/>
            <a:r>
              <a:rPr lang="pt-BR" dirty="0" smtClean="0"/>
              <a:t>É liberada quando os níveis de </a:t>
            </a:r>
            <a:r>
              <a:rPr lang="pt-BR" dirty="0"/>
              <a:t>Ca</a:t>
            </a:r>
            <a:r>
              <a:rPr lang="pt-BR" baseline="30000" dirty="0"/>
              <a:t>+</a:t>
            </a:r>
            <a:r>
              <a:rPr lang="pt-BR" dirty="0"/>
              <a:t> plasmático </a:t>
            </a:r>
            <a:r>
              <a:rPr lang="pt-BR" dirty="0" smtClean="0"/>
              <a:t> aumentam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11834"/>
            <a:ext cx="3635897" cy="263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750680" y="6561710"/>
            <a:ext cx="242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Sado et al., (2014)</a:t>
            </a:r>
            <a:endParaRPr lang="pt-BR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66892"/>
            <a:ext cx="3380814" cy="252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9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latin typeface="+mn-lt"/>
              </a:rPr>
              <a:t>Corpúsculos de </a:t>
            </a:r>
            <a:r>
              <a:rPr lang="pt-BR" sz="3600" dirty="0" err="1" smtClean="0">
                <a:latin typeface="+mn-lt"/>
              </a:rPr>
              <a:t>Stannius</a:t>
            </a:r>
            <a:endParaRPr lang="pt-BR" sz="3600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2"/>
                </a:solidFill>
              </a:rPr>
              <a:t>Estão espalhados sobre o rim;</a:t>
            </a:r>
          </a:p>
          <a:p>
            <a:endParaRPr lang="pt-BR" dirty="0" smtClean="0">
              <a:solidFill>
                <a:schemeClr val="tx2"/>
              </a:solidFill>
            </a:endParaRPr>
          </a:p>
          <a:p>
            <a:r>
              <a:rPr lang="pt-BR" dirty="0" smtClean="0">
                <a:solidFill>
                  <a:schemeClr val="tx2"/>
                </a:solidFill>
              </a:rPr>
              <a:t>Produzem a </a:t>
            </a:r>
            <a:r>
              <a:rPr lang="pt-BR" dirty="0" err="1" smtClean="0">
                <a:solidFill>
                  <a:schemeClr val="tx2"/>
                </a:solidFill>
              </a:rPr>
              <a:t>stanniocalcina</a:t>
            </a:r>
            <a:endParaRPr lang="pt-BR" dirty="0" smtClean="0">
              <a:solidFill>
                <a:schemeClr val="tx2"/>
              </a:solidFill>
            </a:endParaRPr>
          </a:p>
          <a:p>
            <a:pPr lvl="1"/>
            <a:r>
              <a:rPr lang="pt-BR" dirty="0" smtClean="0"/>
              <a:t>Reduz o Ca+ plasmático quando aumenta a níveis fora do normal</a:t>
            </a:r>
            <a:endParaRPr lang="pt-BR" dirty="0"/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94" y="3717032"/>
            <a:ext cx="4318507" cy="313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750680" y="6561710"/>
            <a:ext cx="242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Sado et al., (2014)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2636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94" y="3717032"/>
            <a:ext cx="4318507" cy="313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latin typeface="+mn-lt"/>
              </a:rPr>
              <a:t>Sistema </a:t>
            </a:r>
            <a:r>
              <a:rPr lang="pt-BR" sz="3600" dirty="0" err="1" smtClean="0">
                <a:latin typeface="+mn-lt"/>
              </a:rPr>
              <a:t>neurossecretor</a:t>
            </a:r>
            <a:r>
              <a:rPr lang="pt-BR" sz="3600" dirty="0" smtClean="0">
                <a:latin typeface="+mn-lt"/>
              </a:rPr>
              <a:t> caudal</a:t>
            </a:r>
            <a:endParaRPr lang="pt-BR" sz="3600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628800"/>
            <a:ext cx="7886700" cy="4548163"/>
          </a:xfrm>
        </p:spPr>
        <p:txBody>
          <a:bodyPr/>
          <a:lstStyle/>
          <a:p>
            <a:r>
              <a:rPr lang="pt-BR" dirty="0" smtClean="0">
                <a:solidFill>
                  <a:schemeClr val="tx2"/>
                </a:solidFill>
              </a:rPr>
              <a:t>Localizado no fim da medula espinhal;</a:t>
            </a:r>
          </a:p>
          <a:p>
            <a:endParaRPr lang="pt-BR" dirty="0"/>
          </a:p>
          <a:p>
            <a:r>
              <a:rPr lang="pt-BR" dirty="0" smtClean="0">
                <a:solidFill>
                  <a:schemeClr val="tx2"/>
                </a:solidFill>
              </a:rPr>
              <a:t>Consiste em células </a:t>
            </a:r>
            <a:r>
              <a:rPr lang="pt-BR" dirty="0" err="1" smtClean="0">
                <a:solidFill>
                  <a:schemeClr val="tx2"/>
                </a:solidFill>
              </a:rPr>
              <a:t>neurosecretoras</a:t>
            </a:r>
            <a:r>
              <a:rPr lang="pt-BR" dirty="0" smtClean="0">
                <a:solidFill>
                  <a:schemeClr val="tx2"/>
                </a:solidFill>
              </a:rPr>
              <a:t> e numa estrutura de armazenamento;</a:t>
            </a:r>
          </a:p>
          <a:p>
            <a:pPr lvl="1"/>
            <a:r>
              <a:rPr lang="pt-BR" dirty="0" err="1" smtClean="0"/>
              <a:t>Urófise</a:t>
            </a:r>
            <a:r>
              <a:rPr lang="pt-BR" dirty="0" smtClean="0"/>
              <a:t>;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>
                <a:solidFill>
                  <a:schemeClr val="tx2"/>
                </a:solidFill>
              </a:rPr>
              <a:t>Produz as </a:t>
            </a:r>
            <a:r>
              <a:rPr lang="pt-BR" dirty="0" err="1" smtClean="0">
                <a:solidFill>
                  <a:schemeClr val="tx2"/>
                </a:solidFill>
              </a:rPr>
              <a:t>Urotensinas</a:t>
            </a:r>
            <a:r>
              <a:rPr lang="pt-BR" dirty="0" smtClean="0">
                <a:solidFill>
                  <a:schemeClr val="tx2"/>
                </a:solidFill>
              </a:rPr>
              <a:t> I e II;</a:t>
            </a:r>
          </a:p>
          <a:p>
            <a:pPr lvl="1"/>
            <a:r>
              <a:rPr lang="pt-BR" dirty="0" smtClean="0"/>
              <a:t>Promove contração do intestino e bexiga urinária;</a:t>
            </a:r>
          </a:p>
          <a:p>
            <a:pPr lvl="1"/>
            <a:r>
              <a:rPr lang="pt-BR" dirty="0" smtClean="0"/>
              <a:t>Adaptação a água doce;</a:t>
            </a:r>
          </a:p>
          <a:p>
            <a:pPr lvl="1"/>
            <a:r>
              <a:rPr lang="pt-BR" dirty="0" smtClean="0"/>
              <a:t>Ingestão de alimento;</a:t>
            </a:r>
          </a:p>
          <a:p>
            <a:pPr lvl="1"/>
            <a:r>
              <a:rPr lang="pt-BR" dirty="0" smtClean="0"/>
              <a:t>Estimula a liberação do cortisol;</a:t>
            </a:r>
          </a:p>
          <a:p>
            <a:pPr lvl="1"/>
            <a:r>
              <a:rPr lang="pt-BR" dirty="0" smtClean="0"/>
              <a:t>Formação da bile.</a:t>
            </a:r>
            <a:endParaRPr lang="pt-BR" dirty="0"/>
          </a:p>
          <a:p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750680" y="6561710"/>
            <a:ext cx="242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Sado et al., (2014)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7427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" y="-1"/>
            <a:ext cx="7939651" cy="703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524328" y="1412776"/>
            <a:ext cx="161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Sado et al., (2014)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7621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Localização da hipófise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2" y="2420888"/>
            <a:ext cx="763905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860032" y="59492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Sado et al., (2014)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5888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+mn-lt"/>
              </a:rPr>
              <a:t>Hormônios do trato gastrintestinal</a:t>
            </a:r>
            <a:endParaRPr lang="pt-BR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2400" dirty="0" smtClean="0">
                <a:solidFill>
                  <a:srgbClr val="00B050"/>
                </a:solidFill>
              </a:rPr>
              <a:t>a) </a:t>
            </a:r>
            <a:r>
              <a:rPr lang="pt-BR" sz="2400" dirty="0" err="1" smtClean="0">
                <a:solidFill>
                  <a:srgbClr val="00B050"/>
                </a:solidFill>
              </a:rPr>
              <a:t>Guanilinas</a:t>
            </a:r>
            <a:endParaRPr lang="pt-BR" sz="2400" dirty="0" smtClean="0">
              <a:solidFill>
                <a:srgbClr val="00B050"/>
              </a:solidFill>
            </a:endParaRPr>
          </a:p>
          <a:p>
            <a:endParaRPr lang="pt-BR" sz="2400" dirty="0">
              <a:solidFill>
                <a:schemeClr val="tx2"/>
              </a:solidFill>
            </a:endParaRPr>
          </a:p>
          <a:p>
            <a:r>
              <a:rPr lang="pt-BR" sz="2400" dirty="0" smtClean="0">
                <a:solidFill>
                  <a:schemeClr val="tx2"/>
                </a:solidFill>
              </a:rPr>
              <a:t>Não participa diretamente da digestão;</a:t>
            </a:r>
          </a:p>
          <a:p>
            <a:endParaRPr lang="pt-BR" sz="2400" dirty="0">
              <a:solidFill>
                <a:schemeClr val="tx2"/>
              </a:solidFill>
            </a:endParaRPr>
          </a:p>
          <a:p>
            <a:r>
              <a:rPr lang="pt-BR" sz="2400" dirty="0" smtClean="0">
                <a:solidFill>
                  <a:schemeClr val="tx2"/>
                </a:solidFill>
              </a:rPr>
              <a:t>Produzidas nas células mucosas do intestino e do rim;</a:t>
            </a:r>
          </a:p>
          <a:p>
            <a:endParaRPr lang="pt-BR" sz="2400" dirty="0">
              <a:solidFill>
                <a:schemeClr val="tx2"/>
              </a:solidFill>
            </a:endParaRPr>
          </a:p>
          <a:p>
            <a:r>
              <a:rPr lang="pt-BR" sz="2400" dirty="0" smtClean="0">
                <a:solidFill>
                  <a:schemeClr val="tx2"/>
                </a:solidFill>
              </a:rPr>
              <a:t>Em peixes marinhos</a:t>
            </a:r>
          </a:p>
          <a:p>
            <a:pPr lvl="1"/>
            <a:r>
              <a:rPr lang="pt-BR" dirty="0" smtClean="0"/>
              <a:t>Secreção de Cl</a:t>
            </a:r>
            <a:r>
              <a:rPr lang="pt-BR" baseline="30000" dirty="0" smtClean="0"/>
              <a:t>-</a:t>
            </a:r>
            <a:r>
              <a:rPr lang="pt-BR" dirty="0" smtClean="0"/>
              <a:t> para o lúmen intestinal</a:t>
            </a:r>
          </a:p>
          <a:p>
            <a:pPr lvl="2"/>
            <a:r>
              <a:rPr lang="pt-BR" dirty="0" smtClean="0"/>
              <a:t>Aumento da absorção de Na</a:t>
            </a:r>
            <a:r>
              <a:rPr lang="pt-BR" baseline="30000" dirty="0" smtClean="0"/>
              <a:t>+</a:t>
            </a:r>
            <a:r>
              <a:rPr lang="pt-BR" dirty="0" smtClean="0"/>
              <a:t>, Cl</a:t>
            </a:r>
            <a:r>
              <a:rPr lang="pt-BR" baseline="30000" dirty="0" smtClean="0"/>
              <a:t>-</a:t>
            </a:r>
            <a:r>
              <a:rPr lang="pt-BR" dirty="0" smtClean="0"/>
              <a:t> e K</a:t>
            </a:r>
            <a:r>
              <a:rPr lang="pt-BR" baseline="30000" dirty="0" smtClean="0"/>
              <a:t>+</a:t>
            </a:r>
            <a:endParaRPr lang="pt-BR" baseline="30000" dirty="0"/>
          </a:p>
          <a:p>
            <a:r>
              <a:rPr lang="pt-BR" sz="2400" dirty="0" smtClean="0">
                <a:solidFill>
                  <a:schemeClr val="tx2"/>
                </a:solidFill>
              </a:rPr>
              <a:t>Estimulam a secreção de muco no intestino</a:t>
            </a:r>
          </a:p>
          <a:p>
            <a:endParaRPr lang="pt-BR" sz="2400" dirty="0">
              <a:solidFill>
                <a:schemeClr val="tx2"/>
              </a:solidFill>
            </a:endParaRPr>
          </a:p>
          <a:p>
            <a:r>
              <a:rPr lang="pt-BR" sz="2400" dirty="0" smtClean="0">
                <a:solidFill>
                  <a:schemeClr val="tx2"/>
                </a:solidFill>
              </a:rPr>
              <a:t>A secreção aumenta com a transferência do animal da água doce para salgada.</a:t>
            </a:r>
            <a:endParaRPr lang="pt-B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>b) Hormônios gastrintestinais e neurotransmissores com atuação nos processos digestórios</a:t>
            </a:r>
            <a:endParaRPr lang="pt-BR" dirty="0"/>
          </a:p>
        </p:txBody>
      </p:sp>
      <p:sp>
        <p:nvSpPr>
          <p:cNvPr id="5" name="Canto dobrado 4"/>
          <p:cNvSpPr/>
          <p:nvPr/>
        </p:nvSpPr>
        <p:spPr>
          <a:xfrm>
            <a:off x="683568" y="2276872"/>
            <a:ext cx="1800200" cy="1368152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827584" y="242088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Acetilcolina;</a:t>
            </a:r>
          </a:p>
          <a:p>
            <a:endParaRPr lang="pt-BR" dirty="0"/>
          </a:p>
          <a:p>
            <a:r>
              <a:rPr lang="pt-BR" dirty="0" smtClean="0"/>
              <a:t>Adrenalina</a:t>
            </a:r>
            <a:endParaRPr lang="pt-BR" dirty="0"/>
          </a:p>
        </p:txBody>
      </p:sp>
      <p:sp>
        <p:nvSpPr>
          <p:cNvPr id="7" name="Seta para a direita 6"/>
          <p:cNvSpPr/>
          <p:nvPr/>
        </p:nvSpPr>
        <p:spPr>
          <a:xfrm>
            <a:off x="3059832" y="2508621"/>
            <a:ext cx="2160240" cy="8640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724128" y="2276872"/>
            <a:ext cx="2808312" cy="13681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6012160" y="249289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Estimulam e inibem</a:t>
            </a:r>
          </a:p>
          <a:p>
            <a:pPr algn="ctr"/>
            <a:r>
              <a:rPr lang="pt-BR" dirty="0" smtClean="0"/>
              <a:t>Motilidade e contração gástrica</a:t>
            </a:r>
            <a:endParaRPr lang="pt-BR" dirty="0"/>
          </a:p>
        </p:txBody>
      </p:sp>
      <p:sp>
        <p:nvSpPr>
          <p:cNvPr id="11" name="Canto dobrado 10"/>
          <p:cNvSpPr/>
          <p:nvPr/>
        </p:nvSpPr>
        <p:spPr>
          <a:xfrm>
            <a:off x="683568" y="4005064"/>
            <a:ext cx="1800200" cy="1296144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827584" y="4077072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Substância P;</a:t>
            </a:r>
          </a:p>
          <a:p>
            <a:r>
              <a:rPr lang="pt-BR" dirty="0" err="1" smtClean="0"/>
              <a:t>Grelina</a:t>
            </a:r>
            <a:r>
              <a:rPr lang="pt-BR" dirty="0" smtClean="0"/>
              <a:t>;</a:t>
            </a:r>
          </a:p>
          <a:p>
            <a:r>
              <a:rPr lang="pt-BR" dirty="0" smtClean="0"/>
              <a:t>Serotonina</a:t>
            </a:r>
            <a:endParaRPr lang="pt-BR" dirty="0"/>
          </a:p>
        </p:txBody>
      </p:sp>
      <p:sp>
        <p:nvSpPr>
          <p:cNvPr id="13" name="Seta para a direita 12"/>
          <p:cNvSpPr/>
          <p:nvPr/>
        </p:nvSpPr>
        <p:spPr>
          <a:xfrm>
            <a:off x="3059832" y="4136306"/>
            <a:ext cx="2160240" cy="8640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5724128" y="3854661"/>
            <a:ext cx="2808312" cy="13681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6012160" y="42930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Contração intestinal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85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5496" y="1337125"/>
            <a:ext cx="2088232" cy="4468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71698" y="980728"/>
            <a:ext cx="1325224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63391" y="980728"/>
            <a:ext cx="1228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Mucosa gástrica estômago</a:t>
            </a:r>
            <a:endParaRPr lang="pt-BR" sz="1400" dirty="0"/>
          </a:p>
        </p:txBody>
      </p:sp>
      <p:sp>
        <p:nvSpPr>
          <p:cNvPr id="9" name="Retângulo 8"/>
          <p:cNvSpPr/>
          <p:nvPr/>
        </p:nvSpPr>
        <p:spPr>
          <a:xfrm>
            <a:off x="2339752" y="1340768"/>
            <a:ext cx="2088232" cy="44681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699792" y="980728"/>
            <a:ext cx="1325224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4644008" y="1337125"/>
            <a:ext cx="2088232" cy="44681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5004048" y="980728"/>
            <a:ext cx="1325224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6948264" y="1337125"/>
            <a:ext cx="2088232" cy="44681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308304" y="980728"/>
            <a:ext cx="1325224" cy="7386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2843808" y="98072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Cecos pilóricos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148064" y="11247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Intestino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7452320" y="11247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Estômago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35496" y="1988840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Produzem: 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err="1" smtClean="0"/>
              <a:t>Bombesina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Gastrina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Galanina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Grelina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Secretina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339752" y="1988840"/>
            <a:ext cx="20882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Produzem: 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err="1" smtClean="0"/>
              <a:t>Bombesina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Gastrina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Galanina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Grelina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Secretina</a:t>
            </a:r>
            <a:endParaRPr lang="pt-BR" dirty="0" smtClean="0"/>
          </a:p>
          <a:p>
            <a:pPr algn="ctr"/>
            <a:endParaRPr lang="pt-BR" dirty="0"/>
          </a:p>
          <a:p>
            <a:pPr algn="ctr"/>
            <a:r>
              <a:rPr lang="pt-BR" dirty="0"/>
              <a:t>Secretam: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Leptina;</a:t>
            </a:r>
          </a:p>
          <a:p>
            <a:pPr algn="ctr"/>
            <a:r>
              <a:rPr lang="pt-BR" dirty="0" err="1"/>
              <a:t>Colecistoquinina</a:t>
            </a:r>
            <a:r>
              <a:rPr lang="pt-BR" dirty="0"/>
              <a:t>;</a:t>
            </a:r>
          </a:p>
          <a:p>
            <a:pPr algn="ctr"/>
            <a:r>
              <a:rPr lang="pt-BR" dirty="0"/>
              <a:t>Glucagon</a:t>
            </a:r>
          </a:p>
          <a:p>
            <a:pPr algn="ctr"/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4716016" y="1988840"/>
            <a:ext cx="20162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Produzem: 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err="1" smtClean="0"/>
              <a:t>Bombesina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Gastrina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Galanina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Grelina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Secretina</a:t>
            </a:r>
            <a:endParaRPr lang="pt-BR" dirty="0" smtClean="0"/>
          </a:p>
          <a:p>
            <a:pPr algn="ctr"/>
            <a:endParaRPr lang="pt-BR" dirty="0"/>
          </a:p>
          <a:p>
            <a:pPr algn="ctr"/>
            <a:r>
              <a:rPr lang="pt-BR" dirty="0" smtClean="0"/>
              <a:t>Secretam: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Leptina;</a:t>
            </a:r>
          </a:p>
          <a:p>
            <a:pPr algn="ctr"/>
            <a:r>
              <a:rPr lang="pt-BR" dirty="0" err="1" smtClean="0"/>
              <a:t>Colecistoquinina</a:t>
            </a:r>
            <a:r>
              <a:rPr lang="pt-BR" dirty="0" smtClean="0"/>
              <a:t>;</a:t>
            </a:r>
          </a:p>
          <a:p>
            <a:pPr algn="ctr"/>
            <a:r>
              <a:rPr lang="pt-BR" dirty="0"/>
              <a:t>G</a:t>
            </a:r>
            <a:r>
              <a:rPr lang="pt-BR" dirty="0" smtClean="0"/>
              <a:t>lucagon</a:t>
            </a:r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948264" y="1988840"/>
            <a:ext cx="2088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Produzem: 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err="1" smtClean="0"/>
              <a:t>Bombesina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Gastrina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Galanina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Grelina</a:t>
            </a:r>
            <a:r>
              <a:rPr lang="pt-BR" dirty="0" smtClean="0"/>
              <a:t>;</a:t>
            </a:r>
          </a:p>
          <a:p>
            <a:pPr algn="ctr"/>
            <a:r>
              <a:rPr lang="pt-BR" dirty="0" err="1" smtClean="0"/>
              <a:t>Secretina</a:t>
            </a:r>
            <a:r>
              <a:rPr lang="pt-BR" dirty="0" smtClean="0"/>
              <a:t>;</a:t>
            </a:r>
          </a:p>
          <a:p>
            <a:pPr algn="ctr"/>
            <a:r>
              <a:rPr lang="pt-BR" dirty="0" smtClean="0"/>
              <a:t>Histamina;</a:t>
            </a:r>
          </a:p>
          <a:p>
            <a:pPr algn="ctr"/>
            <a:r>
              <a:rPr lang="pt-BR" dirty="0" smtClean="0"/>
              <a:t>Prostaglandinas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73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/>
          <p:cNvSpPr/>
          <p:nvPr/>
        </p:nvSpPr>
        <p:spPr>
          <a:xfrm>
            <a:off x="2855683" y="2384636"/>
            <a:ext cx="2376264" cy="10443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2843808" y="849486"/>
            <a:ext cx="2376264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nto dobrado 26"/>
          <p:cNvSpPr/>
          <p:nvPr/>
        </p:nvSpPr>
        <p:spPr>
          <a:xfrm>
            <a:off x="659564" y="3841884"/>
            <a:ext cx="1728192" cy="121774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nto dobrado 27"/>
          <p:cNvSpPr/>
          <p:nvPr/>
        </p:nvSpPr>
        <p:spPr>
          <a:xfrm>
            <a:off x="647564" y="5379603"/>
            <a:ext cx="1728192" cy="1217749"/>
          </a:xfrm>
          <a:prstGeom prst="foldedCorner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nto dobrado 25"/>
          <p:cNvSpPr/>
          <p:nvPr/>
        </p:nvSpPr>
        <p:spPr>
          <a:xfrm>
            <a:off x="683568" y="2211251"/>
            <a:ext cx="1728192" cy="1217749"/>
          </a:xfrm>
          <a:prstGeom prst="foldedCorner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nto dobrado 3"/>
          <p:cNvSpPr/>
          <p:nvPr/>
        </p:nvSpPr>
        <p:spPr>
          <a:xfrm>
            <a:off x="683568" y="699082"/>
            <a:ext cx="1728192" cy="1217749"/>
          </a:xfrm>
          <a:prstGeom prst="foldedCorner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55576" y="849486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solidFill>
                  <a:schemeClr val="bg1"/>
                </a:solidFill>
              </a:rPr>
              <a:t>Bombesina</a:t>
            </a:r>
            <a:endParaRPr lang="pt-BR" dirty="0" smtClean="0">
              <a:solidFill>
                <a:schemeClr val="bg1"/>
              </a:solidFill>
            </a:endParaRP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Leptina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652120" y="849486"/>
            <a:ext cx="2592288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652120" y="98246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Inibem a ingestão de alimento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969822" y="98072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Aumentam após ingestão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51586" y="2384636"/>
            <a:ext cx="1344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solidFill>
                  <a:schemeClr val="bg1"/>
                </a:solidFill>
              </a:rPr>
              <a:t>Gastrina</a:t>
            </a:r>
            <a:endParaRPr lang="pt-BR" dirty="0" smtClean="0">
              <a:solidFill>
                <a:schemeClr val="bg1"/>
              </a:solidFill>
            </a:endParaRP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Histamina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652120" y="2492896"/>
            <a:ext cx="2592288" cy="93610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5652120" y="263691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Aumentam a secreção e a motilidade gástrica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855683" y="2348880"/>
            <a:ext cx="2364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</a:rPr>
              <a:t>Liberadas quando peptídeos, proteínas e aminoácidos estão presentes no estômago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1542" y="4221088"/>
            <a:ext cx="170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Prostaglandinas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771800" y="3841884"/>
            <a:ext cx="5472608" cy="1217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2843808" y="3966155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Estimulam a secreção de um muco alcalino que reveste a parede estomacal impedindo que a mesma seja atacada pelas enzimas gástricas e pelo </a:t>
            </a:r>
            <a:r>
              <a:rPr lang="pt-BR" sz="1600" dirty="0" err="1" smtClean="0">
                <a:solidFill>
                  <a:schemeClr val="bg1"/>
                </a:solidFill>
              </a:rPr>
              <a:t>HCl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647564" y="551723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solidFill>
                  <a:schemeClr val="bg1"/>
                </a:solidFill>
              </a:rPr>
              <a:t>Colecistoquinina</a:t>
            </a:r>
            <a:endParaRPr lang="pt-BR" dirty="0" smtClean="0">
              <a:solidFill>
                <a:schemeClr val="bg1"/>
              </a:solidFill>
            </a:endParaRP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pt-BR" dirty="0" err="1" smtClean="0">
                <a:solidFill>
                  <a:schemeClr val="bg1"/>
                </a:solidFill>
              </a:rPr>
              <a:t>secretina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771800" y="5379602"/>
            <a:ext cx="5472608" cy="121774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2771800" y="5580529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Liberadas quando gorduras,  aminoácidos ou </a:t>
            </a:r>
            <a:r>
              <a:rPr lang="pt-BR" sz="1600" dirty="0" smtClean="0">
                <a:solidFill>
                  <a:schemeClr val="bg1"/>
                </a:solidFill>
              </a:rPr>
              <a:t>mesmo </a:t>
            </a:r>
            <a:r>
              <a:rPr lang="pt-BR" sz="1600" dirty="0" smtClean="0">
                <a:solidFill>
                  <a:schemeClr val="bg1"/>
                </a:solidFill>
              </a:rPr>
              <a:t>o quimo ácido entram no intestino ou cecos pilóricos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7544" y="116632"/>
            <a:ext cx="7920880" cy="43204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83568" y="11663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Hormônio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203848" y="1166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Ação</a:t>
            </a:r>
            <a:endParaRPr lang="pt-BR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6084168" y="11663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Efeito</a:t>
            </a:r>
            <a:endParaRPr lang="pt-BR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5220072" y="11663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8812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/>
              <a:t>Para chegar até às células onde desencadearão algum efeito (células-alvo)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</a:t>
            </a:r>
            <a:r>
              <a:rPr lang="pt-BR" dirty="0" smtClean="0"/>
              <a:t>s hormônios podem ser liberados no sangue, no espaço intersticial (efeito </a:t>
            </a:r>
            <a:r>
              <a:rPr lang="pt-BR" dirty="0" err="1" smtClean="0"/>
              <a:t>parácrino</a:t>
            </a:r>
            <a:r>
              <a:rPr lang="pt-BR" dirty="0" smtClean="0"/>
              <a:t>) ou, em alguns casos, a célula-alvo é a própria célula liberadora do hormônio (efeito </a:t>
            </a:r>
            <a:r>
              <a:rPr lang="pt-BR" dirty="0" err="1" smtClean="0"/>
              <a:t>autócrino</a:t>
            </a:r>
            <a:r>
              <a:rPr lang="pt-BR" dirty="0" smtClean="0"/>
              <a:t>). </a:t>
            </a:r>
            <a:endParaRPr lang="pt-BR" dirty="0"/>
          </a:p>
        </p:txBody>
      </p:sp>
      <p:sp>
        <p:nvSpPr>
          <p:cNvPr id="4" name="Seta para baixo 3"/>
          <p:cNvSpPr/>
          <p:nvPr/>
        </p:nvSpPr>
        <p:spPr>
          <a:xfrm rot="16200000">
            <a:off x="971600" y="2708920"/>
            <a:ext cx="1440160" cy="2160240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91170" y="3510421"/>
            <a:ext cx="18925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/>
              <a:t>H</a:t>
            </a:r>
            <a:r>
              <a:rPr lang="pt-BR" sz="2500" dirty="0" smtClean="0"/>
              <a:t>ormônios</a:t>
            </a:r>
            <a:endParaRPr lang="pt-BR" sz="2500" dirty="0"/>
          </a:p>
        </p:txBody>
      </p:sp>
      <p:sp>
        <p:nvSpPr>
          <p:cNvPr id="6" name="Seta para baixo 5"/>
          <p:cNvSpPr/>
          <p:nvPr/>
        </p:nvSpPr>
        <p:spPr>
          <a:xfrm rot="16200000">
            <a:off x="3491880" y="2708920"/>
            <a:ext cx="1440160" cy="216024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131840" y="3441194"/>
            <a:ext cx="2052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Sangue</a:t>
            </a:r>
          </a:p>
          <a:p>
            <a:pPr algn="ctr"/>
            <a:r>
              <a:rPr lang="pt-BR" sz="2000" dirty="0" smtClean="0"/>
              <a:t>Espaço intersticial</a:t>
            </a:r>
            <a:endParaRPr lang="pt-BR" sz="2000" dirty="0"/>
          </a:p>
        </p:txBody>
      </p:sp>
      <p:sp>
        <p:nvSpPr>
          <p:cNvPr id="8" name="Seta para baixo 7"/>
          <p:cNvSpPr/>
          <p:nvPr/>
        </p:nvSpPr>
        <p:spPr>
          <a:xfrm rot="16200000">
            <a:off x="6300192" y="2708921"/>
            <a:ext cx="1440160" cy="2160240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940152" y="3528011"/>
            <a:ext cx="1944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 smtClean="0"/>
              <a:t>Célula-alvo</a:t>
            </a:r>
            <a:endParaRPr lang="pt-BR" sz="2500" dirty="0"/>
          </a:p>
        </p:txBody>
      </p:sp>
      <p:pic>
        <p:nvPicPr>
          <p:cNvPr id="2050" name="Picture 2" descr="Sangue | Educa Mais Bras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83425"/>
            <a:ext cx="2781614" cy="139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s hormônios e as nossas fases da vida - Folha 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9" y="4725144"/>
            <a:ext cx="1966189" cy="14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scados Dav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60" y="4883425"/>
            <a:ext cx="1875324" cy="140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156176" y="6274232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Foto: Pescados David</a:t>
            </a:r>
            <a:endParaRPr lang="pt-BR" sz="1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771801" y="6289918"/>
            <a:ext cx="2781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Imagem: Educa Mais</a:t>
            </a:r>
            <a:endParaRPr lang="pt-BR" sz="1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7504" y="6199786"/>
            <a:ext cx="2520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Figura: Colégio Web/Folha PE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7476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nto dobrado 9"/>
          <p:cNvSpPr/>
          <p:nvPr/>
        </p:nvSpPr>
        <p:spPr>
          <a:xfrm>
            <a:off x="467544" y="848643"/>
            <a:ext cx="1944216" cy="756084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539552" y="9807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Colecistoquinina</a:t>
            </a:r>
            <a:endParaRPr lang="pt-BR" dirty="0" smtClean="0"/>
          </a:p>
        </p:txBody>
      </p:sp>
      <p:sp>
        <p:nvSpPr>
          <p:cNvPr id="12" name="Retângulo 11"/>
          <p:cNvSpPr/>
          <p:nvPr/>
        </p:nvSpPr>
        <p:spPr>
          <a:xfrm>
            <a:off x="3275856" y="875355"/>
            <a:ext cx="3888432" cy="5983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3275856" y="97143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Estimula contração esfíncter pilórico</a:t>
            </a:r>
            <a:endParaRPr lang="pt-BR" dirty="0"/>
          </a:p>
        </p:txBody>
      </p:sp>
      <p:sp>
        <p:nvSpPr>
          <p:cNvPr id="14" name="Canto dobrado 13"/>
          <p:cNvSpPr/>
          <p:nvPr/>
        </p:nvSpPr>
        <p:spPr>
          <a:xfrm>
            <a:off x="467544" y="3320988"/>
            <a:ext cx="1944216" cy="756084"/>
          </a:xfrm>
          <a:prstGeom prst="foldedCorner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539552" y="345307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Secretina</a:t>
            </a:r>
            <a:endParaRPr lang="pt-BR" dirty="0" smtClean="0"/>
          </a:p>
        </p:txBody>
      </p:sp>
      <p:sp>
        <p:nvSpPr>
          <p:cNvPr id="16" name="Retângulo 15"/>
          <p:cNvSpPr/>
          <p:nvPr/>
        </p:nvSpPr>
        <p:spPr>
          <a:xfrm>
            <a:off x="3275856" y="3356992"/>
            <a:ext cx="3888432" cy="5983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3275856" y="3453073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Reduzem a motilidade gástrica</a:t>
            </a:r>
            <a:endParaRPr lang="pt-BR" dirty="0"/>
          </a:p>
        </p:txBody>
      </p:sp>
      <p:cxnSp>
        <p:nvCxnSpPr>
          <p:cNvPr id="19" name="Conector de seta reta 18"/>
          <p:cNvCxnSpPr/>
          <p:nvPr/>
        </p:nvCxnSpPr>
        <p:spPr>
          <a:xfrm>
            <a:off x="2555776" y="3699030"/>
            <a:ext cx="576064" cy="0"/>
          </a:xfrm>
          <a:prstGeom prst="straightConnector1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2555776" y="1124744"/>
            <a:ext cx="576064" cy="0"/>
          </a:xfrm>
          <a:prstGeom prst="straightConnector1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2555776" y="1412776"/>
            <a:ext cx="576064" cy="468052"/>
          </a:xfrm>
          <a:prstGeom prst="straightConnector1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7532553" y="897387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Redução do esvaziamento gástrico</a:t>
            </a:r>
            <a:endParaRPr lang="pt-BR" sz="1400" dirty="0"/>
          </a:p>
        </p:txBody>
      </p:sp>
      <p:sp>
        <p:nvSpPr>
          <p:cNvPr id="24" name="Retângulo 23"/>
          <p:cNvSpPr/>
          <p:nvPr/>
        </p:nvSpPr>
        <p:spPr>
          <a:xfrm>
            <a:off x="3275856" y="1700808"/>
            <a:ext cx="3888432" cy="5983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3275856" y="1702549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Estimula secreção de enzimas pelo pâncreas</a:t>
            </a:r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3275856" y="2542572"/>
            <a:ext cx="3888432" cy="5983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3275856" y="2638653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Contração da vesícula biliar</a:t>
            </a:r>
            <a:endParaRPr lang="pt-BR" dirty="0"/>
          </a:p>
        </p:txBody>
      </p:sp>
      <p:sp>
        <p:nvSpPr>
          <p:cNvPr id="28" name="Retângulo 27"/>
          <p:cNvSpPr/>
          <p:nvPr/>
        </p:nvSpPr>
        <p:spPr>
          <a:xfrm>
            <a:off x="3275856" y="4221088"/>
            <a:ext cx="3888432" cy="5983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3275856" y="422108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Aumento da secreção pancreática alcalina no intestino</a:t>
            </a:r>
            <a:endParaRPr lang="pt-BR" dirty="0"/>
          </a:p>
        </p:txBody>
      </p:sp>
      <p:sp>
        <p:nvSpPr>
          <p:cNvPr id="30" name="Canto dobrado 29"/>
          <p:cNvSpPr/>
          <p:nvPr/>
        </p:nvSpPr>
        <p:spPr>
          <a:xfrm>
            <a:off x="467544" y="4941168"/>
            <a:ext cx="1944216" cy="756084"/>
          </a:xfrm>
          <a:prstGeom prst="foldedCorner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539552" y="507325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Galanina</a:t>
            </a:r>
            <a:endParaRPr lang="pt-BR" dirty="0" smtClean="0"/>
          </a:p>
        </p:txBody>
      </p:sp>
      <p:sp>
        <p:nvSpPr>
          <p:cNvPr id="32" name="Retângulo 31"/>
          <p:cNvSpPr/>
          <p:nvPr/>
        </p:nvSpPr>
        <p:spPr>
          <a:xfrm>
            <a:off x="3275856" y="5085184"/>
            <a:ext cx="3888432" cy="5983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75856" y="508518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Inibe a secreção de insulina pelo </a:t>
            </a:r>
            <a:r>
              <a:rPr lang="pt-BR" dirty="0" smtClean="0"/>
              <a:t>pâncreas</a:t>
            </a:r>
            <a:endParaRPr lang="pt-BR" dirty="0"/>
          </a:p>
        </p:txBody>
      </p:sp>
      <p:sp>
        <p:nvSpPr>
          <p:cNvPr id="34" name="Canto dobrado 33"/>
          <p:cNvSpPr/>
          <p:nvPr/>
        </p:nvSpPr>
        <p:spPr>
          <a:xfrm>
            <a:off x="467544" y="5949280"/>
            <a:ext cx="1944216" cy="75608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539552" y="611736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Glucagon</a:t>
            </a:r>
            <a:endParaRPr lang="pt-BR" dirty="0" smtClean="0"/>
          </a:p>
        </p:txBody>
      </p:sp>
      <p:sp>
        <p:nvSpPr>
          <p:cNvPr id="36" name="Retângulo 35"/>
          <p:cNvSpPr/>
          <p:nvPr/>
        </p:nvSpPr>
        <p:spPr>
          <a:xfrm>
            <a:off x="3275856" y="6093296"/>
            <a:ext cx="3888432" cy="5983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/>
          <p:cNvSpPr txBox="1"/>
          <p:nvPr/>
        </p:nvSpPr>
        <p:spPr>
          <a:xfrm>
            <a:off x="3275856" y="617834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Aumenta motilidade intestinal</a:t>
            </a:r>
            <a:endParaRPr lang="pt-BR" dirty="0"/>
          </a:p>
        </p:txBody>
      </p:sp>
      <p:cxnSp>
        <p:nvCxnSpPr>
          <p:cNvPr id="38" name="Conector de seta reta 37"/>
          <p:cNvCxnSpPr/>
          <p:nvPr/>
        </p:nvCxnSpPr>
        <p:spPr>
          <a:xfrm>
            <a:off x="2555776" y="6331525"/>
            <a:ext cx="576064" cy="0"/>
          </a:xfrm>
          <a:prstGeom prst="straightConnector1">
            <a:avLst/>
          </a:prstGeom>
          <a:ln w="635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>
            <a:off x="2555776" y="5373216"/>
            <a:ext cx="576064" cy="0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>
            <a:off x="2420144" y="1585447"/>
            <a:ext cx="711696" cy="979457"/>
          </a:xfrm>
          <a:prstGeom prst="straightConnector1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/>
          <p:cNvCxnSpPr/>
          <p:nvPr/>
        </p:nvCxnSpPr>
        <p:spPr>
          <a:xfrm>
            <a:off x="2555776" y="3933056"/>
            <a:ext cx="576064" cy="504056"/>
          </a:xfrm>
          <a:prstGeom prst="straightConnector1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7524328" y="2617748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Libera a bile no intestino</a:t>
            </a:r>
            <a:endParaRPr lang="pt-BR" sz="1400" dirty="0"/>
          </a:p>
        </p:txBody>
      </p:sp>
      <p:cxnSp>
        <p:nvCxnSpPr>
          <p:cNvPr id="41" name="Conector de seta reta 40"/>
          <p:cNvCxnSpPr/>
          <p:nvPr/>
        </p:nvCxnSpPr>
        <p:spPr>
          <a:xfrm>
            <a:off x="2267744" y="1688034"/>
            <a:ext cx="864096" cy="1596950"/>
          </a:xfrm>
          <a:prstGeom prst="straightConnector1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683568" y="332656"/>
            <a:ext cx="6480720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755576" y="39537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Hormônio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23928" y="3953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Efeito</a:t>
            </a:r>
            <a:endParaRPr lang="pt-BR" b="1" dirty="0"/>
          </a:p>
        </p:txBody>
      </p:sp>
      <p:sp>
        <p:nvSpPr>
          <p:cNvPr id="6" name="Retângulo 5"/>
          <p:cNvSpPr/>
          <p:nvPr/>
        </p:nvSpPr>
        <p:spPr>
          <a:xfrm>
            <a:off x="7452320" y="764704"/>
            <a:ext cx="1584176" cy="923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7452320" y="2492896"/>
            <a:ext cx="1584176" cy="709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/>
          <p:cNvCxnSpPr>
            <a:stCxn id="13" idx="3"/>
            <a:endCxn id="6" idx="1"/>
          </p:cNvCxnSpPr>
          <p:nvPr/>
        </p:nvCxnSpPr>
        <p:spPr>
          <a:xfrm>
            <a:off x="7164288" y="1156102"/>
            <a:ext cx="288032" cy="70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>
            <a:stCxn id="26" idx="3"/>
            <a:endCxn id="43" idx="1"/>
          </p:cNvCxnSpPr>
          <p:nvPr/>
        </p:nvCxnSpPr>
        <p:spPr>
          <a:xfrm>
            <a:off x="7164288" y="2841770"/>
            <a:ext cx="288032" cy="5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Considerações finais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9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548680"/>
            <a:ext cx="8424936" cy="5628283"/>
          </a:xfrm>
        </p:spPr>
        <p:txBody>
          <a:bodyPr/>
          <a:lstStyle/>
          <a:p>
            <a:pPr algn="just"/>
            <a:r>
              <a:rPr lang="pt-BR" dirty="0" smtClean="0"/>
              <a:t>O sistema endócrino de teleósteos é composto por vários órgãos </a:t>
            </a:r>
            <a:r>
              <a:rPr lang="pt-BR" dirty="0" err="1" smtClean="0"/>
              <a:t>neurossecretores</a:t>
            </a:r>
            <a:r>
              <a:rPr lang="pt-BR" dirty="0" smtClean="0"/>
              <a:t> e glândulas endócrinas:</a:t>
            </a:r>
          </a:p>
          <a:p>
            <a:pPr algn="just"/>
            <a:endParaRPr lang="pt-BR" dirty="0" smtClean="0"/>
          </a:p>
          <a:p>
            <a:pPr lvl="1" algn="just"/>
            <a:r>
              <a:rPr lang="pt-BR" dirty="0" smtClean="0"/>
              <a:t>Hipotálamo (H);</a:t>
            </a:r>
          </a:p>
          <a:p>
            <a:pPr lvl="1" algn="just"/>
            <a:r>
              <a:rPr lang="pt-BR" dirty="0" err="1" smtClean="0"/>
              <a:t>Adenoipófise</a:t>
            </a:r>
            <a:r>
              <a:rPr lang="pt-BR" dirty="0" smtClean="0"/>
              <a:t> (parte anterior da hipófise);</a:t>
            </a:r>
          </a:p>
          <a:p>
            <a:pPr lvl="1" algn="just"/>
            <a:r>
              <a:rPr lang="pt-BR" dirty="0" err="1" smtClean="0"/>
              <a:t>Tireóide</a:t>
            </a:r>
            <a:r>
              <a:rPr lang="pt-BR" dirty="0" smtClean="0"/>
              <a:t> (T);</a:t>
            </a:r>
          </a:p>
          <a:p>
            <a:pPr lvl="1" algn="just"/>
            <a:r>
              <a:rPr lang="pt-BR" dirty="0" smtClean="0"/>
              <a:t>Células </a:t>
            </a:r>
            <a:r>
              <a:rPr lang="pt-BR" dirty="0" err="1" smtClean="0"/>
              <a:t>cromafins</a:t>
            </a:r>
            <a:r>
              <a:rPr lang="pt-BR" dirty="0" smtClean="0"/>
              <a:t> (</a:t>
            </a:r>
            <a:r>
              <a:rPr lang="pt-BR" dirty="0" err="1" smtClean="0"/>
              <a:t>Tc</a:t>
            </a:r>
            <a:r>
              <a:rPr lang="pt-BR" dirty="0" smtClean="0"/>
              <a:t>);</a:t>
            </a:r>
          </a:p>
          <a:p>
            <a:pPr lvl="1" algn="just"/>
            <a:r>
              <a:rPr lang="pt-BR" dirty="0" smtClean="0"/>
              <a:t>Células </a:t>
            </a:r>
            <a:r>
              <a:rPr lang="pt-BR" dirty="0" err="1" smtClean="0"/>
              <a:t>interrenais</a:t>
            </a:r>
            <a:r>
              <a:rPr lang="pt-BR" dirty="0" smtClean="0"/>
              <a:t> (Ti);</a:t>
            </a:r>
          </a:p>
          <a:p>
            <a:pPr lvl="1" algn="just"/>
            <a:r>
              <a:rPr lang="pt-BR" dirty="0" smtClean="0"/>
              <a:t>Pâncreas (P);</a:t>
            </a:r>
          </a:p>
          <a:p>
            <a:pPr lvl="1" algn="just"/>
            <a:r>
              <a:rPr lang="pt-BR" dirty="0" smtClean="0"/>
              <a:t>Coração (C);</a:t>
            </a:r>
          </a:p>
          <a:p>
            <a:pPr lvl="1" algn="just"/>
            <a:r>
              <a:rPr lang="pt-BR" dirty="0" smtClean="0"/>
              <a:t>Pineal (</a:t>
            </a:r>
            <a:r>
              <a:rPr lang="pt-BR" dirty="0" err="1" smtClean="0"/>
              <a:t>Pi</a:t>
            </a:r>
            <a:r>
              <a:rPr lang="pt-BR" dirty="0" smtClean="0"/>
              <a:t>);</a:t>
            </a:r>
          </a:p>
          <a:p>
            <a:pPr lvl="1" algn="just"/>
            <a:r>
              <a:rPr lang="pt-BR" dirty="0" smtClean="0"/>
              <a:t>Glândula </a:t>
            </a:r>
            <a:r>
              <a:rPr lang="pt-BR" dirty="0" err="1" smtClean="0"/>
              <a:t>ultimobrânuial</a:t>
            </a:r>
            <a:r>
              <a:rPr lang="pt-BR" dirty="0" smtClean="0"/>
              <a:t> (U);</a:t>
            </a:r>
          </a:p>
          <a:p>
            <a:pPr lvl="1" algn="just"/>
            <a:r>
              <a:rPr lang="pt-BR" dirty="0" smtClean="0"/>
              <a:t>Corpúsculos de </a:t>
            </a:r>
            <a:r>
              <a:rPr lang="pt-BR" dirty="0" err="1" smtClean="0"/>
              <a:t>Stanius</a:t>
            </a:r>
            <a:r>
              <a:rPr lang="pt-BR" dirty="0" smtClean="0"/>
              <a:t> (CS);</a:t>
            </a:r>
          </a:p>
          <a:p>
            <a:pPr lvl="1" algn="just"/>
            <a:r>
              <a:rPr lang="pt-BR" dirty="0" smtClean="0"/>
              <a:t>Sistema </a:t>
            </a:r>
            <a:r>
              <a:rPr lang="pt-BR" dirty="0" err="1" smtClean="0"/>
              <a:t>neurossecretor</a:t>
            </a:r>
            <a:r>
              <a:rPr lang="pt-BR" dirty="0" smtClean="0"/>
              <a:t> caudal (S).</a:t>
            </a:r>
            <a:endParaRPr lang="pt-B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06879"/>
            <a:ext cx="5076056" cy="367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581465" y="606106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Sado et al., (2014)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9738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arando e Aprendendo!: SINTESE, ARMAZENAMENTO E SECREÇÃO DE HORMÔNIOS  PELA ADENO-HIPÓFISE HUMANA E DE PEIX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960440" cy="26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2267744" y="2564904"/>
            <a:ext cx="288032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de seta reta 5"/>
          <p:cNvCxnSpPr/>
          <p:nvPr/>
        </p:nvCxnSpPr>
        <p:spPr>
          <a:xfrm>
            <a:off x="2411760" y="2924944"/>
            <a:ext cx="2592288" cy="11131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323528" y="548680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Hipotálamo-Hipófise</a:t>
            </a:r>
            <a:endParaRPr lang="pt-BR" sz="44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27862" t="53937" r="29523" b="17516"/>
          <a:stretch/>
        </p:blipFill>
        <p:spPr>
          <a:xfrm>
            <a:off x="4139952" y="4365872"/>
            <a:ext cx="4680520" cy="176279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148064" y="6128666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Imagem: </a:t>
            </a:r>
            <a:r>
              <a:rPr lang="pt-BR" sz="1400" dirty="0" err="1" smtClean="0"/>
              <a:t>Baldisserotto</a:t>
            </a:r>
            <a:r>
              <a:rPr lang="pt-BR" sz="1400" dirty="0" smtClean="0"/>
              <a:t> (2009)</a:t>
            </a:r>
            <a:endParaRPr lang="pt-BR" sz="1400" dirty="0"/>
          </a:p>
        </p:txBody>
      </p:sp>
      <p:sp>
        <p:nvSpPr>
          <p:cNvPr id="9" name="Retângulo 8"/>
          <p:cNvSpPr/>
          <p:nvPr/>
        </p:nvSpPr>
        <p:spPr>
          <a:xfrm>
            <a:off x="291930" y="380727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/>
              <a:t>http://biologiapontal.blogspot.com/2018/07/sintese-armazenamento-e-secrecao-de.html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220072" y="1628800"/>
            <a:ext cx="3672408" cy="2016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364088" y="1628800"/>
            <a:ext cx="33843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dirty="0" smtClean="0"/>
              <a:t>O hipotálamo localiza-se na porção inferior do encéfalo dos peixes;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 smtClean="0"/>
              <a:t>Funciona como interface entre os sistemas nervoso e endócrino;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 smtClean="0"/>
              <a:t>Está conectado a hipófise.</a:t>
            </a:r>
            <a:endParaRPr lang="pt-BR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91930" y="4509120"/>
            <a:ext cx="3848022" cy="22322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323528" y="4869160"/>
            <a:ext cx="38164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pt-BR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Alterações de fatores </a:t>
            </a:r>
            <a:r>
              <a:rPr lang="pt-BR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ambientais </a:t>
            </a:r>
            <a:r>
              <a:rPr lang="pt-BR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detectados por receptores específicos, transmitidos ao cérebro e, após, para o </a:t>
            </a:r>
            <a:r>
              <a:rPr lang="pt-BR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hipotálamo, </a:t>
            </a:r>
            <a:r>
              <a:rPr lang="pt-BR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alterando a sua produção e liberação de </a:t>
            </a:r>
            <a:r>
              <a:rPr lang="pt-BR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hormônios.</a:t>
            </a:r>
            <a:endParaRPr lang="pt-BR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1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/>
          <p:cNvSpPr/>
          <p:nvPr/>
        </p:nvSpPr>
        <p:spPr>
          <a:xfrm>
            <a:off x="179512" y="4957931"/>
            <a:ext cx="8831018" cy="3605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699092" y="5383856"/>
            <a:ext cx="6172931" cy="14947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862" t="53937" r="29523" b="17516"/>
          <a:stretch/>
        </p:blipFill>
        <p:spPr>
          <a:xfrm>
            <a:off x="2452221" y="2437651"/>
            <a:ext cx="6691779" cy="2520280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5296" y="843492"/>
            <a:ext cx="7715304" cy="5027000"/>
          </a:xfrm>
        </p:spPr>
        <p:txBody>
          <a:bodyPr>
            <a:normAutofit/>
          </a:bodyPr>
          <a:lstStyle/>
          <a:p>
            <a:r>
              <a:rPr lang="pt-BR" sz="2500" dirty="0" smtClean="0"/>
              <a:t>HIPÓFISE:</a:t>
            </a:r>
          </a:p>
          <a:p>
            <a:pPr lvl="1"/>
            <a:endParaRPr lang="pt-BR" sz="2500" dirty="0" smtClean="0"/>
          </a:p>
          <a:p>
            <a:pPr lvl="1"/>
            <a:r>
              <a:rPr lang="pt-BR" sz="2500" dirty="0" smtClean="0"/>
              <a:t>Neuroipófise;</a:t>
            </a:r>
          </a:p>
          <a:p>
            <a:pPr lvl="1"/>
            <a:endParaRPr lang="pt-BR" sz="2500" dirty="0" smtClean="0"/>
          </a:p>
          <a:p>
            <a:pPr lvl="1"/>
            <a:r>
              <a:rPr lang="pt-BR" sz="2500" dirty="0" smtClean="0"/>
              <a:t>Adenoipófise:</a:t>
            </a:r>
          </a:p>
          <a:p>
            <a:pPr lvl="1"/>
            <a:endParaRPr lang="pt-BR" sz="2500" dirty="0" smtClean="0"/>
          </a:p>
          <a:p>
            <a:pPr lvl="2"/>
            <a:r>
              <a:rPr lang="pt-BR" sz="2500" dirty="0" err="1" smtClean="0"/>
              <a:t>Rostral</a:t>
            </a:r>
            <a:r>
              <a:rPr lang="pt-BR" sz="2500" dirty="0" smtClean="0"/>
              <a:t> </a:t>
            </a:r>
            <a:r>
              <a:rPr lang="pt-BR" sz="2500" dirty="0" err="1" smtClean="0"/>
              <a:t>pars</a:t>
            </a:r>
            <a:r>
              <a:rPr lang="pt-BR" sz="2500" dirty="0" smtClean="0"/>
              <a:t> </a:t>
            </a:r>
            <a:r>
              <a:rPr lang="pt-BR" sz="2500" dirty="0" err="1" smtClean="0"/>
              <a:t>distalis</a:t>
            </a:r>
            <a:r>
              <a:rPr lang="pt-BR" sz="2500" dirty="0" smtClean="0"/>
              <a:t>;</a:t>
            </a:r>
          </a:p>
          <a:p>
            <a:pPr lvl="2"/>
            <a:r>
              <a:rPr lang="pt-BR" sz="2500" dirty="0" smtClean="0"/>
              <a:t>Proximal </a:t>
            </a:r>
            <a:r>
              <a:rPr lang="pt-BR" sz="2500" dirty="0" err="1" smtClean="0"/>
              <a:t>pars</a:t>
            </a:r>
            <a:r>
              <a:rPr lang="pt-BR" sz="2500" dirty="0" smtClean="0"/>
              <a:t> </a:t>
            </a:r>
            <a:r>
              <a:rPr lang="pt-BR" sz="2500" dirty="0" err="1" smtClean="0"/>
              <a:t>distalis</a:t>
            </a:r>
            <a:r>
              <a:rPr lang="pt-BR" sz="2500" dirty="0" smtClean="0"/>
              <a:t>;</a:t>
            </a:r>
          </a:p>
          <a:p>
            <a:pPr lvl="2"/>
            <a:r>
              <a:rPr lang="pt-BR" sz="2500" dirty="0" err="1" smtClean="0"/>
              <a:t>Pars</a:t>
            </a:r>
            <a:r>
              <a:rPr lang="pt-BR" sz="2500" dirty="0" smtClean="0"/>
              <a:t> intermedia.</a:t>
            </a:r>
            <a:endParaRPr lang="pt-BR" sz="2500" dirty="0"/>
          </a:p>
        </p:txBody>
      </p:sp>
      <p:sp>
        <p:nvSpPr>
          <p:cNvPr id="17" name="Retângulo 16"/>
          <p:cNvSpPr/>
          <p:nvPr/>
        </p:nvSpPr>
        <p:spPr>
          <a:xfrm>
            <a:off x="2411760" y="1718377"/>
            <a:ext cx="1336042" cy="344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2475817" y="1693915"/>
            <a:ext cx="1271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Armazena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611898" y="1408428"/>
            <a:ext cx="46300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Arginina-</a:t>
            </a:r>
            <a:r>
              <a:rPr lang="pt-BR" dirty="0" err="1" smtClean="0"/>
              <a:t>vasotocina</a:t>
            </a:r>
            <a:r>
              <a:rPr lang="pt-BR" dirty="0" smtClean="0"/>
              <a:t> </a:t>
            </a:r>
            <a:r>
              <a:rPr lang="pt-BR" dirty="0"/>
              <a:t>(AVT) </a:t>
            </a:r>
            <a:endParaRPr lang="pt-BR" dirty="0" smtClean="0"/>
          </a:p>
          <a:p>
            <a:r>
              <a:rPr lang="pt-BR" dirty="0" smtClean="0"/>
              <a:t>Ocitocina </a:t>
            </a:r>
          </a:p>
          <a:p>
            <a:r>
              <a:rPr lang="pt-BR" dirty="0"/>
              <a:t>Hormônio concentrador de </a:t>
            </a:r>
            <a:r>
              <a:rPr lang="pt-BR" dirty="0" err="1" smtClean="0"/>
              <a:t>melanóforos</a:t>
            </a:r>
            <a:r>
              <a:rPr lang="pt-BR" dirty="0" smtClean="0"/>
              <a:t> (MCH)</a:t>
            </a:r>
            <a:endParaRPr lang="pt-BR" dirty="0"/>
          </a:p>
        </p:txBody>
      </p:sp>
      <p:sp>
        <p:nvSpPr>
          <p:cNvPr id="20" name="Seta para a direita 19"/>
          <p:cNvSpPr/>
          <p:nvPr/>
        </p:nvSpPr>
        <p:spPr>
          <a:xfrm>
            <a:off x="3846046" y="1773412"/>
            <a:ext cx="652975" cy="22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2715847" y="5373765"/>
            <a:ext cx="69687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 smtClean="0"/>
              <a:t>a) Hormônio </a:t>
            </a:r>
            <a:r>
              <a:rPr lang="pt-BR" sz="1500" dirty="0"/>
              <a:t>liberador das gonadotrofinas (</a:t>
            </a:r>
            <a:r>
              <a:rPr lang="pt-BR" sz="1500" dirty="0" err="1"/>
              <a:t>GnRH</a:t>
            </a:r>
            <a:r>
              <a:rPr lang="pt-BR" sz="1500" dirty="0" smtClean="0"/>
              <a:t>)</a:t>
            </a:r>
          </a:p>
          <a:p>
            <a:r>
              <a:rPr lang="pt-BR" sz="1500" dirty="0" smtClean="0"/>
              <a:t>b) Dopamina</a:t>
            </a:r>
          </a:p>
          <a:p>
            <a:r>
              <a:rPr lang="pt-BR" sz="1500" dirty="0" smtClean="0"/>
              <a:t>c) Fator </a:t>
            </a:r>
            <a:r>
              <a:rPr lang="pt-BR" sz="1500" dirty="0"/>
              <a:t>liberador da </a:t>
            </a:r>
            <a:r>
              <a:rPr lang="pt-BR" sz="1500" dirty="0" err="1"/>
              <a:t>corticotrofina</a:t>
            </a:r>
            <a:r>
              <a:rPr lang="pt-BR" sz="1500" dirty="0"/>
              <a:t> (CRF</a:t>
            </a:r>
            <a:r>
              <a:rPr lang="pt-BR" sz="1500" dirty="0" smtClean="0"/>
              <a:t>)</a:t>
            </a:r>
          </a:p>
          <a:p>
            <a:r>
              <a:rPr lang="pt-BR" sz="1500" dirty="0" smtClean="0"/>
              <a:t>d) Hormônio </a:t>
            </a:r>
            <a:r>
              <a:rPr lang="pt-BR" sz="1500" dirty="0"/>
              <a:t>liberador da </a:t>
            </a:r>
            <a:r>
              <a:rPr lang="pt-BR" sz="1500" dirty="0" err="1"/>
              <a:t>tireotrofina</a:t>
            </a:r>
            <a:r>
              <a:rPr lang="pt-BR" sz="1500" dirty="0"/>
              <a:t> (TRH</a:t>
            </a:r>
            <a:r>
              <a:rPr lang="pt-BR" sz="1500" dirty="0" smtClean="0"/>
              <a:t>)</a:t>
            </a:r>
          </a:p>
          <a:p>
            <a:r>
              <a:rPr lang="pt-BR" sz="1500" dirty="0" smtClean="0"/>
              <a:t>e) </a:t>
            </a:r>
            <a:r>
              <a:rPr lang="pt-BR" sz="1500" dirty="0" err="1" smtClean="0"/>
              <a:t>Somatostatina</a:t>
            </a:r>
            <a:r>
              <a:rPr lang="pt-BR" sz="1500" dirty="0" smtClean="0"/>
              <a:t>  </a:t>
            </a:r>
            <a:r>
              <a:rPr lang="pt-BR" sz="1500" dirty="0"/>
              <a:t>e hormônio liberador do hormônio do crescimento (GHRH</a:t>
            </a:r>
            <a:r>
              <a:rPr lang="pt-BR" sz="1500" dirty="0" smtClean="0"/>
              <a:t>)</a:t>
            </a:r>
          </a:p>
          <a:p>
            <a:r>
              <a:rPr lang="pt-BR" sz="1500" dirty="0" smtClean="0"/>
              <a:t>f) Peptídeo </a:t>
            </a:r>
            <a:r>
              <a:rPr lang="pt-BR" sz="1500" dirty="0"/>
              <a:t>(ou fator) liberador da prolactina (</a:t>
            </a:r>
            <a:r>
              <a:rPr lang="pt-BR" sz="1500" dirty="0" err="1"/>
              <a:t>PrRP</a:t>
            </a:r>
            <a:r>
              <a:rPr lang="pt-BR" sz="1500" dirty="0"/>
              <a:t>)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16281" y="4941168"/>
            <a:ext cx="8789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</a:rPr>
              <a:t>Hormônios liberados pelo hipotálamo que alteram a produção/liberação de hormônios da </a:t>
            </a:r>
            <a:r>
              <a:rPr lang="pt-BR" sz="1600" dirty="0" err="1" smtClean="0">
                <a:solidFill>
                  <a:schemeClr val="bg1"/>
                </a:solidFill>
              </a:rPr>
              <a:t>adenoipófise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30" name="Chave esquerda 29"/>
          <p:cNvSpPr/>
          <p:nvPr/>
        </p:nvSpPr>
        <p:spPr>
          <a:xfrm>
            <a:off x="4539890" y="1408428"/>
            <a:ext cx="150159" cy="92333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have esquerda 1"/>
          <p:cNvSpPr/>
          <p:nvPr/>
        </p:nvSpPr>
        <p:spPr>
          <a:xfrm rot="5400000">
            <a:off x="6641104" y="-1054624"/>
            <a:ext cx="432052" cy="43587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971938" y="46738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Produzidos no hipotálamo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48064" y="256490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hipotálamo</a:t>
            </a:r>
            <a:endParaRPr lang="pt-BR" sz="1400" dirty="0"/>
          </a:p>
        </p:txBody>
      </p:sp>
      <p:sp>
        <p:nvSpPr>
          <p:cNvPr id="8" name="Forma livre 7"/>
          <p:cNvSpPr/>
          <p:nvPr/>
        </p:nvSpPr>
        <p:spPr>
          <a:xfrm>
            <a:off x="4963886" y="2327564"/>
            <a:ext cx="878826" cy="368135"/>
          </a:xfrm>
          <a:custGeom>
            <a:avLst/>
            <a:gdLst>
              <a:gd name="connsiteX0" fmla="*/ 0 w 878826"/>
              <a:gd name="connsiteY0" fmla="*/ 368135 h 368135"/>
              <a:gd name="connsiteX1" fmla="*/ 11875 w 878826"/>
              <a:gd name="connsiteY1" fmla="*/ 249381 h 368135"/>
              <a:gd name="connsiteX2" fmla="*/ 23750 w 878826"/>
              <a:gd name="connsiteY2" fmla="*/ 213755 h 368135"/>
              <a:gd name="connsiteX3" fmla="*/ 130628 w 878826"/>
              <a:gd name="connsiteY3" fmla="*/ 166254 h 368135"/>
              <a:gd name="connsiteX4" fmla="*/ 249382 w 878826"/>
              <a:gd name="connsiteY4" fmla="*/ 142504 h 368135"/>
              <a:gd name="connsiteX5" fmla="*/ 296883 w 878826"/>
              <a:gd name="connsiteY5" fmla="*/ 130628 h 368135"/>
              <a:gd name="connsiteX6" fmla="*/ 332509 w 878826"/>
              <a:gd name="connsiteY6" fmla="*/ 118753 h 368135"/>
              <a:gd name="connsiteX7" fmla="*/ 475013 w 878826"/>
              <a:gd name="connsiteY7" fmla="*/ 106878 h 368135"/>
              <a:gd name="connsiteX8" fmla="*/ 641267 w 878826"/>
              <a:gd name="connsiteY8" fmla="*/ 95002 h 368135"/>
              <a:gd name="connsiteX9" fmla="*/ 748145 w 878826"/>
              <a:gd name="connsiteY9" fmla="*/ 71252 h 368135"/>
              <a:gd name="connsiteX10" fmla="*/ 831272 w 878826"/>
              <a:gd name="connsiteY10" fmla="*/ 35626 h 368135"/>
              <a:gd name="connsiteX11" fmla="*/ 878774 w 878826"/>
              <a:gd name="connsiteY11" fmla="*/ 0 h 36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8826" h="368135">
                <a:moveTo>
                  <a:pt x="0" y="368135"/>
                </a:moveTo>
                <a:cubicBezTo>
                  <a:pt x="3958" y="328550"/>
                  <a:pt x="5826" y="288701"/>
                  <a:pt x="11875" y="249381"/>
                </a:cubicBezTo>
                <a:cubicBezTo>
                  <a:pt x="13778" y="237009"/>
                  <a:pt x="15930" y="223530"/>
                  <a:pt x="23750" y="213755"/>
                </a:cubicBezTo>
                <a:cubicBezTo>
                  <a:pt x="44279" y="188094"/>
                  <a:pt x="108859" y="173510"/>
                  <a:pt x="130628" y="166254"/>
                </a:cubicBezTo>
                <a:cubicBezTo>
                  <a:pt x="203791" y="141866"/>
                  <a:pt x="129304" y="164337"/>
                  <a:pt x="249382" y="142504"/>
                </a:cubicBezTo>
                <a:cubicBezTo>
                  <a:pt x="265440" y="139584"/>
                  <a:pt x="281190" y="135112"/>
                  <a:pt x="296883" y="130628"/>
                </a:cubicBezTo>
                <a:cubicBezTo>
                  <a:pt x="308919" y="127189"/>
                  <a:pt x="320101" y="120407"/>
                  <a:pt x="332509" y="118753"/>
                </a:cubicBezTo>
                <a:cubicBezTo>
                  <a:pt x="379757" y="112453"/>
                  <a:pt x="427487" y="110534"/>
                  <a:pt x="475013" y="106878"/>
                </a:cubicBezTo>
                <a:lnTo>
                  <a:pt x="641267" y="95002"/>
                </a:lnTo>
                <a:cubicBezTo>
                  <a:pt x="668630" y="90442"/>
                  <a:pt x="718912" y="85869"/>
                  <a:pt x="748145" y="71252"/>
                </a:cubicBezTo>
                <a:cubicBezTo>
                  <a:pt x="830156" y="30247"/>
                  <a:pt x="732411" y="60341"/>
                  <a:pt x="831272" y="35626"/>
                </a:cubicBezTo>
                <a:cubicBezTo>
                  <a:pt x="882314" y="10105"/>
                  <a:pt x="878774" y="29578"/>
                  <a:pt x="878774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51520" y="1988840"/>
            <a:ext cx="2736304" cy="4752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203848" y="1988840"/>
            <a:ext cx="2736304" cy="4752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156176" y="1988840"/>
            <a:ext cx="2736304" cy="4752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95536" y="2060848"/>
            <a:ext cx="2448272" cy="64807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347864" y="2060848"/>
            <a:ext cx="2448272" cy="64807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300192" y="2064649"/>
            <a:ext cx="2448272" cy="644271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395536" y="218395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Arginina-</a:t>
            </a:r>
            <a:r>
              <a:rPr lang="pt-BR" sz="1600" dirty="0" err="1" smtClean="0"/>
              <a:t>Vasotocina</a:t>
            </a:r>
            <a:r>
              <a:rPr lang="pt-BR" sz="1600" dirty="0" smtClean="0"/>
              <a:t> (AVT)</a:t>
            </a:r>
            <a:endParaRPr lang="pt-BR" sz="16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347864" y="218395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Ocitocina</a:t>
            </a:r>
            <a:endParaRPr lang="pt-BR" sz="16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295121" y="2060848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Hormônio concentrador de </a:t>
            </a:r>
            <a:r>
              <a:rPr lang="pt-BR" sz="1600" dirty="0" err="1" smtClean="0"/>
              <a:t>melanóforos</a:t>
            </a:r>
            <a:r>
              <a:rPr lang="pt-BR" sz="1600" dirty="0" smtClean="0"/>
              <a:t> (MCH)</a:t>
            </a:r>
            <a:endParaRPr lang="pt-BR" sz="16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95536" y="2924944"/>
            <a:ext cx="2448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/>
              <a:t>Ritmo circadiano (maior secreção durante dia</a:t>
            </a:r>
            <a:r>
              <a:rPr lang="pt-BR" sz="1400" dirty="0" smtClean="0"/>
              <a:t>);</a:t>
            </a:r>
          </a:p>
          <a:p>
            <a:pPr marL="0" lvl="1" algn="just"/>
            <a:r>
              <a:rPr lang="pt-BR" sz="1400" dirty="0"/>
              <a:t>Estimula reflexos de desova e comportamento reprodutivo;</a:t>
            </a:r>
          </a:p>
          <a:p>
            <a:pPr marL="0" lvl="1" algn="just"/>
            <a:r>
              <a:rPr lang="pt-BR" sz="1400" dirty="0"/>
              <a:t>Estimula liberação do hormônio </a:t>
            </a:r>
            <a:r>
              <a:rPr lang="pt-BR" sz="1400" dirty="0" err="1"/>
              <a:t>adenocorticotrófico</a:t>
            </a:r>
            <a:r>
              <a:rPr lang="pt-BR" sz="1400" dirty="0"/>
              <a:t> - ACTH (</a:t>
            </a:r>
            <a:r>
              <a:rPr lang="pt-BR" sz="1400" dirty="0" err="1"/>
              <a:t>adenoipófise</a:t>
            </a:r>
            <a:r>
              <a:rPr lang="pt-BR" sz="1400" dirty="0"/>
              <a:t>);</a:t>
            </a:r>
          </a:p>
          <a:p>
            <a:pPr marL="0" lvl="1" algn="just"/>
            <a:r>
              <a:rPr lang="pt-BR" sz="1400" dirty="0"/>
              <a:t>Reduz o fluxo sanguíneo nas lamelas branquiais – contração músculo liso dos vasos sanguíneos das brânquias;</a:t>
            </a:r>
          </a:p>
          <a:p>
            <a:pPr marL="0" lvl="1" algn="just"/>
            <a:r>
              <a:rPr lang="pt-BR" sz="1400" dirty="0"/>
              <a:t>Reduz o número de </a:t>
            </a:r>
            <a:r>
              <a:rPr lang="pt-BR" sz="1400" dirty="0" err="1"/>
              <a:t>néfrons</a:t>
            </a:r>
            <a:r>
              <a:rPr lang="pt-BR" sz="1400" dirty="0"/>
              <a:t> filtrantes e consequente redução na formação e eliminação de urina.</a:t>
            </a:r>
          </a:p>
          <a:p>
            <a:pPr algn="just"/>
            <a:endParaRPr lang="pt-BR" sz="1400" dirty="0" smtClean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2"/>
          <a:srcRect l="27862" t="53937" r="29523" b="17516"/>
          <a:stretch/>
        </p:blipFill>
        <p:spPr>
          <a:xfrm>
            <a:off x="-360040" y="584243"/>
            <a:ext cx="3203848" cy="1206644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360040" y="1484784"/>
            <a:ext cx="3203848" cy="320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339752" y="447253"/>
            <a:ext cx="62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 smtClean="0"/>
              <a:t>Hormônios liberados pelo hipotálamo e armazenados na </a:t>
            </a:r>
            <a:r>
              <a:rPr lang="pt-BR" sz="3200" dirty="0" err="1" smtClean="0"/>
              <a:t>neuroipófise</a:t>
            </a:r>
            <a:endParaRPr lang="pt-BR" sz="32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395536" y="1419422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Baldisserotoo</a:t>
            </a:r>
            <a:r>
              <a:rPr lang="pt-BR" sz="1200" dirty="0" smtClean="0"/>
              <a:t> (2009)</a:t>
            </a:r>
            <a:endParaRPr lang="pt-BR" sz="12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3347864" y="2924944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Nos machos a liberação desse hormônio aumenta o número de espermatozoides no sêmen.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6295121" y="2996952"/>
            <a:ext cx="24482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/>
              <a:t>Estimula a agregação de </a:t>
            </a:r>
            <a:r>
              <a:rPr lang="pt-BR" sz="1400" b="1" dirty="0" err="1" smtClean="0">
                <a:solidFill>
                  <a:srgbClr val="0070C0"/>
                </a:solidFill>
              </a:rPr>
              <a:t>melanóforos</a:t>
            </a:r>
            <a:r>
              <a:rPr lang="pt-BR" sz="1400" dirty="0" smtClean="0">
                <a:solidFill>
                  <a:srgbClr val="0070C0"/>
                </a:solidFill>
              </a:rPr>
              <a:t> </a:t>
            </a:r>
            <a:r>
              <a:rPr lang="pt-BR" sz="1400" dirty="0" smtClean="0"/>
              <a:t>(células que contêm pigmentos escuros) </a:t>
            </a:r>
            <a:r>
              <a:rPr lang="pt-BR" sz="1400" b="1" dirty="0" smtClean="0">
                <a:solidFill>
                  <a:srgbClr val="FFC000"/>
                </a:solidFill>
              </a:rPr>
              <a:t>xantóforos</a:t>
            </a:r>
            <a:r>
              <a:rPr lang="pt-BR" sz="1400" dirty="0" smtClean="0">
                <a:solidFill>
                  <a:srgbClr val="FFC000"/>
                </a:solidFill>
              </a:rPr>
              <a:t> </a:t>
            </a:r>
            <a:r>
              <a:rPr lang="pt-BR" sz="1400" dirty="0" smtClean="0"/>
              <a:t>(pigmentos amarelos) e </a:t>
            </a:r>
            <a:r>
              <a:rPr lang="pt-BR" sz="1400" b="1" dirty="0" err="1" smtClean="0">
                <a:solidFill>
                  <a:srgbClr val="FF0000"/>
                </a:solidFill>
              </a:rPr>
              <a:t>eritróforos</a:t>
            </a:r>
            <a:r>
              <a:rPr lang="pt-BR" sz="1400" dirty="0" smtClean="0">
                <a:solidFill>
                  <a:srgbClr val="FF0000"/>
                </a:solidFill>
              </a:rPr>
              <a:t> </a:t>
            </a:r>
            <a:r>
              <a:rPr lang="pt-BR" sz="1400" dirty="0" smtClean="0"/>
              <a:t>(pigmentos vermelhos) na pele, deixando os animais mais claros;</a:t>
            </a:r>
          </a:p>
          <a:p>
            <a:pPr algn="just"/>
            <a:r>
              <a:rPr lang="pt-BR" sz="1400" dirty="0" smtClean="0"/>
              <a:t>Estimula a ingestão de alimento;</a:t>
            </a:r>
          </a:p>
          <a:p>
            <a:pPr algn="just"/>
            <a:r>
              <a:rPr lang="pt-BR" sz="1400" u="sng" dirty="0" smtClean="0"/>
              <a:t>Inibe</a:t>
            </a:r>
            <a:r>
              <a:rPr lang="pt-BR" sz="1400" dirty="0" smtClean="0"/>
              <a:t> os </a:t>
            </a:r>
            <a:r>
              <a:rPr lang="pt-BR" sz="1400" b="1" dirty="0" smtClean="0"/>
              <a:t>hormônios </a:t>
            </a:r>
            <a:r>
              <a:rPr lang="pt-BR" sz="1400" b="1" dirty="0" err="1" smtClean="0"/>
              <a:t>adenocorticotrófico</a:t>
            </a:r>
            <a:r>
              <a:rPr lang="pt-BR" sz="1400" dirty="0" smtClean="0"/>
              <a:t> e o hormônio </a:t>
            </a:r>
            <a:r>
              <a:rPr lang="pt-BR" sz="1400" b="1" dirty="0" smtClean="0">
                <a:solidFill>
                  <a:srgbClr val="C00000"/>
                </a:solidFill>
              </a:rPr>
              <a:t>estimulador dos </a:t>
            </a:r>
            <a:r>
              <a:rPr lang="pt-BR" sz="1400" b="1" dirty="0" err="1" smtClean="0">
                <a:solidFill>
                  <a:srgbClr val="C00000"/>
                </a:solidFill>
              </a:rPr>
              <a:t>melanóforos</a:t>
            </a:r>
            <a:r>
              <a:rPr lang="pt-BR" sz="1400" dirty="0" smtClean="0"/>
              <a:t>.</a:t>
            </a:r>
          </a:p>
          <a:p>
            <a:pPr algn="just"/>
            <a:endParaRPr lang="pt-BR" sz="1400" dirty="0"/>
          </a:p>
        </p:txBody>
      </p:sp>
      <p:sp>
        <p:nvSpPr>
          <p:cNvPr id="22" name="Retângulo 21"/>
          <p:cNvSpPr/>
          <p:nvPr/>
        </p:nvSpPr>
        <p:spPr>
          <a:xfrm>
            <a:off x="6156176" y="6093296"/>
            <a:ext cx="2736304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6156176" y="6075293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>
                <a:solidFill>
                  <a:schemeClr val="bg1"/>
                </a:solidFill>
              </a:rPr>
              <a:t>Hormônio liberado quando o animal está em um local com fundo claro</a:t>
            </a:r>
          </a:p>
          <a:p>
            <a:pPr algn="just"/>
            <a:endParaRPr lang="pt-B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360040" y="116632"/>
            <a:ext cx="3203848" cy="1221142"/>
            <a:chOff x="-360040" y="116632"/>
            <a:chExt cx="3203848" cy="1221142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2"/>
            <a:srcRect l="27862" t="53937" r="29523" b="17516"/>
            <a:stretch/>
          </p:blipFill>
          <p:spPr>
            <a:xfrm>
              <a:off x="-360040" y="116632"/>
              <a:ext cx="3203848" cy="1206644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-360040" y="1017173"/>
              <a:ext cx="3203848" cy="320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395536" y="951811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err="1" smtClean="0"/>
                <a:t>Baldisserotoo</a:t>
              </a:r>
              <a:r>
                <a:rPr lang="pt-BR" sz="1200" dirty="0" smtClean="0"/>
                <a:t> (2009)</a:t>
              </a:r>
              <a:endParaRPr lang="pt-BR" sz="1200" dirty="0"/>
            </a:p>
          </p:txBody>
        </p:sp>
      </p:grpSp>
      <p:sp>
        <p:nvSpPr>
          <p:cNvPr id="8" name="Título 1"/>
          <p:cNvSpPr txBox="1">
            <a:spLocks/>
          </p:cNvSpPr>
          <p:nvPr/>
        </p:nvSpPr>
        <p:spPr>
          <a:xfrm>
            <a:off x="2123728" y="188640"/>
            <a:ext cx="6696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Hormônios liberados pelo hipotálamo que alteram a produção e/ou liberação de hormônios da </a:t>
            </a:r>
            <a:r>
              <a:rPr lang="pt-BR" sz="30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adenoipófise</a:t>
            </a:r>
            <a:endParaRPr lang="pt-BR" sz="3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79512" y="1916832"/>
            <a:ext cx="2808312" cy="22322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79512" y="4437112"/>
            <a:ext cx="2808312" cy="22322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203848" y="1916832"/>
            <a:ext cx="2736304" cy="22322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3203848" y="4437112"/>
            <a:ext cx="2736304" cy="22322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6228184" y="1916832"/>
            <a:ext cx="2736304" cy="22322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6228184" y="4437112"/>
            <a:ext cx="2736304" cy="22322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323528" y="1628800"/>
            <a:ext cx="2448272" cy="6480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395536" y="162880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Hormônio liberador de gonadotrofinas (</a:t>
            </a:r>
            <a:r>
              <a:rPr lang="pt-BR" dirty="0" err="1" smtClean="0"/>
              <a:t>GnRH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359532" y="4221088"/>
            <a:ext cx="2448272" cy="6480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3311860" y="1628800"/>
            <a:ext cx="2448272" cy="6480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347864" y="4221088"/>
            <a:ext cx="2448272" cy="6480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6372200" y="1628800"/>
            <a:ext cx="2448272" cy="6480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6408204" y="4221088"/>
            <a:ext cx="2426854" cy="6480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3347864" y="1763524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Dopamina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6408204" y="1628800"/>
            <a:ext cx="2412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Fator liberador da </a:t>
            </a:r>
            <a:r>
              <a:rPr lang="pt-BR" dirty="0" err="1" smtClean="0"/>
              <a:t>corticotrofina</a:t>
            </a:r>
            <a:r>
              <a:rPr lang="pt-BR" dirty="0" smtClean="0"/>
              <a:t> (CRF)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95536" y="422282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Hormônio liberador da </a:t>
            </a:r>
            <a:r>
              <a:rPr lang="pt-BR" dirty="0" err="1" smtClean="0"/>
              <a:t>tireotrofina</a:t>
            </a:r>
            <a:r>
              <a:rPr lang="pt-BR" dirty="0" smtClean="0"/>
              <a:t> (TRH)</a:t>
            </a: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419872" y="4149080"/>
            <a:ext cx="23762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 err="1" smtClean="0"/>
              <a:t>Somatostatina</a:t>
            </a:r>
            <a:r>
              <a:rPr lang="pt-BR" sz="1500" dirty="0" smtClean="0"/>
              <a:t> e Hormônio liberador do hormônio do crescimento (GHRH)</a:t>
            </a:r>
            <a:endParaRPr lang="pt-BR" sz="15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6422790" y="4222829"/>
            <a:ext cx="2412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Peptídeo liberador da prolactina (</a:t>
            </a:r>
            <a:r>
              <a:rPr lang="pt-BR" dirty="0" err="1" smtClean="0"/>
              <a:t>PrRP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179512" y="2348880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/>
              <a:t>Estimula a liberação das gonadotrofinas pela </a:t>
            </a:r>
            <a:r>
              <a:rPr lang="pt-BR" sz="1400" dirty="0" err="1" smtClean="0"/>
              <a:t>adenoipófise</a:t>
            </a:r>
            <a:r>
              <a:rPr lang="pt-BR" sz="1400" dirty="0" smtClean="0"/>
              <a:t>;</a:t>
            </a:r>
          </a:p>
          <a:p>
            <a:pPr marL="0" lvl="1" algn="just"/>
            <a:r>
              <a:rPr lang="pt-BR" sz="1400" dirty="0"/>
              <a:t>Ação </a:t>
            </a:r>
            <a:r>
              <a:rPr lang="pt-BR" sz="1400" dirty="0" err="1"/>
              <a:t>neuromoduladora</a:t>
            </a:r>
            <a:r>
              <a:rPr lang="pt-BR" sz="1400" dirty="0"/>
              <a:t> – relação o olfato (quimiorreceptores) e com reprodução e comportamento reprodutivo</a:t>
            </a:r>
            <a:r>
              <a:rPr lang="pt-BR" sz="1400" dirty="0" smtClean="0"/>
              <a:t>;</a:t>
            </a:r>
          </a:p>
          <a:p>
            <a:pPr marL="0" lvl="1" algn="just"/>
            <a:r>
              <a:rPr lang="pt-BR" sz="1400" dirty="0"/>
              <a:t>Importantes desenvolvimento </a:t>
            </a:r>
            <a:r>
              <a:rPr lang="pt-BR" sz="1400" dirty="0" err="1" smtClean="0"/>
              <a:t>gonadal</a:t>
            </a:r>
            <a:r>
              <a:rPr lang="pt-BR" sz="1400" dirty="0" smtClean="0"/>
              <a:t>.</a:t>
            </a:r>
            <a:endParaRPr lang="pt-BR" sz="12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6422790" y="5085184"/>
            <a:ext cx="241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/>
              <a:t>Estimula a liberação da prolactina.</a:t>
            </a:r>
            <a:endParaRPr lang="pt-BR" sz="1500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3203848" y="2348880"/>
            <a:ext cx="273630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 smtClean="0"/>
              <a:t>Inibe a liberação das gonadotrofinas por uma ação direta na </a:t>
            </a:r>
            <a:r>
              <a:rPr lang="pt-BR" sz="1500" dirty="0" err="1" smtClean="0"/>
              <a:t>adenoipófise</a:t>
            </a:r>
            <a:r>
              <a:rPr lang="pt-BR" sz="1500" dirty="0" smtClean="0"/>
              <a:t> ou por reduzir a secreção do </a:t>
            </a:r>
            <a:r>
              <a:rPr lang="pt-BR" sz="1500" dirty="0" err="1" smtClean="0"/>
              <a:t>GnRH</a:t>
            </a:r>
            <a:r>
              <a:rPr lang="pt-BR" sz="1500" dirty="0" smtClean="0"/>
              <a:t>;</a:t>
            </a:r>
          </a:p>
          <a:p>
            <a:pPr algn="just"/>
            <a:r>
              <a:rPr lang="pt-BR" sz="1500" dirty="0" smtClean="0"/>
              <a:t>Inibe a secreção de prolactina e  o hormônio estimulador dos </a:t>
            </a:r>
            <a:r>
              <a:rPr lang="pt-BR" sz="1500" dirty="0" err="1" smtClean="0"/>
              <a:t>melanóforos</a:t>
            </a:r>
            <a:endParaRPr lang="pt-BR" sz="1500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6228184" y="2409708"/>
            <a:ext cx="27363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 smtClean="0"/>
              <a:t>Estimula a liberação do hormônio </a:t>
            </a:r>
            <a:r>
              <a:rPr lang="pt-BR" sz="1500" dirty="0" err="1" smtClean="0"/>
              <a:t>adenocorticotrófico</a:t>
            </a:r>
            <a:r>
              <a:rPr lang="pt-BR" sz="1500" dirty="0" smtClean="0"/>
              <a:t> e do hormônio estimulador de </a:t>
            </a:r>
            <a:r>
              <a:rPr lang="pt-BR" sz="1500" dirty="0" err="1" smtClean="0"/>
              <a:t>melanóforos</a:t>
            </a:r>
            <a:r>
              <a:rPr lang="pt-BR" sz="1500" dirty="0" smtClean="0"/>
              <a:t>;</a:t>
            </a:r>
          </a:p>
          <a:p>
            <a:pPr algn="just"/>
            <a:r>
              <a:rPr lang="pt-BR" sz="1500" dirty="0" smtClean="0"/>
              <a:t>Inibe a ingestão de alimentos</a:t>
            </a:r>
            <a:endParaRPr lang="pt-BR" sz="15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146467" y="5085184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 smtClean="0"/>
              <a:t>Estimula a liberação da </a:t>
            </a:r>
            <a:r>
              <a:rPr lang="pt-BR" sz="1500" dirty="0" err="1" smtClean="0"/>
              <a:t>tireotrofina</a:t>
            </a:r>
            <a:r>
              <a:rPr lang="pt-BR" sz="1500" dirty="0" smtClean="0"/>
              <a:t> e do </a:t>
            </a:r>
            <a:r>
              <a:rPr lang="pt-BR" sz="1500" dirty="0" err="1" smtClean="0"/>
              <a:t>hormõnio</a:t>
            </a:r>
            <a:r>
              <a:rPr lang="pt-BR" sz="1500" dirty="0" smtClean="0"/>
              <a:t> estimulador dos </a:t>
            </a:r>
            <a:r>
              <a:rPr lang="pt-BR" sz="1500" dirty="0" err="1" smtClean="0"/>
              <a:t>melanóforos</a:t>
            </a:r>
            <a:r>
              <a:rPr lang="pt-BR" sz="1500" dirty="0" smtClean="0"/>
              <a:t>;</a:t>
            </a:r>
          </a:p>
          <a:p>
            <a:pPr algn="just"/>
            <a:r>
              <a:rPr lang="pt-BR" sz="1500" dirty="0" smtClean="0"/>
              <a:t>Inibe a ingestão de alimento</a:t>
            </a:r>
            <a:endParaRPr lang="pt-BR" sz="1500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3347864" y="5085184"/>
            <a:ext cx="2592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smtClean="0"/>
              <a:t>Inibe e estimula a liberação do hormônio do crescimento (GH)</a:t>
            </a:r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38571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9598</TotalTime>
  <Words>2448</Words>
  <Application>Microsoft Office PowerPoint</Application>
  <PresentationFormat>Apresentação na tela (4:3)</PresentationFormat>
  <Paragraphs>483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2" baseType="lpstr">
      <vt:lpstr>Tema do Office</vt:lpstr>
      <vt:lpstr>Sistema endócrino</vt:lpstr>
      <vt:lpstr>Apresentação do PowerPoint</vt:lpstr>
      <vt:lpstr>Introdução</vt:lpstr>
      <vt:lpstr>Para chegar até às células onde desencadearão algum efeito (células-alvo)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Hormônios da adenoipófise</vt:lpstr>
      <vt:lpstr>Hormônios da adenoipófise</vt:lpstr>
      <vt:lpstr>Apresentação do PowerPoint</vt:lpstr>
      <vt:lpstr>Apresentação do PowerPoint</vt:lpstr>
      <vt:lpstr>Hormônios da adenoipófise</vt:lpstr>
      <vt:lpstr>Hormônios da adenoipófise</vt:lpstr>
      <vt:lpstr>Hormônios da adenoipófise</vt:lpstr>
      <vt:lpstr>Hormônios da adenoipófise</vt:lpstr>
      <vt:lpstr>Hormônios da adenoipófise</vt:lpstr>
      <vt:lpstr>Hormônios da adenoipófise</vt:lpstr>
      <vt:lpstr>TIREÓIDE</vt:lpstr>
      <vt:lpstr>Apresentação do PowerPoint</vt:lpstr>
      <vt:lpstr>Glândula interrenal</vt:lpstr>
      <vt:lpstr>Apresentação do PowerPoint</vt:lpstr>
      <vt:lpstr>Apresentação do PowerPoint</vt:lpstr>
      <vt:lpstr>Pâncreas</vt:lpstr>
      <vt:lpstr>Apresentação do PowerPoint</vt:lpstr>
      <vt:lpstr>Apresentação do PowerPoint</vt:lpstr>
      <vt:lpstr>Apresentação do PowerPoint</vt:lpstr>
      <vt:lpstr>Apresentação do PowerPoint</vt:lpstr>
      <vt:lpstr>Pineal</vt:lpstr>
      <vt:lpstr>Glândula ultimobranquial</vt:lpstr>
      <vt:lpstr>Corpúsculos de Stannius</vt:lpstr>
      <vt:lpstr>Sistema neurossecretor caudal</vt:lpstr>
      <vt:lpstr>Apresentação do PowerPoint</vt:lpstr>
      <vt:lpstr>Localização da hipófise</vt:lpstr>
      <vt:lpstr>Hormônios do trato gastrintestinal</vt:lpstr>
      <vt:lpstr>b) Hormônios gastrintestinais e neurotransmissores com atuação nos processos digestórios</vt:lpstr>
      <vt:lpstr>Apresentação do PowerPoint</vt:lpstr>
      <vt:lpstr>Apresentação do PowerPoint</vt:lpstr>
      <vt:lpstr>Apresentação do PowerPoint</vt:lpstr>
      <vt:lpstr>Considerações finais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Endocrinologia dos peixes</dc:title>
  <dc:creator>Eloiza</dc:creator>
  <cp:lastModifiedBy>D.</cp:lastModifiedBy>
  <cp:revision>133</cp:revision>
  <dcterms:created xsi:type="dcterms:W3CDTF">2015-10-13T19:18:53Z</dcterms:created>
  <dcterms:modified xsi:type="dcterms:W3CDTF">2021-07-10T15:45:39Z</dcterms:modified>
</cp:coreProperties>
</file>