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57" r:id="rId3"/>
    <p:sldId id="258" r:id="rId4"/>
    <p:sldId id="267" r:id="rId5"/>
    <p:sldId id="295" r:id="rId6"/>
    <p:sldId id="264" r:id="rId7"/>
    <p:sldId id="296" r:id="rId8"/>
    <p:sldId id="265" r:id="rId9"/>
    <p:sldId id="297" r:id="rId10"/>
    <p:sldId id="268" r:id="rId11"/>
    <p:sldId id="304" r:id="rId12"/>
    <p:sldId id="266" r:id="rId13"/>
    <p:sldId id="302" r:id="rId14"/>
    <p:sldId id="300" r:id="rId15"/>
    <p:sldId id="269" r:id="rId16"/>
    <p:sldId id="303" r:id="rId17"/>
    <p:sldId id="270" r:id="rId18"/>
    <p:sldId id="305" r:id="rId19"/>
    <p:sldId id="272" r:id="rId20"/>
    <p:sldId id="259" r:id="rId21"/>
    <p:sldId id="260" r:id="rId22"/>
    <p:sldId id="271" r:id="rId23"/>
    <p:sldId id="292" r:id="rId24"/>
    <p:sldId id="293" r:id="rId25"/>
    <p:sldId id="299" r:id="rId26"/>
    <p:sldId id="294" r:id="rId27"/>
    <p:sldId id="274" r:id="rId28"/>
    <p:sldId id="275" r:id="rId29"/>
    <p:sldId id="276" r:id="rId30"/>
    <p:sldId id="298" r:id="rId31"/>
    <p:sldId id="261" r:id="rId32"/>
    <p:sldId id="301" r:id="rId33"/>
    <p:sldId id="306" r:id="rId34"/>
    <p:sldId id="262" r:id="rId35"/>
    <p:sldId id="263" r:id="rId36"/>
    <p:sldId id="284" r:id="rId37"/>
    <p:sldId id="285" r:id="rId38"/>
    <p:sldId id="278" r:id="rId39"/>
    <p:sldId id="307" r:id="rId40"/>
    <p:sldId id="309" r:id="rId41"/>
    <p:sldId id="310" r:id="rId42"/>
    <p:sldId id="308" r:id="rId43"/>
    <p:sldId id="311" r:id="rId44"/>
    <p:sldId id="288" r:id="rId45"/>
    <p:sldId id="320" r:id="rId46"/>
    <p:sldId id="289" r:id="rId47"/>
    <p:sldId id="290" r:id="rId48"/>
    <p:sldId id="313" r:id="rId49"/>
    <p:sldId id="314" r:id="rId50"/>
    <p:sldId id="315" r:id="rId51"/>
    <p:sldId id="316" r:id="rId52"/>
    <p:sldId id="317" r:id="rId53"/>
    <p:sldId id="318" r:id="rId54"/>
    <p:sldId id="319" r:id="rId55"/>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1A279E-6B28-4EF7-A1C6-693C832247B5}" type="doc">
      <dgm:prSet loTypeId="urn:microsoft.com/office/officeart/2005/8/layout/chevron2" loCatId="process" qsTypeId="urn:microsoft.com/office/officeart/2005/8/quickstyle/simple1" qsCatId="simple" csTypeId="urn:microsoft.com/office/officeart/2005/8/colors/colorful2" csCatId="colorful" phldr="1"/>
      <dgm:spPr/>
      <dgm:t>
        <a:bodyPr/>
        <a:lstStyle/>
        <a:p>
          <a:endParaRPr lang="pt-BR"/>
        </a:p>
      </dgm:t>
    </dgm:pt>
    <dgm:pt modelId="{9DA4B507-F5F1-4A4A-9E7B-4112147C1735}">
      <dgm:prSet phldrT="[Texto]"/>
      <dgm:spPr/>
      <dgm:t>
        <a:bodyPr/>
        <a:lstStyle/>
        <a:p>
          <a:r>
            <a:rPr lang="pt-BR" b="1" dirty="0" smtClean="0">
              <a:solidFill>
                <a:schemeClr val="tx1"/>
              </a:solidFill>
            </a:rPr>
            <a:t>1°</a:t>
          </a:r>
          <a:endParaRPr lang="pt-BR" b="1" dirty="0">
            <a:solidFill>
              <a:schemeClr val="tx1"/>
            </a:solidFill>
          </a:endParaRPr>
        </a:p>
      </dgm:t>
    </dgm:pt>
    <dgm:pt modelId="{77B90B5E-BAC3-4B19-87C7-8885244D6D45}" type="parTrans" cxnId="{D13DCB04-D237-4626-9375-7C4707B2E618}">
      <dgm:prSet/>
      <dgm:spPr/>
      <dgm:t>
        <a:bodyPr/>
        <a:lstStyle/>
        <a:p>
          <a:endParaRPr lang="pt-BR"/>
        </a:p>
      </dgm:t>
    </dgm:pt>
    <dgm:pt modelId="{4A01F8D2-E9CE-4013-A921-2B43D72E3504}" type="sibTrans" cxnId="{D13DCB04-D237-4626-9375-7C4707B2E618}">
      <dgm:prSet/>
      <dgm:spPr/>
      <dgm:t>
        <a:bodyPr/>
        <a:lstStyle/>
        <a:p>
          <a:endParaRPr lang="pt-BR"/>
        </a:p>
      </dgm:t>
    </dgm:pt>
    <dgm:pt modelId="{CE736D73-B76C-4591-B772-7461A77B06FC}">
      <dgm:prSet phldrT="[Texto]" custT="1"/>
      <dgm:spPr/>
      <dgm:t>
        <a:bodyPr/>
        <a:lstStyle/>
        <a:p>
          <a:r>
            <a:rPr lang="pt-BR" sz="2400" b="1" dirty="0" smtClean="0">
              <a:latin typeface="Verdana" pitchFamily="34" charset="0"/>
            </a:rPr>
            <a:t>Esvaziamento e secagem</a:t>
          </a:r>
          <a:endParaRPr lang="pt-BR" sz="2400" b="1" dirty="0">
            <a:latin typeface="Verdana" pitchFamily="34" charset="0"/>
          </a:endParaRPr>
        </a:p>
      </dgm:t>
    </dgm:pt>
    <dgm:pt modelId="{70E41986-F2AD-42BC-BB43-034DD02A70E9}" type="parTrans" cxnId="{17513F21-AC39-44E8-B579-14FB2439184C}">
      <dgm:prSet/>
      <dgm:spPr/>
      <dgm:t>
        <a:bodyPr/>
        <a:lstStyle/>
        <a:p>
          <a:endParaRPr lang="pt-BR"/>
        </a:p>
      </dgm:t>
    </dgm:pt>
    <dgm:pt modelId="{AA610E1E-5847-448D-B13B-22EC0A437EB5}" type="sibTrans" cxnId="{17513F21-AC39-44E8-B579-14FB2439184C}">
      <dgm:prSet/>
      <dgm:spPr/>
      <dgm:t>
        <a:bodyPr/>
        <a:lstStyle/>
        <a:p>
          <a:endParaRPr lang="pt-BR"/>
        </a:p>
      </dgm:t>
    </dgm:pt>
    <dgm:pt modelId="{FA4DB3F7-814E-4279-9800-759084C72DD9}">
      <dgm:prSet phldrT="[Texto]"/>
      <dgm:spPr/>
      <dgm:t>
        <a:bodyPr/>
        <a:lstStyle/>
        <a:p>
          <a:r>
            <a:rPr lang="pt-BR" b="1" dirty="0" smtClean="0">
              <a:solidFill>
                <a:schemeClr val="tx1"/>
              </a:solidFill>
            </a:rPr>
            <a:t>2°</a:t>
          </a:r>
          <a:endParaRPr lang="pt-BR" dirty="0"/>
        </a:p>
      </dgm:t>
    </dgm:pt>
    <dgm:pt modelId="{05912E9A-2255-4A7A-872D-AB8EF3327BAD}" type="parTrans" cxnId="{0CFE8191-DA15-429D-9B1C-58C8594C498D}">
      <dgm:prSet/>
      <dgm:spPr/>
      <dgm:t>
        <a:bodyPr/>
        <a:lstStyle/>
        <a:p>
          <a:endParaRPr lang="pt-BR"/>
        </a:p>
      </dgm:t>
    </dgm:pt>
    <dgm:pt modelId="{987A07FA-BE7D-499D-B786-2E4F8AD9FBF9}" type="sibTrans" cxnId="{0CFE8191-DA15-429D-9B1C-58C8594C498D}">
      <dgm:prSet/>
      <dgm:spPr/>
      <dgm:t>
        <a:bodyPr/>
        <a:lstStyle/>
        <a:p>
          <a:endParaRPr lang="pt-BR"/>
        </a:p>
      </dgm:t>
    </dgm:pt>
    <dgm:pt modelId="{D357110F-1AAE-42DF-8B5A-2F4A7F888C8C}">
      <dgm:prSet phldrT="[Texto]" custT="1"/>
      <dgm:spPr/>
      <dgm:t>
        <a:bodyPr/>
        <a:lstStyle/>
        <a:p>
          <a:r>
            <a:rPr lang="pt-BR" sz="2400" b="1" dirty="0" smtClean="0">
              <a:latin typeface="Verdana" pitchFamily="34" charset="0"/>
            </a:rPr>
            <a:t>Oxidação da matéria orgânica</a:t>
          </a:r>
          <a:endParaRPr lang="pt-BR" sz="2400" b="1" dirty="0">
            <a:latin typeface="Verdana" pitchFamily="34" charset="0"/>
          </a:endParaRPr>
        </a:p>
      </dgm:t>
    </dgm:pt>
    <dgm:pt modelId="{A14E7EF1-3AC2-4FFF-9469-43057734D72E}" type="parTrans" cxnId="{6638D479-6090-4CE7-8889-55F0D4F7F13D}">
      <dgm:prSet/>
      <dgm:spPr/>
      <dgm:t>
        <a:bodyPr/>
        <a:lstStyle/>
        <a:p>
          <a:endParaRPr lang="pt-BR"/>
        </a:p>
      </dgm:t>
    </dgm:pt>
    <dgm:pt modelId="{040591CE-6967-4E46-8FB8-226A2F648E51}" type="sibTrans" cxnId="{6638D479-6090-4CE7-8889-55F0D4F7F13D}">
      <dgm:prSet/>
      <dgm:spPr/>
      <dgm:t>
        <a:bodyPr/>
        <a:lstStyle/>
        <a:p>
          <a:endParaRPr lang="pt-BR"/>
        </a:p>
      </dgm:t>
    </dgm:pt>
    <dgm:pt modelId="{490FA42A-B606-4350-8778-CCCC7EAF89F2}">
      <dgm:prSet phldrT="[Texto]"/>
      <dgm:spPr/>
      <dgm:t>
        <a:bodyPr/>
        <a:lstStyle/>
        <a:p>
          <a:r>
            <a:rPr lang="pt-BR" b="1" dirty="0" smtClean="0">
              <a:solidFill>
                <a:schemeClr val="tx1"/>
              </a:solidFill>
            </a:rPr>
            <a:t>3°</a:t>
          </a:r>
          <a:endParaRPr lang="pt-BR" dirty="0"/>
        </a:p>
      </dgm:t>
    </dgm:pt>
    <dgm:pt modelId="{13BAB5B5-16DB-43AD-93CA-1C87083B4245}" type="parTrans" cxnId="{D99EA6E9-566C-43E5-B540-A4439F129FF8}">
      <dgm:prSet/>
      <dgm:spPr/>
      <dgm:t>
        <a:bodyPr/>
        <a:lstStyle/>
        <a:p>
          <a:endParaRPr lang="pt-BR"/>
        </a:p>
      </dgm:t>
    </dgm:pt>
    <dgm:pt modelId="{CB37CA13-5E66-468A-B11F-CB1F47E930E8}" type="sibTrans" cxnId="{D99EA6E9-566C-43E5-B540-A4439F129FF8}">
      <dgm:prSet/>
      <dgm:spPr/>
      <dgm:t>
        <a:bodyPr/>
        <a:lstStyle/>
        <a:p>
          <a:endParaRPr lang="pt-BR"/>
        </a:p>
      </dgm:t>
    </dgm:pt>
    <dgm:pt modelId="{BF88428D-E9F4-4DF8-B632-4F8A304B7FAD}">
      <dgm:prSet phldrT="[Texto]" custT="1"/>
      <dgm:spPr/>
      <dgm:t>
        <a:bodyPr/>
        <a:lstStyle/>
        <a:p>
          <a:r>
            <a:rPr lang="pt-BR" sz="2400" b="1" dirty="0" smtClean="0">
              <a:latin typeface="Verdana" pitchFamily="34" charset="0"/>
            </a:rPr>
            <a:t>Desinfecção</a:t>
          </a:r>
          <a:endParaRPr lang="pt-BR" sz="2400" b="1" dirty="0">
            <a:latin typeface="Verdana" pitchFamily="34" charset="0"/>
          </a:endParaRPr>
        </a:p>
      </dgm:t>
    </dgm:pt>
    <dgm:pt modelId="{4F1034BD-BE17-4319-9699-BE7C95879B4D}" type="parTrans" cxnId="{944C26D5-526F-4FC6-B0E9-D3517887B3F9}">
      <dgm:prSet/>
      <dgm:spPr/>
      <dgm:t>
        <a:bodyPr/>
        <a:lstStyle/>
        <a:p>
          <a:endParaRPr lang="pt-BR"/>
        </a:p>
      </dgm:t>
    </dgm:pt>
    <dgm:pt modelId="{6A325595-5248-44B9-A2F0-18E784E8A759}" type="sibTrans" cxnId="{944C26D5-526F-4FC6-B0E9-D3517887B3F9}">
      <dgm:prSet/>
      <dgm:spPr/>
      <dgm:t>
        <a:bodyPr/>
        <a:lstStyle/>
        <a:p>
          <a:endParaRPr lang="pt-BR"/>
        </a:p>
      </dgm:t>
    </dgm:pt>
    <dgm:pt modelId="{A3B131B7-21DD-4251-804F-7D86F91B7B2D}">
      <dgm:prSet phldrT="[Texto]"/>
      <dgm:spPr/>
      <dgm:t>
        <a:bodyPr/>
        <a:lstStyle/>
        <a:p>
          <a:r>
            <a:rPr lang="pt-BR" b="1" dirty="0" smtClean="0">
              <a:solidFill>
                <a:schemeClr val="tx1"/>
              </a:solidFill>
            </a:rPr>
            <a:t>4°</a:t>
          </a:r>
          <a:endParaRPr lang="pt-BR" dirty="0"/>
        </a:p>
      </dgm:t>
    </dgm:pt>
    <dgm:pt modelId="{91C6B42C-3545-4F45-A8FF-9BCBE9937100}" type="parTrans" cxnId="{00A3517A-133D-4C2C-B30F-3AB2A6A8EA90}">
      <dgm:prSet/>
      <dgm:spPr/>
      <dgm:t>
        <a:bodyPr/>
        <a:lstStyle/>
        <a:p>
          <a:endParaRPr lang="pt-BR"/>
        </a:p>
      </dgm:t>
    </dgm:pt>
    <dgm:pt modelId="{6292BF04-0236-4B27-A284-89623D571420}" type="sibTrans" cxnId="{00A3517A-133D-4C2C-B30F-3AB2A6A8EA90}">
      <dgm:prSet/>
      <dgm:spPr/>
      <dgm:t>
        <a:bodyPr/>
        <a:lstStyle/>
        <a:p>
          <a:endParaRPr lang="pt-BR"/>
        </a:p>
      </dgm:t>
    </dgm:pt>
    <dgm:pt modelId="{346C0074-FA65-4CD4-BF12-FD795BC6F221}">
      <dgm:prSet phldrT="[Texto]"/>
      <dgm:spPr/>
      <dgm:t>
        <a:bodyPr/>
        <a:lstStyle/>
        <a:p>
          <a:r>
            <a:rPr lang="pt-BR" b="1" dirty="0" smtClean="0">
              <a:solidFill>
                <a:schemeClr val="tx1"/>
              </a:solidFill>
            </a:rPr>
            <a:t>5°</a:t>
          </a:r>
          <a:endParaRPr lang="pt-BR" dirty="0"/>
        </a:p>
      </dgm:t>
    </dgm:pt>
    <dgm:pt modelId="{8AB4D87F-F609-4A3C-B513-E785238F9DBA}" type="parTrans" cxnId="{78C1FD82-36E2-44E5-9CD5-FE395CEA8194}">
      <dgm:prSet/>
      <dgm:spPr/>
      <dgm:t>
        <a:bodyPr/>
        <a:lstStyle/>
        <a:p>
          <a:endParaRPr lang="pt-BR"/>
        </a:p>
      </dgm:t>
    </dgm:pt>
    <dgm:pt modelId="{E6C4C32B-7E09-4ADE-A86A-51F4CC7B976C}" type="sibTrans" cxnId="{78C1FD82-36E2-44E5-9CD5-FE395CEA8194}">
      <dgm:prSet/>
      <dgm:spPr/>
      <dgm:t>
        <a:bodyPr/>
        <a:lstStyle/>
        <a:p>
          <a:endParaRPr lang="pt-BR"/>
        </a:p>
      </dgm:t>
    </dgm:pt>
    <dgm:pt modelId="{D92AF3A2-2FC0-41C1-949C-76BF6C1514EC}">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pt-BR" sz="2400" b="1" dirty="0" smtClean="0">
              <a:latin typeface="Verdana" pitchFamily="34" charset="0"/>
            </a:rPr>
            <a:t>Aplicação de calcário</a:t>
          </a:r>
        </a:p>
        <a:p>
          <a:pPr marL="285750" indent="0" defTabSz="1422400">
            <a:lnSpc>
              <a:spcPct val="90000"/>
            </a:lnSpc>
            <a:spcBef>
              <a:spcPct val="0"/>
            </a:spcBef>
            <a:spcAft>
              <a:spcPct val="15000"/>
            </a:spcAft>
            <a:buNone/>
          </a:pPr>
          <a:endParaRPr lang="pt-BR" sz="2400" b="1" dirty="0">
            <a:latin typeface="Verdana" pitchFamily="34" charset="0"/>
          </a:endParaRPr>
        </a:p>
      </dgm:t>
    </dgm:pt>
    <dgm:pt modelId="{C69B04E3-FAF2-4DC5-8517-67F05A8944E7}" type="parTrans" cxnId="{BC05A2E1-6AE4-466E-87E3-CC778EA62663}">
      <dgm:prSet/>
      <dgm:spPr/>
      <dgm:t>
        <a:bodyPr/>
        <a:lstStyle/>
        <a:p>
          <a:endParaRPr lang="pt-BR"/>
        </a:p>
      </dgm:t>
    </dgm:pt>
    <dgm:pt modelId="{64BB422D-FC1A-4F25-918D-850BB23A3D8F}" type="sibTrans" cxnId="{BC05A2E1-6AE4-466E-87E3-CC778EA62663}">
      <dgm:prSet/>
      <dgm:spPr/>
      <dgm:t>
        <a:bodyPr/>
        <a:lstStyle/>
        <a:p>
          <a:endParaRPr lang="pt-BR"/>
        </a:p>
      </dgm:t>
    </dgm:pt>
    <dgm:pt modelId="{108A3EBC-C375-4E02-BDC9-0E6A611F265D}">
      <dgm:prSet custT="1"/>
      <dgm:spPr/>
      <dgm:t>
        <a:bodyPr/>
        <a:lstStyle/>
        <a:p>
          <a:r>
            <a:rPr lang="pt-BR" sz="2400" b="1" dirty="0" smtClean="0">
              <a:latin typeface="Verdana" pitchFamily="34" charset="0"/>
            </a:rPr>
            <a:t>Fertilização</a:t>
          </a:r>
          <a:endParaRPr lang="pt-BR" sz="2400" b="1" dirty="0">
            <a:latin typeface="Verdana" pitchFamily="34" charset="0"/>
          </a:endParaRPr>
        </a:p>
      </dgm:t>
    </dgm:pt>
    <dgm:pt modelId="{86465245-E41C-47E3-ABE0-98B687433AC2}" type="parTrans" cxnId="{4F82A5C8-15E1-4D96-8E04-5FCB70DFEC3C}">
      <dgm:prSet/>
      <dgm:spPr/>
      <dgm:t>
        <a:bodyPr/>
        <a:lstStyle/>
        <a:p>
          <a:endParaRPr lang="pt-BR"/>
        </a:p>
      </dgm:t>
    </dgm:pt>
    <dgm:pt modelId="{1841947B-0F3A-4443-9B0E-91CB0BABCB6F}" type="sibTrans" cxnId="{4F82A5C8-15E1-4D96-8E04-5FCB70DFEC3C}">
      <dgm:prSet/>
      <dgm:spPr/>
      <dgm:t>
        <a:bodyPr/>
        <a:lstStyle/>
        <a:p>
          <a:endParaRPr lang="pt-BR"/>
        </a:p>
      </dgm:t>
    </dgm:pt>
    <dgm:pt modelId="{5FEFB6EE-CE39-4E33-A70A-31055FC3814B}" type="pres">
      <dgm:prSet presAssocID="{D91A279E-6B28-4EF7-A1C6-693C832247B5}" presName="linearFlow" presStyleCnt="0">
        <dgm:presLayoutVars>
          <dgm:dir/>
          <dgm:animLvl val="lvl"/>
          <dgm:resizeHandles val="exact"/>
        </dgm:presLayoutVars>
      </dgm:prSet>
      <dgm:spPr/>
      <dgm:t>
        <a:bodyPr/>
        <a:lstStyle/>
        <a:p>
          <a:endParaRPr lang="pt-BR"/>
        </a:p>
      </dgm:t>
    </dgm:pt>
    <dgm:pt modelId="{B8BB333F-7F0B-4857-A224-2368065CD1C4}" type="pres">
      <dgm:prSet presAssocID="{9DA4B507-F5F1-4A4A-9E7B-4112147C1735}" presName="composite" presStyleCnt="0"/>
      <dgm:spPr/>
    </dgm:pt>
    <dgm:pt modelId="{FDF0A529-D54B-44A2-9A7A-0BCF189039F1}" type="pres">
      <dgm:prSet presAssocID="{9DA4B507-F5F1-4A4A-9E7B-4112147C1735}" presName="parentText" presStyleLbl="alignNode1" presStyleIdx="0" presStyleCnt="5">
        <dgm:presLayoutVars>
          <dgm:chMax val="1"/>
          <dgm:bulletEnabled val="1"/>
        </dgm:presLayoutVars>
      </dgm:prSet>
      <dgm:spPr/>
      <dgm:t>
        <a:bodyPr/>
        <a:lstStyle/>
        <a:p>
          <a:endParaRPr lang="pt-BR"/>
        </a:p>
      </dgm:t>
    </dgm:pt>
    <dgm:pt modelId="{585718ED-2803-4656-9A3F-AB0A3CEFB8BB}" type="pres">
      <dgm:prSet presAssocID="{9DA4B507-F5F1-4A4A-9E7B-4112147C1735}" presName="descendantText" presStyleLbl="alignAcc1" presStyleIdx="0" presStyleCnt="5">
        <dgm:presLayoutVars>
          <dgm:bulletEnabled val="1"/>
        </dgm:presLayoutVars>
      </dgm:prSet>
      <dgm:spPr/>
      <dgm:t>
        <a:bodyPr/>
        <a:lstStyle/>
        <a:p>
          <a:endParaRPr lang="pt-BR"/>
        </a:p>
      </dgm:t>
    </dgm:pt>
    <dgm:pt modelId="{03EF2EBE-0E0F-453F-8325-03C2541C2881}" type="pres">
      <dgm:prSet presAssocID="{4A01F8D2-E9CE-4013-A921-2B43D72E3504}" presName="sp" presStyleCnt="0"/>
      <dgm:spPr/>
    </dgm:pt>
    <dgm:pt modelId="{DEFFFBD7-47CC-4B8D-B8BA-E55940A42AE3}" type="pres">
      <dgm:prSet presAssocID="{FA4DB3F7-814E-4279-9800-759084C72DD9}" presName="composite" presStyleCnt="0"/>
      <dgm:spPr/>
    </dgm:pt>
    <dgm:pt modelId="{28BEFD48-ED41-4689-9FD3-7A933BF83003}" type="pres">
      <dgm:prSet presAssocID="{FA4DB3F7-814E-4279-9800-759084C72DD9}" presName="parentText" presStyleLbl="alignNode1" presStyleIdx="1" presStyleCnt="5">
        <dgm:presLayoutVars>
          <dgm:chMax val="1"/>
          <dgm:bulletEnabled val="1"/>
        </dgm:presLayoutVars>
      </dgm:prSet>
      <dgm:spPr/>
      <dgm:t>
        <a:bodyPr/>
        <a:lstStyle/>
        <a:p>
          <a:endParaRPr lang="pt-BR"/>
        </a:p>
      </dgm:t>
    </dgm:pt>
    <dgm:pt modelId="{88E1D211-3BD3-409A-9E7B-85A6601CC442}" type="pres">
      <dgm:prSet presAssocID="{FA4DB3F7-814E-4279-9800-759084C72DD9}" presName="descendantText" presStyleLbl="alignAcc1" presStyleIdx="1" presStyleCnt="5">
        <dgm:presLayoutVars>
          <dgm:bulletEnabled val="1"/>
        </dgm:presLayoutVars>
      </dgm:prSet>
      <dgm:spPr/>
      <dgm:t>
        <a:bodyPr/>
        <a:lstStyle/>
        <a:p>
          <a:endParaRPr lang="pt-BR"/>
        </a:p>
      </dgm:t>
    </dgm:pt>
    <dgm:pt modelId="{93B945A3-28B3-4796-AB96-D8AF95314D15}" type="pres">
      <dgm:prSet presAssocID="{987A07FA-BE7D-499D-B786-2E4F8AD9FBF9}" presName="sp" presStyleCnt="0"/>
      <dgm:spPr/>
    </dgm:pt>
    <dgm:pt modelId="{6A69AE17-AB3A-4B03-85D5-6DD8012C82E7}" type="pres">
      <dgm:prSet presAssocID="{490FA42A-B606-4350-8778-CCCC7EAF89F2}" presName="composite" presStyleCnt="0"/>
      <dgm:spPr/>
    </dgm:pt>
    <dgm:pt modelId="{DE9E34C9-BDD5-43DC-B700-E1F9C1A6D671}" type="pres">
      <dgm:prSet presAssocID="{490FA42A-B606-4350-8778-CCCC7EAF89F2}" presName="parentText" presStyleLbl="alignNode1" presStyleIdx="2" presStyleCnt="5">
        <dgm:presLayoutVars>
          <dgm:chMax val="1"/>
          <dgm:bulletEnabled val="1"/>
        </dgm:presLayoutVars>
      </dgm:prSet>
      <dgm:spPr/>
      <dgm:t>
        <a:bodyPr/>
        <a:lstStyle/>
        <a:p>
          <a:endParaRPr lang="pt-BR"/>
        </a:p>
      </dgm:t>
    </dgm:pt>
    <dgm:pt modelId="{105976B6-9658-4169-850E-24C79297E25E}" type="pres">
      <dgm:prSet presAssocID="{490FA42A-B606-4350-8778-CCCC7EAF89F2}" presName="descendantText" presStyleLbl="alignAcc1" presStyleIdx="2" presStyleCnt="5">
        <dgm:presLayoutVars>
          <dgm:bulletEnabled val="1"/>
        </dgm:presLayoutVars>
      </dgm:prSet>
      <dgm:spPr/>
      <dgm:t>
        <a:bodyPr/>
        <a:lstStyle/>
        <a:p>
          <a:endParaRPr lang="pt-BR"/>
        </a:p>
      </dgm:t>
    </dgm:pt>
    <dgm:pt modelId="{D1186602-E414-4F8F-86AD-64E41E7D1C3F}" type="pres">
      <dgm:prSet presAssocID="{CB37CA13-5E66-468A-B11F-CB1F47E930E8}" presName="sp" presStyleCnt="0"/>
      <dgm:spPr/>
    </dgm:pt>
    <dgm:pt modelId="{9C1CFF9F-0D11-427B-BA38-E93CD9574E61}" type="pres">
      <dgm:prSet presAssocID="{A3B131B7-21DD-4251-804F-7D86F91B7B2D}" presName="composite" presStyleCnt="0"/>
      <dgm:spPr/>
    </dgm:pt>
    <dgm:pt modelId="{D0C6C4A9-609F-4611-8C14-877E66CB656D}" type="pres">
      <dgm:prSet presAssocID="{A3B131B7-21DD-4251-804F-7D86F91B7B2D}" presName="parentText" presStyleLbl="alignNode1" presStyleIdx="3" presStyleCnt="5">
        <dgm:presLayoutVars>
          <dgm:chMax val="1"/>
          <dgm:bulletEnabled val="1"/>
        </dgm:presLayoutVars>
      </dgm:prSet>
      <dgm:spPr/>
      <dgm:t>
        <a:bodyPr/>
        <a:lstStyle/>
        <a:p>
          <a:endParaRPr lang="pt-BR"/>
        </a:p>
      </dgm:t>
    </dgm:pt>
    <dgm:pt modelId="{64799857-C76C-486C-8A63-45A90635E0D9}" type="pres">
      <dgm:prSet presAssocID="{A3B131B7-21DD-4251-804F-7D86F91B7B2D}" presName="descendantText" presStyleLbl="alignAcc1" presStyleIdx="3" presStyleCnt="5">
        <dgm:presLayoutVars>
          <dgm:bulletEnabled val="1"/>
        </dgm:presLayoutVars>
      </dgm:prSet>
      <dgm:spPr/>
      <dgm:t>
        <a:bodyPr/>
        <a:lstStyle/>
        <a:p>
          <a:endParaRPr lang="pt-BR"/>
        </a:p>
      </dgm:t>
    </dgm:pt>
    <dgm:pt modelId="{0C7EA97D-2E87-4BCA-93B4-8E852A66DC36}" type="pres">
      <dgm:prSet presAssocID="{6292BF04-0236-4B27-A284-89623D571420}" presName="sp" presStyleCnt="0"/>
      <dgm:spPr/>
    </dgm:pt>
    <dgm:pt modelId="{58896DA8-2526-42D6-B8C4-9A5001FE7E15}" type="pres">
      <dgm:prSet presAssocID="{346C0074-FA65-4CD4-BF12-FD795BC6F221}" presName="composite" presStyleCnt="0"/>
      <dgm:spPr/>
    </dgm:pt>
    <dgm:pt modelId="{D4A5529A-DDCA-4631-BC5A-96404ED6592C}" type="pres">
      <dgm:prSet presAssocID="{346C0074-FA65-4CD4-BF12-FD795BC6F221}" presName="parentText" presStyleLbl="alignNode1" presStyleIdx="4" presStyleCnt="5">
        <dgm:presLayoutVars>
          <dgm:chMax val="1"/>
          <dgm:bulletEnabled val="1"/>
        </dgm:presLayoutVars>
      </dgm:prSet>
      <dgm:spPr/>
      <dgm:t>
        <a:bodyPr/>
        <a:lstStyle/>
        <a:p>
          <a:endParaRPr lang="pt-BR"/>
        </a:p>
      </dgm:t>
    </dgm:pt>
    <dgm:pt modelId="{6E81AC81-B2CD-46CC-9FA4-7F5FE8B6D292}" type="pres">
      <dgm:prSet presAssocID="{346C0074-FA65-4CD4-BF12-FD795BC6F221}" presName="descendantText" presStyleLbl="alignAcc1" presStyleIdx="4" presStyleCnt="5">
        <dgm:presLayoutVars>
          <dgm:bulletEnabled val="1"/>
        </dgm:presLayoutVars>
      </dgm:prSet>
      <dgm:spPr/>
      <dgm:t>
        <a:bodyPr/>
        <a:lstStyle/>
        <a:p>
          <a:endParaRPr lang="pt-BR"/>
        </a:p>
      </dgm:t>
    </dgm:pt>
  </dgm:ptLst>
  <dgm:cxnLst>
    <dgm:cxn modelId="{C46CE5AF-2554-4BC6-857F-EB6DDF7FDCCF}" type="presOf" srcId="{108A3EBC-C375-4E02-BDC9-0E6A611F265D}" destId="{6E81AC81-B2CD-46CC-9FA4-7F5FE8B6D292}" srcOrd="0" destOrd="0" presId="urn:microsoft.com/office/officeart/2005/8/layout/chevron2"/>
    <dgm:cxn modelId="{D99EA6E9-566C-43E5-B540-A4439F129FF8}" srcId="{D91A279E-6B28-4EF7-A1C6-693C832247B5}" destId="{490FA42A-B606-4350-8778-CCCC7EAF89F2}" srcOrd="2" destOrd="0" parTransId="{13BAB5B5-16DB-43AD-93CA-1C87083B4245}" sibTransId="{CB37CA13-5E66-468A-B11F-CB1F47E930E8}"/>
    <dgm:cxn modelId="{51604511-31AB-4C01-8BB6-1C698B8B6E35}" type="presOf" srcId="{BF88428D-E9F4-4DF8-B632-4F8A304B7FAD}" destId="{105976B6-9658-4169-850E-24C79297E25E}" srcOrd="0" destOrd="0" presId="urn:microsoft.com/office/officeart/2005/8/layout/chevron2"/>
    <dgm:cxn modelId="{1026CAA7-0702-47AA-A613-379DEF344362}" type="presOf" srcId="{490FA42A-B606-4350-8778-CCCC7EAF89F2}" destId="{DE9E34C9-BDD5-43DC-B700-E1F9C1A6D671}" srcOrd="0" destOrd="0" presId="urn:microsoft.com/office/officeart/2005/8/layout/chevron2"/>
    <dgm:cxn modelId="{17513F21-AC39-44E8-B579-14FB2439184C}" srcId="{9DA4B507-F5F1-4A4A-9E7B-4112147C1735}" destId="{CE736D73-B76C-4591-B772-7461A77B06FC}" srcOrd="0" destOrd="0" parTransId="{70E41986-F2AD-42BC-BB43-034DD02A70E9}" sibTransId="{AA610E1E-5847-448D-B13B-22EC0A437EB5}"/>
    <dgm:cxn modelId="{5B454753-8A70-48CC-A6C6-C76807A376B9}" type="presOf" srcId="{A3B131B7-21DD-4251-804F-7D86F91B7B2D}" destId="{D0C6C4A9-609F-4611-8C14-877E66CB656D}" srcOrd="0" destOrd="0" presId="urn:microsoft.com/office/officeart/2005/8/layout/chevron2"/>
    <dgm:cxn modelId="{6638D479-6090-4CE7-8889-55F0D4F7F13D}" srcId="{FA4DB3F7-814E-4279-9800-759084C72DD9}" destId="{D357110F-1AAE-42DF-8B5A-2F4A7F888C8C}" srcOrd="0" destOrd="0" parTransId="{A14E7EF1-3AC2-4FFF-9469-43057734D72E}" sibTransId="{040591CE-6967-4E46-8FB8-226A2F648E51}"/>
    <dgm:cxn modelId="{BC05A2E1-6AE4-466E-87E3-CC778EA62663}" srcId="{A3B131B7-21DD-4251-804F-7D86F91B7B2D}" destId="{D92AF3A2-2FC0-41C1-949C-76BF6C1514EC}" srcOrd="0" destOrd="0" parTransId="{C69B04E3-FAF2-4DC5-8517-67F05A8944E7}" sibTransId="{64BB422D-FC1A-4F25-918D-850BB23A3D8F}"/>
    <dgm:cxn modelId="{D6CED3F4-DA29-4156-95C5-9C1023ADB54A}" type="presOf" srcId="{CE736D73-B76C-4591-B772-7461A77B06FC}" destId="{585718ED-2803-4656-9A3F-AB0A3CEFB8BB}" srcOrd="0" destOrd="0" presId="urn:microsoft.com/office/officeart/2005/8/layout/chevron2"/>
    <dgm:cxn modelId="{EB0EF4AC-A474-44F7-A32C-BE61F1BF38D0}" type="presOf" srcId="{D91A279E-6B28-4EF7-A1C6-693C832247B5}" destId="{5FEFB6EE-CE39-4E33-A70A-31055FC3814B}" srcOrd="0" destOrd="0" presId="urn:microsoft.com/office/officeart/2005/8/layout/chevron2"/>
    <dgm:cxn modelId="{00A3517A-133D-4C2C-B30F-3AB2A6A8EA90}" srcId="{D91A279E-6B28-4EF7-A1C6-693C832247B5}" destId="{A3B131B7-21DD-4251-804F-7D86F91B7B2D}" srcOrd="3" destOrd="0" parTransId="{91C6B42C-3545-4F45-A8FF-9BCBE9937100}" sibTransId="{6292BF04-0236-4B27-A284-89623D571420}"/>
    <dgm:cxn modelId="{4F82A5C8-15E1-4D96-8E04-5FCB70DFEC3C}" srcId="{346C0074-FA65-4CD4-BF12-FD795BC6F221}" destId="{108A3EBC-C375-4E02-BDC9-0E6A611F265D}" srcOrd="0" destOrd="0" parTransId="{86465245-E41C-47E3-ABE0-98B687433AC2}" sibTransId="{1841947B-0F3A-4443-9B0E-91CB0BABCB6F}"/>
    <dgm:cxn modelId="{D13DCB04-D237-4626-9375-7C4707B2E618}" srcId="{D91A279E-6B28-4EF7-A1C6-693C832247B5}" destId="{9DA4B507-F5F1-4A4A-9E7B-4112147C1735}" srcOrd="0" destOrd="0" parTransId="{77B90B5E-BAC3-4B19-87C7-8885244D6D45}" sibTransId="{4A01F8D2-E9CE-4013-A921-2B43D72E3504}"/>
    <dgm:cxn modelId="{5DB91FD8-B8CC-4C61-B937-2859710AE30E}" type="presOf" srcId="{346C0074-FA65-4CD4-BF12-FD795BC6F221}" destId="{D4A5529A-DDCA-4631-BC5A-96404ED6592C}" srcOrd="0" destOrd="0" presId="urn:microsoft.com/office/officeart/2005/8/layout/chevron2"/>
    <dgm:cxn modelId="{75AA3ADE-49FF-44F5-9891-CA280EFBCA80}" type="presOf" srcId="{D357110F-1AAE-42DF-8B5A-2F4A7F888C8C}" destId="{88E1D211-3BD3-409A-9E7B-85A6601CC442}" srcOrd="0" destOrd="0" presId="urn:microsoft.com/office/officeart/2005/8/layout/chevron2"/>
    <dgm:cxn modelId="{944C26D5-526F-4FC6-B0E9-D3517887B3F9}" srcId="{490FA42A-B606-4350-8778-CCCC7EAF89F2}" destId="{BF88428D-E9F4-4DF8-B632-4F8A304B7FAD}" srcOrd="0" destOrd="0" parTransId="{4F1034BD-BE17-4319-9699-BE7C95879B4D}" sibTransId="{6A325595-5248-44B9-A2F0-18E784E8A759}"/>
    <dgm:cxn modelId="{0CFE8191-DA15-429D-9B1C-58C8594C498D}" srcId="{D91A279E-6B28-4EF7-A1C6-693C832247B5}" destId="{FA4DB3F7-814E-4279-9800-759084C72DD9}" srcOrd="1" destOrd="0" parTransId="{05912E9A-2255-4A7A-872D-AB8EF3327BAD}" sibTransId="{987A07FA-BE7D-499D-B786-2E4F8AD9FBF9}"/>
    <dgm:cxn modelId="{28E818F8-B0D3-46A3-ABD3-EFDF663821EF}" type="presOf" srcId="{FA4DB3F7-814E-4279-9800-759084C72DD9}" destId="{28BEFD48-ED41-4689-9FD3-7A933BF83003}" srcOrd="0" destOrd="0" presId="urn:microsoft.com/office/officeart/2005/8/layout/chevron2"/>
    <dgm:cxn modelId="{7E795701-36BC-485A-B444-50A12C1FB5D0}" type="presOf" srcId="{D92AF3A2-2FC0-41C1-949C-76BF6C1514EC}" destId="{64799857-C76C-486C-8A63-45A90635E0D9}" srcOrd="0" destOrd="0" presId="urn:microsoft.com/office/officeart/2005/8/layout/chevron2"/>
    <dgm:cxn modelId="{78C1FD82-36E2-44E5-9CD5-FE395CEA8194}" srcId="{D91A279E-6B28-4EF7-A1C6-693C832247B5}" destId="{346C0074-FA65-4CD4-BF12-FD795BC6F221}" srcOrd="4" destOrd="0" parTransId="{8AB4D87F-F609-4A3C-B513-E785238F9DBA}" sibTransId="{E6C4C32B-7E09-4ADE-A86A-51F4CC7B976C}"/>
    <dgm:cxn modelId="{2A4503BF-8BA2-40AD-9C8D-219246449A36}" type="presOf" srcId="{9DA4B507-F5F1-4A4A-9E7B-4112147C1735}" destId="{FDF0A529-D54B-44A2-9A7A-0BCF189039F1}" srcOrd="0" destOrd="0" presId="urn:microsoft.com/office/officeart/2005/8/layout/chevron2"/>
    <dgm:cxn modelId="{93A27EB7-14D4-4E93-8093-921E1426EBBD}" type="presParOf" srcId="{5FEFB6EE-CE39-4E33-A70A-31055FC3814B}" destId="{B8BB333F-7F0B-4857-A224-2368065CD1C4}" srcOrd="0" destOrd="0" presId="urn:microsoft.com/office/officeart/2005/8/layout/chevron2"/>
    <dgm:cxn modelId="{18FAE6D2-863D-426B-98E7-5E1630D23364}" type="presParOf" srcId="{B8BB333F-7F0B-4857-A224-2368065CD1C4}" destId="{FDF0A529-D54B-44A2-9A7A-0BCF189039F1}" srcOrd="0" destOrd="0" presId="urn:microsoft.com/office/officeart/2005/8/layout/chevron2"/>
    <dgm:cxn modelId="{A666EFA8-D07B-42D4-8A7B-B858D8376857}" type="presParOf" srcId="{B8BB333F-7F0B-4857-A224-2368065CD1C4}" destId="{585718ED-2803-4656-9A3F-AB0A3CEFB8BB}" srcOrd="1" destOrd="0" presId="urn:microsoft.com/office/officeart/2005/8/layout/chevron2"/>
    <dgm:cxn modelId="{4F733F10-5AC6-40B9-BE9F-496B98BE7235}" type="presParOf" srcId="{5FEFB6EE-CE39-4E33-A70A-31055FC3814B}" destId="{03EF2EBE-0E0F-453F-8325-03C2541C2881}" srcOrd="1" destOrd="0" presId="urn:microsoft.com/office/officeart/2005/8/layout/chevron2"/>
    <dgm:cxn modelId="{4A592ED3-90DE-4F88-B46F-FE0D61B7A004}" type="presParOf" srcId="{5FEFB6EE-CE39-4E33-A70A-31055FC3814B}" destId="{DEFFFBD7-47CC-4B8D-B8BA-E55940A42AE3}" srcOrd="2" destOrd="0" presId="urn:microsoft.com/office/officeart/2005/8/layout/chevron2"/>
    <dgm:cxn modelId="{3A478CC4-F667-4B96-80B6-1340FF46FC59}" type="presParOf" srcId="{DEFFFBD7-47CC-4B8D-B8BA-E55940A42AE3}" destId="{28BEFD48-ED41-4689-9FD3-7A933BF83003}" srcOrd="0" destOrd="0" presId="urn:microsoft.com/office/officeart/2005/8/layout/chevron2"/>
    <dgm:cxn modelId="{711503A2-47B1-4805-A836-1626DA50607A}" type="presParOf" srcId="{DEFFFBD7-47CC-4B8D-B8BA-E55940A42AE3}" destId="{88E1D211-3BD3-409A-9E7B-85A6601CC442}" srcOrd="1" destOrd="0" presId="urn:microsoft.com/office/officeart/2005/8/layout/chevron2"/>
    <dgm:cxn modelId="{B29D610E-F423-4473-8991-49F03883A482}" type="presParOf" srcId="{5FEFB6EE-CE39-4E33-A70A-31055FC3814B}" destId="{93B945A3-28B3-4796-AB96-D8AF95314D15}" srcOrd="3" destOrd="0" presId="urn:microsoft.com/office/officeart/2005/8/layout/chevron2"/>
    <dgm:cxn modelId="{397F7485-8359-451A-9E70-13BD8C37D7F3}" type="presParOf" srcId="{5FEFB6EE-CE39-4E33-A70A-31055FC3814B}" destId="{6A69AE17-AB3A-4B03-85D5-6DD8012C82E7}" srcOrd="4" destOrd="0" presId="urn:microsoft.com/office/officeart/2005/8/layout/chevron2"/>
    <dgm:cxn modelId="{D42975F7-47AD-4F48-989D-63B686940357}" type="presParOf" srcId="{6A69AE17-AB3A-4B03-85D5-6DD8012C82E7}" destId="{DE9E34C9-BDD5-43DC-B700-E1F9C1A6D671}" srcOrd="0" destOrd="0" presId="urn:microsoft.com/office/officeart/2005/8/layout/chevron2"/>
    <dgm:cxn modelId="{B73E11DD-B61C-47ED-BE4C-A67319707A39}" type="presParOf" srcId="{6A69AE17-AB3A-4B03-85D5-6DD8012C82E7}" destId="{105976B6-9658-4169-850E-24C79297E25E}" srcOrd="1" destOrd="0" presId="urn:microsoft.com/office/officeart/2005/8/layout/chevron2"/>
    <dgm:cxn modelId="{05FCF530-6135-4D4C-B137-F539E0FB85D3}" type="presParOf" srcId="{5FEFB6EE-CE39-4E33-A70A-31055FC3814B}" destId="{D1186602-E414-4F8F-86AD-64E41E7D1C3F}" srcOrd="5" destOrd="0" presId="urn:microsoft.com/office/officeart/2005/8/layout/chevron2"/>
    <dgm:cxn modelId="{C5BDF1D2-4598-4DC1-BC8A-33129FB9B5E7}" type="presParOf" srcId="{5FEFB6EE-CE39-4E33-A70A-31055FC3814B}" destId="{9C1CFF9F-0D11-427B-BA38-E93CD9574E61}" srcOrd="6" destOrd="0" presId="urn:microsoft.com/office/officeart/2005/8/layout/chevron2"/>
    <dgm:cxn modelId="{55DBB15E-7BF8-4014-811F-121E1D810EEB}" type="presParOf" srcId="{9C1CFF9F-0D11-427B-BA38-E93CD9574E61}" destId="{D0C6C4A9-609F-4611-8C14-877E66CB656D}" srcOrd="0" destOrd="0" presId="urn:microsoft.com/office/officeart/2005/8/layout/chevron2"/>
    <dgm:cxn modelId="{31768085-BB1F-4F6A-9E44-84F682AC5CB3}" type="presParOf" srcId="{9C1CFF9F-0D11-427B-BA38-E93CD9574E61}" destId="{64799857-C76C-486C-8A63-45A90635E0D9}" srcOrd="1" destOrd="0" presId="urn:microsoft.com/office/officeart/2005/8/layout/chevron2"/>
    <dgm:cxn modelId="{BEA9E19F-6C88-4CC6-B98B-F400025DBB18}" type="presParOf" srcId="{5FEFB6EE-CE39-4E33-A70A-31055FC3814B}" destId="{0C7EA97D-2E87-4BCA-93B4-8E852A66DC36}" srcOrd="7" destOrd="0" presId="urn:microsoft.com/office/officeart/2005/8/layout/chevron2"/>
    <dgm:cxn modelId="{8703DD60-2C1D-424A-8CF4-2CC50CD9BB1D}" type="presParOf" srcId="{5FEFB6EE-CE39-4E33-A70A-31055FC3814B}" destId="{58896DA8-2526-42D6-B8C4-9A5001FE7E15}" srcOrd="8" destOrd="0" presId="urn:microsoft.com/office/officeart/2005/8/layout/chevron2"/>
    <dgm:cxn modelId="{4E6F28D3-37FD-4FC2-90EE-0115EB5EFADA}" type="presParOf" srcId="{58896DA8-2526-42D6-B8C4-9A5001FE7E15}" destId="{D4A5529A-DDCA-4631-BC5A-96404ED6592C}" srcOrd="0" destOrd="0" presId="urn:microsoft.com/office/officeart/2005/8/layout/chevron2"/>
    <dgm:cxn modelId="{FDA41C1E-4AA1-4A83-B1BA-F7F42B58BF28}" type="presParOf" srcId="{58896DA8-2526-42D6-B8C4-9A5001FE7E15}" destId="{6E81AC81-B2CD-46CC-9FA4-7F5FE8B6D29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0A529-D54B-44A2-9A7A-0BCF189039F1}">
      <dsp:nvSpPr>
        <dsp:cNvPr id="0" name=""/>
        <dsp:cNvSpPr/>
      </dsp:nvSpPr>
      <dsp:spPr>
        <a:xfrm rot="5400000">
          <a:off x="-176584" y="180461"/>
          <a:ext cx="1177227" cy="824059"/>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pt-BR" sz="2300" b="1" kern="1200" dirty="0" smtClean="0">
              <a:solidFill>
                <a:schemeClr val="tx1"/>
              </a:solidFill>
            </a:rPr>
            <a:t>1°</a:t>
          </a:r>
          <a:endParaRPr lang="pt-BR" sz="2300" b="1" kern="1200" dirty="0">
            <a:solidFill>
              <a:schemeClr val="tx1"/>
            </a:solidFill>
          </a:endParaRPr>
        </a:p>
      </dsp:txBody>
      <dsp:txXfrm rot="-5400000">
        <a:off x="1" y="415907"/>
        <a:ext cx="824059" cy="353168"/>
      </dsp:txXfrm>
    </dsp:sp>
    <dsp:sp modelId="{585718ED-2803-4656-9A3F-AB0A3CEFB8BB}">
      <dsp:nvSpPr>
        <dsp:cNvPr id="0" name=""/>
        <dsp:cNvSpPr/>
      </dsp:nvSpPr>
      <dsp:spPr>
        <a:xfrm rot="5400000">
          <a:off x="3851363" y="-3023427"/>
          <a:ext cx="765197" cy="6819806"/>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pt-BR" sz="2400" b="1" kern="1200" dirty="0" smtClean="0">
              <a:latin typeface="Verdana" pitchFamily="34" charset="0"/>
            </a:rPr>
            <a:t>Esvaziamento e secagem</a:t>
          </a:r>
          <a:endParaRPr lang="pt-BR" sz="2400" b="1" kern="1200" dirty="0">
            <a:latin typeface="Verdana" pitchFamily="34" charset="0"/>
          </a:endParaRPr>
        </a:p>
      </dsp:txBody>
      <dsp:txXfrm rot="-5400000">
        <a:off x="824059" y="41231"/>
        <a:ext cx="6782452" cy="690489"/>
      </dsp:txXfrm>
    </dsp:sp>
    <dsp:sp modelId="{28BEFD48-ED41-4689-9FD3-7A933BF83003}">
      <dsp:nvSpPr>
        <dsp:cNvPr id="0" name=""/>
        <dsp:cNvSpPr/>
      </dsp:nvSpPr>
      <dsp:spPr>
        <a:xfrm rot="5400000">
          <a:off x="-176584" y="1241537"/>
          <a:ext cx="1177227" cy="824059"/>
        </a:xfrm>
        <a:prstGeom prst="chevron">
          <a:avLst/>
        </a:prstGeom>
        <a:solidFill>
          <a:schemeClr val="accent2">
            <a:hueOff val="1170380"/>
            <a:satOff val="-1460"/>
            <a:lumOff val="343"/>
            <a:alphaOff val="0"/>
          </a:schemeClr>
        </a:solidFill>
        <a:ln w="25400" cap="flat" cmpd="sng" algn="ctr">
          <a:solidFill>
            <a:schemeClr val="accent2">
              <a:hueOff val="1170380"/>
              <a:satOff val="-1460"/>
              <a:lumOff val="34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pt-BR" sz="2300" b="1" kern="1200" dirty="0" smtClean="0">
              <a:solidFill>
                <a:schemeClr val="tx1"/>
              </a:solidFill>
            </a:rPr>
            <a:t>2°</a:t>
          </a:r>
          <a:endParaRPr lang="pt-BR" sz="2300" kern="1200" dirty="0"/>
        </a:p>
      </dsp:txBody>
      <dsp:txXfrm rot="-5400000">
        <a:off x="1" y="1476983"/>
        <a:ext cx="824059" cy="353168"/>
      </dsp:txXfrm>
    </dsp:sp>
    <dsp:sp modelId="{88E1D211-3BD3-409A-9E7B-85A6601CC442}">
      <dsp:nvSpPr>
        <dsp:cNvPr id="0" name=""/>
        <dsp:cNvSpPr/>
      </dsp:nvSpPr>
      <dsp:spPr>
        <a:xfrm rot="5400000">
          <a:off x="3851363" y="-1962350"/>
          <a:ext cx="765197" cy="6819806"/>
        </a:xfrm>
        <a:prstGeom prst="round2SameRect">
          <a:avLst/>
        </a:prstGeom>
        <a:solidFill>
          <a:schemeClr val="lt1">
            <a:alpha val="90000"/>
            <a:hueOff val="0"/>
            <a:satOff val="0"/>
            <a:lumOff val="0"/>
            <a:alphaOff val="0"/>
          </a:schemeClr>
        </a:solidFill>
        <a:ln w="25400" cap="flat" cmpd="sng" algn="ctr">
          <a:solidFill>
            <a:schemeClr val="accent2">
              <a:hueOff val="1170380"/>
              <a:satOff val="-1460"/>
              <a:lumOff val="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pt-BR" sz="2400" b="1" kern="1200" dirty="0" smtClean="0">
              <a:latin typeface="Verdana" pitchFamily="34" charset="0"/>
            </a:rPr>
            <a:t>Oxidação da matéria orgânica</a:t>
          </a:r>
          <a:endParaRPr lang="pt-BR" sz="2400" b="1" kern="1200" dirty="0">
            <a:latin typeface="Verdana" pitchFamily="34" charset="0"/>
          </a:endParaRPr>
        </a:p>
      </dsp:txBody>
      <dsp:txXfrm rot="-5400000">
        <a:off x="824059" y="1102308"/>
        <a:ext cx="6782452" cy="690489"/>
      </dsp:txXfrm>
    </dsp:sp>
    <dsp:sp modelId="{DE9E34C9-BDD5-43DC-B700-E1F9C1A6D671}">
      <dsp:nvSpPr>
        <dsp:cNvPr id="0" name=""/>
        <dsp:cNvSpPr/>
      </dsp:nvSpPr>
      <dsp:spPr>
        <a:xfrm rot="5400000">
          <a:off x="-176584" y="2302614"/>
          <a:ext cx="1177227" cy="824059"/>
        </a:xfrm>
        <a:prstGeom prst="chevron">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pt-BR" sz="2300" b="1" kern="1200" dirty="0" smtClean="0">
              <a:solidFill>
                <a:schemeClr val="tx1"/>
              </a:solidFill>
            </a:rPr>
            <a:t>3°</a:t>
          </a:r>
          <a:endParaRPr lang="pt-BR" sz="2300" kern="1200" dirty="0"/>
        </a:p>
      </dsp:txBody>
      <dsp:txXfrm rot="-5400000">
        <a:off x="1" y="2538060"/>
        <a:ext cx="824059" cy="353168"/>
      </dsp:txXfrm>
    </dsp:sp>
    <dsp:sp modelId="{105976B6-9658-4169-850E-24C79297E25E}">
      <dsp:nvSpPr>
        <dsp:cNvPr id="0" name=""/>
        <dsp:cNvSpPr/>
      </dsp:nvSpPr>
      <dsp:spPr>
        <a:xfrm rot="5400000">
          <a:off x="3851363" y="-901274"/>
          <a:ext cx="765197" cy="6819806"/>
        </a:xfrm>
        <a:prstGeom prst="round2SameRect">
          <a:avLst/>
        </a:prstGeom>
        <a:solidFill>
          <a:schemeClr val="lt1">
            <a:alpha val="90000"/>
            <a:hueOff val="0"/>
            <a:satOff val="0"/>
            <a:lumOff val="0"/>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pt-BR" sz="2400" b="1" kern="1200" dirty="0" smtClean="0">
              <a:latin typeface="Verdana" pitchFamily="34" charset="0"/>
            </a:rPr>
            <a:t>Desinfecção</a:t>
          </a:r>
          <a:endParaRPr lang="pt-BR" sz="2400" b="1" kern="1200" dirty="0">
            <a:latin typeface="Verdana" pitchFamily="34" charset="0"/>
          </a:endParaRPr>
        </a:p>
      </dsp:txBody>
      <dsp:txXfrm rot="-5400000">
        <a:off x="824059" y="2163384"/>
        <a:ext cx="6782452" cy="690489"/>
      </dsp:txXfrm>
    </dsp:sp>
    <dsp:sp modelId="{D0C6C4A9-609F-4611-8C14-877E66CB656D}">
      <dsp:nvSpPr>
        <dsp:cNvPr id="0" name=""/>
        <dsp:cNvSpPr/>
      </dsp:nvSpPr>
      <dsp:spPr>
        <a:xfrm rot="5400000">
          <a:off x="-176584" y="3363690"/>
          <a:ext cx="1177227" cy="824059"/>
        </a:xfrm>
        <a:prstGeom prst="chevron">
          <a:avLst/>
        </a:prstGeom>
        <a:solidFill>
          <a:schemeClr val="accent2">
            <a:hueOff val="3511139"/>
            <a:satOff val="-4379"/>
            <a:lumOff val="1030"/>
            <a:alphaOff val="0"/>
          </a:schemeClr>
        </a:solidFill>
        <a:ln w="25400" cap="flat" cmpd="sng" algn="ctr">
          <a:solidFill>
            <a:schemeClr val="accent2">
              <a:hueOff val="3511139"/>
              <a:satOff val="-4379"/>
              <a:lumOff val="10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pt-BR" sz="2300" b="1" kern="1200" dirty="0" smtClean="0">
              <a:solidFill>
                <a:schemeClr val="tx1"/>
              </a:solidFill>
            </a:rPr>
            <a:t>4°</a:t>
          </a:r>
          <a:endParaRPr lang="pt-BR" sz="2300" kern="1200" dirty="0"/>
        </a:p>
      </dsp:txBody>
      <dsp:txXfrm rot="-5400000">
        <a:off x="1" y="3599136"/>
        <a:ext cx="824059" cy="353168"/>
      </dsp:txXfrm>
    </dsp:sp>
    <dsp:sp modelId="{64799857-C76C-486C-8A63-45A90635E0D9}">
      <dsp:nvSpPr>
        <dsp:cNvPr id="0" name=""/>
        <dsp:cNvSpPr/>
      </dsp:nvSpPr>
      <dsp:spPr>
        <a:xfrm rot="5400000">
          <a:off x="3851363" y="159802"/>
          <a:ext cx="765197" cy="6819806"/>
        </a:xfrm>
        <a:prstGeom prst="round2SameRect">
          <a:avLst/>
        </a:prstGeom>
        <a:solidFill>
          <a:schemeClr val="lt1">
            <a:alpha val="90000"/>
            <a:hueOff val="0"/>
            <a:satOff val="0"/>
            <a:lumOff val="0"/>
            <a:alphaOff val="0"/>
          </a:schemeClr>
        </a:solidFill>
        <a:ln w="25400" cap="flat" cmpd="sng" algn="ctr">
          <a:solidFill>
            <a:schemeClr val="accent2">
              <a:hueOff val="3511139"/>
              <a:satOff val="-4379"/>
              <a:lumOff val="10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pt-BR" sz="2400" b="1" kern="1200" dirty="0" smtClean="0">
              <a:latin typeface="Verdana" pitchFamily="34" charset="0"/>
            </a:rPr>
            <a:t>Aplicação de calcário</a:t>
          </a:r>
        </a:p>
        <a:p>
          <a:pPr marL="285750" lvl="1" indent="0" algn="l" defTabSz="1422400">
            <a:lnSpc>
              <a:spcPct val="90000"/>
            </a:lnSpc>
            <a:spcBef>
              <a:spcPct val="0"/>
            </a:spcBef>
            <a:spcAft>
              <a:spcPct val="15000"/>
            </a:spcAft>
            <a:buChar char="••"/>
          </a:pPr>
          <a:endParaRPr lang="pt-BR" sz="2400" b="1" kern="1200" dirty="0">
            <a:latin typeface="Verdana" pitchFamily="34" charset="0"/>
          </a:endParaRPr>
        </a:p>
      </dsp:txBody>
      <dsp:txXfrm rot="-5400000">
        <a:off x="824059" y="3224460"/>
        <a:ext cx="6782452" cy="690489"/>
      </dsp:txXfrm>
    </dsp:sp>
    <dsp:sp modelId="{D4A5529A-DDCA-4631-BC5A-96404ED6592C}">
      <dsp:nvSpPr>
        <dsp:cNvPr id="0" name=""/>
        <dsp:cNvSpPr/>
      </dsp:nvSpPr>
      <dsp:spPr>
        <a:xfrm rot="5400000">
          <a:off x="-176584" y="4424767"/>
          <a:ext cx="1177227" cy="824059"/>
        </a:xfrm>
        <a:prstGeom prst="chevron">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pt-BR" sz="2300" b="1" kern="1200" dirty="0" smtClean="0">
              <a:solidFill>
                <a:schemeClr val="tx1"/>
              </a:solidFill>
            </a:rPr>
            <a:t>5°</a:t>
          </a:r>
          <a:endParaRPr lang="pt-BR" sz="2300" kern="1200" dirty="0"/>
        </a:p>
      </dsp:txBody>
      <dsp:txXfrm rot="-5400000">
        <a:off x="1" y="4660213"/>
        <a:ext cx="824059" cy="353168"/>
      </dsp:txXfrm>
    </dsp:sp>
    <dsp:sp modelId="{6E81AC81-B2CD-46CC-9FA4-7F5FE8B6D292}">
      <dsp:nvSpPr>
        <dsp:cNvPr id="0" name=""/>
        <dsp:cNvSpPr/>
      </dsp:nvSpPr>
      <dsp:spPr>
        <a:xfrm rot="5400000">
          <a:off x="3851363" y="1220878"/>
          <a:ext cx="765197" cy="6819806"/>
        </a:xfrm>
        <a:prstGeom prst="round2Same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pt-BR" sz="2400" b="1" kern="1200" dirty="0" smtClean="0">
              <a:latin typeface="Verdana" pitchFamily="34" charset="0"/>
            </a:rPr>
            <a:t>Fertilização</a:t>
          </a:r>
          <a:endParaRPr lang="pt-BR" sz="2400" b="1" kern="1200" dirty="0">
            <a:latin typeface="Verdana" pitchFamily="34" charset="0"/>
          </a:endParaRPr>
        </a:p>
      </dsp:txBody>
      <dsp:txXfrm rot="-5400000">
        <a:off x="824059" y="4285536"/>
        <a:ext cx="6782452" cy="69048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DFEA12-D48A-4D23-8550-3B7F2C4C7EB8}" type="datetimeFigureOut">
              <a:rPr lang="pt-BR" smtClean="0"/>
              <a:t>05/04/2021</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0087C2-DDC3-4E8C-8D8B-93E11A5E30D3}" type="slidenum">
              <a:rPr lang="pt-BR" smtClean="0"/>
              <a:t>‹nº›</a:t>
            </a:fld>
            <a:endParaRPr lang="pt-BR"/>
          </a:p>
        </p:txBody>
      </p:sp>
    </p:spTree>
    <p:extLst>
      <p:ext uri="{BB962C8B-B14F-4D97-AF65-F5344CB8AC3E}">
        <p14:creationId xmlns:p14="http://schemas.microsoft.com/office/powerpoint/2010/main" val="1033742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1"/>
          <p:cNvSpPr txBox="1">
            <a:spLocks noGrp="1" noChangeArrowheads="1"/>
          </p:cNvSpPr>
          <p:nvPr/>
        </p:nvSpPr>
        <p:spPr bwMode="auto">
          <a:xfrm>
            <a:off x="3886200" y="8686800"/>
            <a:ext cx="2967038" cy="452438"/>
          </a:xfrm>
          <a:prstGeom prst="rect">
            <a:avLst/>
          </a:prstGeom>
          <a:noFill/>
          <a:ln w="9525">
            <a:noFill/>
            <a:round/>
            <a:headEnd/>
            <a:tailEnd/>
          </a:ln>
        </p:spPr>
        <p:txBody>
          <a:bodyPr lIns="90000" tIns="46800" rIns="90000" bIns="46800" anchor="b"/>
          <a:lstStyle/>
          <a:p>
            <a:pPr algn="r" defTabSz="449263" eaLnBrk="0" hangingPunct="0">
              <a:lnSpc>
                <a:spcPct val="9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5D6EB35F-2B7F-467E-8611-0408C0C02CCB}" type="slidenum">
              <a:rPr lang="en-US" sz="1200">
                <a:solidFill>
                  <a:srgbClr val="000000"/>
                </a:solidFill>
                <a:latin typeface="Times New Roman" pitchFamily="18" charset="0"/>
                <a:ea typeface="MS Gothic" charset="-128"/>
                <a:cs typeface="Lucida Sans Unicode" pitchFamily="34" charset="0"/>
              </a:rPr>
              <a:pPr algn="r" defTabSz="449263" eaLnBrk="0" hangingPunct="0">
                <a:lnSpc>
                  <a:spcPct val="95000"/>
                </a:lnSpc>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27</a:t>
            </a:fld>
            <a:endParaRPr lang="en-US" sz="1200">
              <a:solidFill>
                <a:srgbClr val="000000"/>
              </a:solidFill>
              <a:latin typeface="Times New Roman" pitchFamily="18" charset="0"/>
              <a:ea typeface="MS Gothic" charset="-128"/>
              <a:cs typeface="Lucida Sans Unicode" pitchFamily="34" charset="0"/>
            </a:endParaRPr>
          </a:p>
        </p:txBody>
      </p:sp>
      <p:sp>
        <p:nvSpPr>
          <p:cNvPr id="6349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eaLnBrk="0" hangingPunct="0">
              <a:buClr>
                <a:srgbClr val="000000"/>
              </a:buClr>
              <a:buSzPct val="100000"/>
              <a:buFont typeface="Times New Roman" pitchFamily="18" charset="0"/>
              <a:buNone/>
            </a:pPr>
            <a:endParaRPr lang="pt-BR" b="1" i="1">
              <a:solidFill>
                <a:schemeClr val="bg1"/>
              </a:solidFill>
            </a:endParaRPr>
          </a:p>
        </p:txBody>
      </p:sp>
      <p:sp>
        <p:nvSpPr>
          <p:cNvPr id="63492" name="Rectangle 2"/>
          <p:cNvSpPr>
            <a:spLocks noGrp="1" noChangeArrowheads="1"/>
          </p:cNvSpPr>
          <p:nvPr>
            <p:ph type="body"/>
          </p:nvPr>
        </p:nvSpPr>
        <p:spPr>
          <a:xfrm>
            <a:off x="914400" y="4343400"/>
            <a:ext cx="5022850" cy="4202113"/>
          </a:xfrm>
          <a:noFill/>
          <a:ln/>
        </p:spPr>
        <p:txBody>
          <a:bodyPr wrap="none" lIns="90000" tIns="46800" rIns="90000" bIns="46800" anchor="ctr"/>
          <a:lstStyle/>
          <a:p>
            <a:endParaRPr lang="pt-BR" smtClean="0"/>
          </a:p>
        </p:txBody>
      </p:sp>
      <p:sp>
        <p:nvSpPr>
          <p:cNvPr id="63493" name="Text Box 3"/>
          <p:cNvSpPr txBox="1">
            <a:spLocks noChangeArrowheads="1"/>
          </p:cNvSpPr>
          <p:nvPr/>
        </p:nvSpPr>
        <p:spPr bwMode="auto">
          <a:xfrm>
            <a:off x="3886200" y="8686800"/>
            <a:ext cx="2971800" cy="457200"/>
          </a:xfrm>
          <a:prstGeom prst="rect">
            <a:avLst/>
          </a:prstGeom>
          <a:noFill/>
          <a:ln w="9525">
            <a:noFill/>
            <a:round/>
            <a:headEnd/>
            <a:tailEnd/>
          </a:ln>
        </p:spPr>
        <p:txBody>
          <a:bodyPr lIns="90000" tIns="46800" rIns="90000" bIns="46800" anchor="b"/>
          <a:lstStyle/>
          <a:p>
            <a:pPr algn="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FE8B1A2-9F42-4591-B9EF-7E7136366892}" type="slidenum">
              <a:rPr lang="en-US" sz="1200" b="1" i="1">
                <a:solidFill>
                  <a:srgbClr val="FFFF00"/>
                </a:solidFill>
              </a:rPr>
              <a:pPr algn="r" defTabSz="449263" eaLnBrk="0" hangingPunct="0">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27</a:t>
            </a:fld>
            <a:endParaRPr lang="en-US" sz="1200" b="1" i="1">
              <a:solidFill>
                <a:srgbClr val="FFFF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527CAE29-761E-4F16-A3E4-D09629FDA767}" type="datetimeFigureOut">
              <a:rPr lang="pt-BR" smtClean="0"/>
              <a:t>05/04/2021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9BE102D-E578-4B2F-92B0-DF9E246B4A49}" type="slidenum">
              <a:rPr lang="pt-BR" smtClean="0"/>
              <a:t>‹nº›</a:t>
            </a:fld>
            <a:endParaRPr lang="pt-BR"/>
          </a:p>
        </p:txBody>
      </p:sp>
    </p:spTree>
    <p:extLst>
      <p:ext uri="{BB962C8B-B14F-4D97-AF65-F5344CB8AC3E}">
        <p14:creationId xmlns:p14="http://schemas.microsoft.com/office/powerpoint/2010/main" val="386604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27CAE29-761E-4F16-A3E4-D09629FDA767}" type="datetimeFigureOut">
              <a:rPr lang="pt-BR" smtClean="0"/>
              <a:t>05/04/2021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9BE102D-E578-4B2F-92B0-DF9E246B4A49}" type="slidenum">
              <a:rPr lang="pt-BR" smtClean="0"/>
              <a:t>‹nº›</a:t>
            </a:fld>
            <a:endParaRPr lang="pt-BR"/>
          </a:p>
        </p:txBody>
      </p:sp>
    </p:spTree>
    <p:extLst>
      <p:ext uri="{BB962C8B-B14F-4D97-AF65-F5344CB8AC3E}">
        <p14:creationId xmlns:p14="http://schemas.microsoft.com/office/powerpoint/2010/main" val="3610272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27CAE29-761E-4F16-A3E4-D09629FDA767}" type="datetimeFigureOut">
              <a:rPr lang="pt-BR" smtClean="0"/>
              <a:t>05/04/2021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9BE102D-E578-4B2F-92B0-DF9E246B4A49}" type="slidenum">
              <a:rPr lang="pt-BR" smtClean="0"/>
              <a:t>‹nº›</a:t>
            </a:fld>
            <a:endParaRPr lang="pt-BR"/>
          </a:p>
        </p:txBody>
      </p:sp>
    </p:spTree>
    <p:extLst>
      <p:ext uri="{BB962C8B-B14F-4D97-AF65-F5344CB8AC3E}">
        <p14:creationId xmlns:p14="http://schemas.microsoft.com/office/powerpoint/2010/main" val="2667778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27CAE29-761E-4F16-A3E4-D09629FDA767}" type="datetimeFigureOut">
              <a:rPr lang="pt-BR" smtClean="0"/>
              <a:t>05/04/2021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9BE102D-E578-4B2F-92B0-DF9E246B4A49}" type="slidenum">
              <a:rPr lang="pt-BR" smtClean="0"/>
              <a:t>‹nº›</a:t>
            </a:fld>
            <a:endParaRPr lang="pt-BR"/>
          </a:p>
        </p:txBody>
      </p:sp>
    </p:spTree>
    <p:extLst>
      <p:ext uri="{BB962C8B-B14F-4D97-AF65-F5344CB8AC3E}">
        <p14:creationId xmlns:p14="http://schemas.microsoft.com/office/powerpoint/2010/main" val="1366337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527CAE29-761E-4F16-A3E4-D09629FDA767}" type="datetimeFigureOut">
              <a:rPr lang="pt-BR" smtClean="0"/>
              <a:t>05/04/2021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9BE102D-E578-4B2F-92B0-DF9E246B4A49}" type="slidenum">
              <a:rPr lang="pt-BR" smtClean="0"/>
              <a:t>‹nº›</a:t>
            </a:fld>
            <a:endParaRPr lang="pt-BR"/>
          </a:p>
        </p:txBody>
      </p:sp>
    </p:spTree>
    <p:extLst>
      <p:ext uri="{BB962C8B-B14F-4D97-AF65-F5344CB8AC3E}">
        <p14:creationId xmlns:p14="http://schemas.microsoft.com/office/powerpoint/2010/main" val="1743290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527CAE29-761E-4F16-A3E4-D09629FDA767}" type="datetimeFigureOut">
              <a:rPr lang="pt-BR" smtClean="0"/>
              <a:t>05/04/2021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9BE102D-E578-4B2F-92B0-DF9E246B4A49}" type="slidenum">
              <a:rPr lang="pt-BR" smtClean="0"/>
              <a:t>‹nº›</a:t>
            </a:fld>
            <a:endParaRPr lang="pt-BR"/>
          </a:p>
        </p:txBody>
      </p:sp>
    </p:spTree>
    <p:extLst>
      <p:ext uri="{BB962C8B-B14F-4D97-AF65-F5344CB8AC3E}">
        <p14:creationId xmlns:p14="http://schemas.microsoft.com/office/powerpoint/2010/main" val="78807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527CAE29-761E-4F16-A3E4-D09629FDA767}" type="datetimeFigureOut">
              <a:rPr lang="pt-BR" smtClean="0"/>
              <a:t>05/04/2021</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59BE102D-E578-4B2F-92B0-DF9E246B4A49}" type="slidenum">
              <a:rPr lang="pt-BR" smtClean="0"/>
              <a:t>‹nº›</a:t>
            </a:fld>
            <a:endParaRPr lang="pt-BR"/>
          </a:p>
        </p:txBody>
      </p:sp>
    </p:spTree>
    <p:extLst>
      <p:ext uri="{BB962C8B-B14F-4D97-AF65-F5344CB8AC3E}">
        <p14:creationId xmlns:p14="http://schemas.microsoft.com/office/powerpoint/2010/main" val="2304692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527CAE29-761E-4F16-A3E4-D09629FDA767}" type="datetimeFigureOut">
              <a:rPr lang="pt-BR" smtClean="0"/>
              <a:t>05/04/2021</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59BE102D-E578-4B2F-92B0-DF9E246B4A49}" type="slidenum">
              <a:rPr lang="pt-BR" smtClean="0"/>
              <a:t>‹nº›</a:t>
            </a:fld>
            <a:endParaRPr lang="pt-BR"/>
          </a:p>
        </p:txBody>
      </p:sp>
    </p:spTree>
    <p:extLst>
      <p:ext uri="{BB962C8B-B14F-4D97-AF65-F5344CB8AC3E}">
        <p14:creationId xmlns:p14="http://schemas.microsoft.com/office/powerpoint/2010/main" val="3574516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27CAE29-761E-4F16-A3E4-D09629FDA767}" type="datetimeFigureOut">
              <a:rPr lang="pt-BR" smtClean="0"/>
              <a:t>05/04/2021</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59BE102D-E578-4B2F-92B0-DF9E246B4A49}" type="slidenum">
              <a:rPr lang="pt-BR" smtClean="0"/>
              <a:t>‹nº›</a:t>
            </a:fld>
            <a:endParaRPr lang="pt-BR"/>
          </a:p>
        </p:txBody>
      </p:sp>
    </p:spTree>
    <p:extLst>
      <p:ext uri="{BB962C8B-B14F-4D97-AF65-F5344CB8AC3E}">
        <p14:creationId xmlns:p14="http://schemas.microsoft.com/office/powerpoint/2010/main" val="197868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527CAE29-761E-4F16-A3E4-D09629FDA767}" type="datetimeFigureOut">
              <a:rPr lang="pt-BR" smtClean="0"/>
              <a:t>05/04/2021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9BE102D-E578-4B2F-92B0-DF9E246B4A49}" type="slidenum">
              <a:rPr lang="pt-BR" smtClean="0"/>
              <a:t>‹nº›</a:t>
            </a:fld>
            <a:endParaRPr lang="pt-BR"/>
          </a:p>
        </p:txBody>
      </p:sp>
    </p:spTree>
    <p:extLst>
      <p:ext uri="{BB962C8B-B14F-4D97-AF65-F5344CB8AC3E}">
        <p14:creationId xmlns:p14="http://schemas.microsoft.com/office/powerpoint/2010/main" val="2869554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527CAE29-761E-4F16-A3E4-D09629FDA767}" type="datetimeFigureOut">
              <a:rPr lang="pt-BR" smtClean="0"/>
              <a:t>05/04/2021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59BE102D-E578-4B2F-92B0-DF9E246B4A49}" type="slidenum">
              <a:rPr lang="pt-BR" smtClean="0"/>
              <a:t>‹nº›</a:t>
            </a:fld>
            <a:endParaRPr lang="pt-BR"/>
          </a:p>
        </p:txBody>
      </p:sp>
    </p:spTree>
    <p:extLst>
      <p:ext uri="{BB962C8B-B14F-4D97-AF65-F5344CB8AC3E}">
        <p14:creationId xmlns:p14="http://schemas.microsoft.com/office/powerpoint/2010/main" val="423879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CAE29-761E-4F16-A3E4-D09629FDA767}" type="datetimeFigureOut">
              <a:rPr lang="pt-BR" smtClean="0"/>
              <a:t>05/04/2021</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BE102D-E578-4B2F-92B0-DF9E246B4A49}" type="slidenum">
              <a:rPr lang="pt-BR" smtClean="0"/>
              <a:t>‹nº›</a:t>
            </a:fld>
            <a:endParaRPr lang="pt-BR"/>
          </a:p>
        </p:txBody>
      </p:sp>
    </p:spTree>
    <p:extLst>
      <p:ext uri="{BB962C8B-B14F-4D97-AF65-F5344CB8AC3E}">
        <p14:creationId xmlns:p14="http://schemas.microsoft.com/office/powerpoint/2010/main" val="668905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1.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276872"/>
            <a:ext cx="7772400" cy="1470025"/>
          </a:xfrm>
        </p:spPr>
        <p:txBody>
          <a:bodyPr/>
          <a:lstStyle/>
          <a:p>
            <a:r>
              <a:rPr lang="pt-BR" dirty="0" smtClean="0"/>
              <a:t>Qualidade de água</a:t>
            </a:r>
            <a:endParaRPr lang="pt-BR" dirty="0"/>
          </a:p>
        </p:txBody>
      </p:sp>
      <p:sp>
        <p:nvSpPr>
          <p:cNvPr id="3" name="Subtítulo 2"/>
          <p:cNvSpPr>
            <a:spLocks noGrp="1"/>
          </p:cNvSpPr>
          <p:nvPr>
            <p:ph type="subTitle" idx="1"/>
          </p:nvPr>
        </p:nvSpPr>
        <p:spPr>
          <a:xfrm>
            <a:off x="395536" y="3933056"/>
            <a:ext cx="8208912" cy="744488"/>
          </a:xfrm>
        </p:spPr>
        <p:txBody>
          <a:bodyPr/>
          <a:lstStyle/>
          <a:p>
            <a:r>
              <a:rPr lang="pt-BR" dirty="0" smtClean="0"/>
              <a:t>Importância das análises de qualidade de água</a:t>
            </a:r>
            <a:endParaRPr lang="pt-BR" dirty="0"/>
          </a:p>
        </p:txBody>
      </p:sp>
      <p:sp>
        <p:nvSpPr>
          <p:cNvPr id="4" name="CaixaDeTexto 3"/>
          <p:cNvSpPr txBox="1"/>
          <p:nvPr/>
        </p:nvSpPr>
        <p:spPr>
          <a:xfrm>
            <a:off x="5508104" y="5373216"/>
            <a:ext cx="2304256" cy="584775"/>
          </a:xfrm>
          <a:prstGeom prst="rect">
            <a:avLst/>
          </a:prstGeom>
          <a:noFill/>
        </p:spPr>
        <p:txBody>
          <a:bodyPr wrap="square" rtlCol="0">
            <a:spAutoFit/>
          </a:bodyPr>
          <a:lstStyle/>
          <a:p>
            <a:r>
              <a:rPr lang="pt-BR" sz="3200" dirty="0" smtClean="0">
                <a:solidFill>
                  <a:schemeClr val="bg1">
                    <a:lumMod val="50000"/>
                  </a:schemeClr>
                </a:solidFill>
              </a:rPr>
              <a:t>Prof. Dacley</a:t>
            </a:r>
            <a:endParaRPr lang="pt-BR" sz="3200" dirty="0">
              <a:solidFill>
                <a:schemeClr val="bg1">
                  <a:lumMod val="50000"/>
                </a:schemeClr>
              </a:solidFill>
            </a:endParaRPr>
          </a:p>
        </p:txBody>
      </p:sp>
      <p:sp>
        <p:nvSpPr>
          <p:cNvPr id="5" name="CaixaDeTexto 4"/>
          <p:cNvSpPr txBox="1"/>
          <p:nvPr/>
        </p:nvSpPr>
        <p:spPr>
          <a:xfrm>
            <a:off x="0" y="0"/>
            <a:ext cx="9144000" cy="1200329"/>
          </a:xfrm>
          <a:prstGeom prst="rect">
            <a:avLst/>
          </a:prstGeom>
          <a:noFill/>
        </p:spPr>
        <p:txBody>
          <a:bodyPr wrap="square" rtlCol="0">
            <a:spAutoFit/>
          </a:bodyPr>
          <a:lstStyle/>
          <a:p>
            <a:pPr algn="ctr"/>
            <a:r>
              <a:rPr lang="pt-BR" sz="2400" dirty="0" smtClean="0"/>
              <a:t>Universidade Federal da Grande Dourados – UFGD</a:t>
            </a:r>
          </a:p>
          <a:p>
            <a:pPr algn="ctr"/>
            <a:r>
              <a:rPr lang="pt-BR" sz="2400" dirty="0" smtClean="0"/>
              <a:t>Faculdade de Ciências Agrárias – FCA</a:t>
            </a:r>
          </a:p>
          <a:p>
            <a:pPr algn="ctr"/>
            <a:r>
              <a:rPr lang="pt-BR" sz="2400" dirty="0" smtClean="0"/>
              <a:t>Engenharia de Aquicultura</a:t>
            </a:r>
            <a:endParaRPr lang="pt-BR" sz="2400" dirty="0"/>
          </a:p>
        </p:txBody>
      </p:sp>
    </p:spTree>
    <p:extLst>
      <p:ext uri="{BB962C8B-B14F-4D97-AF65-F5344CB8AC3E}">
        <p14:creationId xmlns:p14="http://schemas.microsoft.com/office/powerpoint/2010/main" val="2884594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Alcalinidade</a:t>
            </a:r>
            <a:endParaRPr lang="pt-BR" dirty="0"/>
          </a:p>
        </p:txBody>
      </p:sp>
      <p:sp>
        <p:nvSpPr>
          <p:cNvPr id="3" name="Espaço Reservado para Conteúdo 2"/>
          <p:cNvSpPr>
            <a:spLocks noGrp="1"/>
          </p:cNvSpPr>
          <p:nvPr>
            <p:ph idx="1"/>
          </p:nvPr>
        </p:nvSpPr>
        <p:spPr/>
        <p:txBody>
          <a:bodyPr/>
          <a:lstStyle/>
          <a:p>
            <a:pPr algn="just"/>
            <a:r>
              <a:rPr lang="pt-BR" dirty="0" smtClean="0"/>
              <a:t>Acima de 40 mg/L é indicado, tentar manter em 100 mg/L.</a:t>
            </a:r>
          </a:p>
          <a:p>
            <a:pPr algn="just"/>
            <a:r>
              <a:rPr lang="pt-BR" dirty="0" smtClean="0"/>
              <a:t>Verificado por meio de titulação;</a:t>
            </a:r>
          </a:p>
          <a:p>
            <a:pPr algn="just"/>
            <a:r>
              <a:rPr lang="pt-BR" dirty="0" smtClean="0"/>
              <a:t>Mantém o efeito tampão da água, evitando oscilação do pH.</a:t>
            </a:r>
            <a:endParaRPr lang="pt-BR" dirty="0"/>
          </a:p>
        </p:txBody>
      </p:sp>
    </p:spTree>
    <p:extLst>
      <p:ext uri="{BB962C8B-B14F-4D97-AF65-F5344CB8AC3E}">
        <p14:creationId xmlns:p14="http://schemas.microsoft.com/office/powerpoint/2010/main" val="1218558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240" y="0"/>
            <a:ext cx="5220072" cy="696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8400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Resíduos nitrogenados</a:t>
            </a:r>
            <a:endParaRPr lang="pt-BR" dirty="0"/>
          </a:p>
        </p:txBody>
      </p:sp>
      <p:sp>
        <p:nvSpPr>
          <p:cNvPr id="3" name="Espaço Reservado para Conteúdo 2"/>
          <p:cNvSpPr>
            <a:spLocks noGrp="1"/>
          </p:cNvSpPr>
          <p:nvPr>
            <p:ph idx="1"/>
          </p:nvPr>
        </p:nvSpPr>
        <p:spPr/>
        <p:txBody>
          <a:bodyPr/>
          <a:lstStyle/>
          <a:p>
            <a:r>
              <a:rPr lang="pt-BR" dirty="0" smtClean="0"/>
              <a:t>Controle rigoroso!</a:t>
            </a:r>
          </a:p>
          <a:p>
            <a:r>
              <a:rPr lang="pt-BR" dirty="0" smtClean="0"/>
              <a:t>Amônia tóxica (NH</a:t>
            </a:r>
            <a:r>
              <a:rPr lang="pt-BR" baseline="-25000" dirty="0" smtClean="0"/>
              <a:t>3</a:t>
            </a:r>
            <a:r>
              <a:rPr lang="pt-BR" dirty="0" smtClean="0"/>
              <a:t>) pode causar mortalidade em 1,0 mg/L, menos já pode iniciar os efeitos crônicos;</a:t>
            </a:r>
          </a:p>
          <a:p>
            <a:r>
              <a:rPr lang="pt-BR" dirty="0" smtClean="0"/>
              <a:t>Avaliação por meio de titulação;</a:t>
            </a:r>
          </a:p>
          <a:p>
            <a:r>
              <a:rPr lang="pt-BR" dirty="0" smtClean="0"/>
              <a:t>Aumento do pH eleva seu efeito;</a:t>
            </a:r>
          </a:p>
          <a:p>
            <a:r>
              <a:rPr lang="pt-BR" dirty="0" smtClean="0"/>
              <a:t>Trocas de água e aeração pra reduzir o efeito.</a:t>
            </a:r>
            <a:endParaRPr lang="pt-BR" dirty="0"/>
          </a:p>
        </p:txBody>
      </p:sp>
    </p:spTree>
    <p:extLst>
      <p:ext uri="{BB962C8B-B14F-4D97-AF65-F5344CB8AC3E}">
        <p14:creationId xmlns:p14="http://schemas.microsoft.com/office/powerpoint/2010/main" val="2025092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348023" y="-1350754"/>
            <a:ext cx="4447954"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836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60570" y="-767371"/>
            <a:ext cx="6390203" cy="8520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14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Nitrito</a:t>
            </a:r>
            <a:endParaRPr lang="pt-BR" dirty="0"/>
          </a:p>
        </p:txBody>
      </p:sp>
      <p:sp>
        <p:nvSpPr>
          <p:cNvPr id="3" name="Espaço Reservado para Conteúdo 2"/>
          <p:cNvSpPr>
            <a:spLocks noGrp="1"/>
          </p:cNvSpPr>
          <p:nvPr>
            <p:ph idx="1"/>
          </p:nvPr>
        </p:nvSpPr>
        <p:spPr/>
        <p:txBody>
          <a:bodyPr/>
          <a:lstStyle/>
          <a:p>
            <a:pPr algn="just"/>
            <a:r>
              <a:rPr lang="pt-BR" dirty="0" smtClean="0"/>
              <a:t>Manter em valores baixos, 0,5mg/L;</a:t>
            </a:r>
          </a:p>
          <a:p>
            <a:pPr algn="just"/>
            <a:r>
              <a:rPr lang="pt-BR" dirty="0" smtClean="0"/>
              <a:t>Verificação por meio de titulação;</a:t>
            </a:r>
          </a:p>
          <a:p>
            <a:pPr algn="just"/>
            <a:r>
              <a:rPr lang="pt-BR" dirty="0" smtClean="0"/>
              <a:t>Presença de oxigênio no sistema é </a:t>
            </a:r>
            <a:r>
              <a:rPr lang="pt-BR" dirty="0" smtClean="0"/>
              <a:t>essencial;</a:t>
            </a:r>
            <a:endParaRPr lang="pt-BR" dirty="0" smtClean="0"/>
          </a:p>
          <a:p>
            <a:pPr algn="just"/>
            <a:r>
              <a:rPr lang="pt-BR" dirty="0" smtClean="0"/>
              <a:t>Sal pode reduzir os efeitos, troca de água é fundamental!</a:t>
            </a:r>
            <a:endParaRPr lang="pt-BR" dirty="0"/>
          </a:p>
        </p:txBody>
      </p:sp>
    </p:spTree>
    <p:extLst>
      <p:ext uri="{BB962C8B-B14F-4D97-AF65-F5344CB8AC3E}">
        <p14:creationId xmlns:p14="http://schemas.microsoft.com/office/powerpoint/2010/main" val="21308577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0"/>
            <a:ext cx="5112568" cy="6816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561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Fósforo</a:t>
            </a:r>
            <a:endParaRPr lang="pt-BR" dirty="0"/>
          </a:p>
        </p:txBody>
      </p:sp>
      <p:sp>
        <p:nvSpPr>
          <p:cNvPr id="3" name="Espaço Reservado para Conteúdo 2"/>
          <p:cNvSpPr>
            <a:spLocks noGrp="1"/>
          </p:cNvSpPr>
          <p:nvPr>
            <p:ph idx="1"/>
          </p:nvPr>
        </p:nvSpPr>
        <p:spPr/>
        <p:txBody>
          <a:bodyPr/>
          <a:lstStyle/>
          <a:p>
            <a:pPr algn="just"/>
            <a:r>
              <a:rPr lang="pt-BR" dirty="0" smtClean="0"/>
              <a:t>Respeitar os limites estabelecidos na legislação;</a:t>
            </a:r>
          </a:p>
          <a:p>
            <a:pPr algn="just"/>
            <a:r>
              <a:rPr lang="pt-BR" dirty="0" smtClean="0"/>
              <a:t>Aferição por meio de titulação;</a:t>
            </a:r>
          </a:p>
          <a:p>
            <a:pPr algn="just"/>
            <a:r>
              <a:rPr lang="pt-BR" dirty="0" smtClean="0"/>
              <a:t>Nutrientes que indicam a eutrofização do ambiente;</a:t>
            </a:r>
          </a:p>
          <a:p>
            <a:pPr algn="just"/>
            <a:r>
              <a:rPr lang="pt-BR" dirty="0" smtClean="0"/>
              <a:t>Em viveiros pode ser renovado a água para reduzir.</a:t>
            </a:r>
            <a:endParaRPr lang="pt-BR" dirty="0"/>
          </a:p>
        </p:txBody>
      </p:sp>
    </p:spTree>
    <p:extLst>
      <p:ext uri="{BB962C8B-B14F-4D97-AF65-F5344CB8AC3E}">
        <p14:creationId xmlns:p14="http://schemas.microsoft.com/office/powerpoint/2010/main" val="1198947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9218" name="Picture 2" descr="Prodac Teste De Fosfato Po4 Para Aquario Doce E Marinho - Fundo do Mar  Aquár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531440"/>
            <a:ext cx="7632848" cy="763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7915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algn="just"/>
            <a:r>
              <a:rPr lang="pt-BR" dirty="0" smtClean="0"/>
              <a:t>Realizar as análises antes mesmo de começar a construção do empreendimento!</a:t>
            </a:r>
          </a:p>
          <a:p>
            <a:pPr algn="just"/>
            <a:endParaRPr lang="pt-BR" dirty="0"/>
          </a:p>
          <a:p>
            <a:pPr lvl="1" algn="just"/>
            <a:r>
              <a:rPr lang="pt-BR" dirty="0" smtClean="0"/>
              <a:t>Já vai ter uma verificação da água que entra na propriedade, e consequentemente, se é possível a criação nessas condições!</a:t>
            </a:r>
            <a:endParaRPr lang="pt-BR" dirty="0"/>
          </a:p>
        </p:txBody>
      </p:sp>
    </p:spTree>
    <p:extLst>
      <p:ext uri="{BB962C8B-B14F-4D97-AF65-F5344CB8AC3E}">
        <p14:creationId xmlns:p14="http://schemas.microsoft.com/office/powerpoint/2010/main" val="3978464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Considerações iniciais</a:t>
            </a:r>
            <a:endParaRPr lang="pt-BR" dirty="0"/>
          </a:p>
        </p:txBody>
      </p:sp>
      <p:sp>
        <p:nvSpPr>
          <p:cNvPr id="3" name="Espaço Reservado para Conteúdo 2"/>
          <p:cNvSpPr>
            <a:spLocks noGrp="1"/>
          </p:cNvSpPr>
          <p:nvPr>
            <p:ph idx="1"/>
          </p:nvPr>
        </p:nvSpPr>
        <p:spPr/>
        <p:txBody>
          <a:bodyPr/>
          <a:lstStyle/>
          <a:p>
            <a:pPr algn="just"/>
            <a:r>
              <a:rPr lang="pt-BR" dirty="0" smtClean="0"/>
              <a:t>Como vimos até aqui, os parâmetros de qualidade de água têm grande importância na aquicultura e devem permanecer em faixas seguras e confortáveis aos animais. </a:t>
            </a:r>
            <a:endParaRPr lang="pt-BR" dirty="0"/>
          </a:p>
        </p:txBody>
      </p:sp>
    </p:spTree>
    <p:extLst>
      <p:ext uri="{BB962C8B-B14F-4D97-AF65-F5344CB8AC3E}">
        <p14:creationId xmlns:p14="http://schemas.microsoft.com/office/powerpoint/2010/main" val="2956754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836712"/>
            <a:ext cx="8229600" cy="4525963"/>
          </a:xfrm>
        </p:spPr>
        <p:txBody>
          <a:bodyPr/>
          <a:lstStyle/>
          <a:p>
            <a:pPr algn="just"/>
            <a:r>
              <a:rPr lang="pt-BR" dirty="0" smtClean="0"/>
              <a:t>Nutrição de peixes e qualidade de água</a:t>
            </a:r>
            <a:endParaRPr lang="pt-BR" dirty="0"/>
          </a:p>
        </p:txBody>
      </p:sp>
      <p:pic>
        <p:nvPicPr>
          <p:cNvPr id="7170" name="Picture 2" descr="Resultado de imagem para casamen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1916832"/>
            <a:ext cx="5011293" cy="3340862"/>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2915816" y="5373216"/>
            <a:ext cx="3168352" cy="338554"/>
          </a:xfrm>
          <a:prstGeom prst="rect">
            <a:avLst/>
          </a:prstGeom>
          <a:noFill/>
        </p:spPr>
        <p:txBody>
          <a:bodyPr wrap="square" rtlCol="0">
            <a:spAutoFit/>
          </a:bodyPr>
          <a:lstStyle/>
          <a:p>
            <a:pPr algn="ctr"/>
            <a:r>
              <a:rPr lang="pt-BR" sz="1600" dirty="0" smtClean="0"/>
              <a:t>Fonte: Google imagens</a:t>
            </a:r>
            <a:endParaRPr lang="pt-BR" sz="1600" dirty="0"/>
          </a:p>
        </p:txBody>
      </p:sp>
    </p:spTree>
    <p:extLst>
      <p:ext uri="{BB962C8B-B14F-4D97-AF65-F5344CB8AC3E}">
        <p14:creationId xmlns:p14="http://schemas.microsoft.com/office/powerpoint/2010/main" val="29543968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124744"/>
            <a:ext cx="8229600" cy="4525963"/>
          </a:xfrm>
        </p:spPr>
        <p:txBody>
          <a:bodyPr>
            <a:normAutofit fontScale="85000" lnSpcReduction="20000"/>
          </a:bodyPr>
          <a:lstStyle/>
          <a:p>
            <a:r>
              <a:rPr lang="pt-BR" dirty="0" smtClean="0"/>
              <a:t>Fornecer mais ração do que deve</a:t>
            </a:r>
          </a:p>
          <a:p>
            <a:endParaRPr lang="pt-BR" dirty="0"/>
          </a:p>
          <a:p>
            <a:pPr lvl="1"/>
            <a:r>
              <a:rPr lang="pt-BR" dirty="0" smtClean="0"/>
              <a:t>Peixes irão excretar amônia (catabolismo proteína);</a:t>
            </a:r>
          </a:p>
          <a:p>
            <a:pPr lvl="1"/>
            <a:r>
              <a:rPr lang="pt-BR" dirty="0" smtClean="0"/>
              <a:t>Aumento dos nutrientes na água;</a:t>
            </a:r>
          </a:p>
          <a:p>
            <a:pPr lvl="1"/>
            <a:r>
              <a:rPr lang="pt-BR" dirty="0" smtClean="0"/>
              <a:t>Redução da transparência;</a:t>
            </a:r>
          </a:p>
          <a:p>
            <a:pPr lvl="1"/>
            <a:r>
              <a:rPr lang="pt-BR" dirty="0" smtClean="0"/>
              <a:t>Floração de algas;</a:t>
            </a:r>
          </a:p>
          <a:p>
            <a:pPr lvl="1"/>
            <a:r>
              <a:rPr lang="pt-BR" dirty="0" smtClean="0"/>
              <a:t>Redução níveis de oxigênio dissolvido;</a:t>
            </a:r>
          </a:p>
          <a:p>
            <a:pPr lvl="1"/>
            <a:r>
              <a:rPr lang="pt-BR" dirty="0" smtClean="0"/>
              <a:t>Menor quantidade de peixes que poderá ser adensado;</a:t>
            </a:r>
          </a:p>
          <a:p>
            <a:pPr lvl="1"/>
            <a:r>
              <a:rPr lang="pt-BR" dirty="0" smtClean="0"/>
              <a:t>Competição por outros animais;</a:t>
            </a:r>
          </a:p>
          <a:p>
            <a:pPr lvl="1"/>
            <a:r>
              <a:rPr lang="pt-BR" dirty="0" smtClean="0"/>
              <a:t>Possibilidade de mortes;</a:t>
            </a:r>
          </a:p>
          <a:p>
            <a:pPr lvl="1"/>
            <a:r>
              <a:rPr lang="pt-BR" dirty="0" smtClean="0"/>
              <a:t>Prejuízo produtivo.</a:t>
            </a:r>
          </a:p>
          <a:p>
            <a:pPr lvl="1"/>
            <a:endParaRPr lang="pt-BR" dirty="0" smtClean="0"/>
          </a:p>
        </p:txBody>
      </p:sp>
    </p:spTree>
    <p:extLst>
      <p:ext uri="{BB962C8B-B14F-4D97-AF65-F5344CB8AC3E}">
        <p14:creationId xmlns:p14="http://schemas.microsoft.com/office/powerpoint/2010/main" val="5867347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O que acontece se não verificar os parâmetros?</a:t>
            </a:r>
            <a:endParaRPr lang="pt-BR" dirty="0"/>
          </a:p>
        </p:txBody>
      </p:sp>
      <p:pic>
        <p:nvPicPr>
          <p:cNvPr id="4" name="Picture 4" descr="Jul23_14"/>
          <p:cNvPicPr>
            <a:picLocks noChangeAspect="1" noChangeArrowheads="1"/>
          </p:cNvPicPr>
          <p:nvPr/>
        </p:nvPicPr>
        <p:blipFill>
          <a:blip r:embed="rId2" cstate="print"/>
          <a:srcRect/>
          <a:stretch>
            <a:fillRect/>
          </a:stretch>
        </p:blipFill>
        <p:spPr bwMode="auto">
          <a:xfrm>
            <a:off x="467544" y="1439385"/>
            <a:ext cx="3960663" cy="5280884"/>
          </a:xfrm>
          <a:prstGeom prst="rect">
            <a:avLst/>
          </a:prstGeom>
          <a:noFill/>
          <a:ln w="9525">
            <a:noFill/>
            <a:miter lim="800000"/>
            <a:headEnd/>
            <a:tailEnd/>
          </a:ln>
        </p:spPr>
      </p:pic>
      <p:pic>
        <p:nvPicPr>
          <p:cNvPr id="5" name="Imagem 3" descr="DSC00075.JPG"/>
          <p:cNvPicPr>
            <a:picLocks noChangeAspect="1"/>
          </p:cNvPicPr>
          <p:nvPr/>
        </p:nvPicPr>
        <p:blipFill>
          <a:blip r:embed="rId3" cstate="print"/>
          <a:srcRect/>
          <a:stretch>
            <a:fillRect/>
          </a:stretch>
        </p:blipFill>
        <p:spPr bwMode="auto">
          <a:xfrm>
            <a:off x="4427984" y="2276872"/>
            <a:ext cx="4668011" cy="3501008"/>
          </a:xfrm>
          <a:prstGeom prst="rect">
            <a:avLst/>
          </a:prstGeom>
          <a:noFill/>
          <a:ln w="9525">
            <a:noFill/>
            <a:miter lim="800000"/>
            <a:headEnd/>
            <a:tailEnd/>
          </a:ln>
        </p:spPr>
      </p:pic>
      <p:sp>
        <p:nvSpPr>
          <p:cNvPr id="6" name="CaixaDeTexto 5"/>
          <p:cNvSpPr txBox="1"/>
          <p:nvPr/>
        </p:nvSpPr>
        <p:spPr>
          <a:xfrm>
            <a:off x="4644008" y="5949280"/>
            <a:ext cx="4320480" cy="369332"/>
          </a:xfrm>
          <a:prstGeom prst="rect">
            <a:avLst/>
          </a:prstGeom>
          <a:noFill/>
        </p:spPr>
        <p:txBody>
          <a:bodyPr wrap="square" rtlCol="0">
            <a:spAutoFit/>
          </a:bodyPr>
          <a:lstStyle/>
          <a:p>
            <a:r>
              <a:rPr lang="pt-BR" dirty="0" smtClean="0"/>
              <a:t>Efeitos do baixo nível de oxigênio</a:t>
            </a:r>
            <a:endParaRPr lang="pt-BR" dirty="0"/>
          </a:p>
        </p:txBody>
      </p:sp>
    </p:spTree>
    <p:extLst>
      <p:ext uri="{BB962C8B-B14F-4D97-AF65-F5344CB8AC3E}">
        <p14:creationId xmlns:p14="http://schemas.microsoft.com/office/powerpoint/2010/main" val="739828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419872" y="1600200"/>
            <a:ext cx="5266928" cy="4525963"/>
          </a:xfrm>
        </p:spPr>
        <p:txBody>
          <a:bodyPr/>
          <a:lstStyle/>
          <a:p>
            <a:r>
              <a:rPr lang="pt-BR" dirty="0" smtClean="0"/>
              <a:t>Efeito da falta de oxigênio</a:t>
            </a:r>
            <a:endParaRPr lang="pt-B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4" y="24408"/>
            <a:ext cx="3127052" cy="555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044" y="2924944"/>
            <a:ext cx="6964660" cy="348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4427984" y="6525344"/>
            <a:ext cx="4716016" cy="369332"/>
          </a:xfrm>
          <a:prstGeom prst="rect">
            <a:avLst/>
          </a:prstGeom>
          <a:noFill/>
        </p:spPr>
        <p:txBody>
          <a:bodyPr wrap="square" rtlCol="0">
            <a:spAutoFit/>
          </a:bodyPr>
          <a:lstStyle/>
          <a:p>
            <a:r>
              <a:rPr lang="pt-BR" dirty="0" smtClean="0"/>
              <a:t>Imagem: Lucas Pinheiro</a:t>
            </a:r>
            <a:endParaRPr lang="pt-BR" dirty="0"/>
          </a:p>
        </p:txBody>
      </p:sp>
    </p:spTree>
    <p:extLst>
      <p:ext uri="{BB962C8B-B14F-4D97-AF65-F5344CB8AC3E}">
        <p14:creationId xmlns:p14="http://schemas.microsoft.com/office/powerpoint/2010/main" val="17914948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936" y="0"/>
            <a:ext cx="4613742" cy="460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675" y="4725144"/>
            <a:ext cx="4659563" cy="213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60877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9177470" cy="5162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753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564904"/>
            <a:ext cx="8229600" cy="1143000"/>
          </a:xfrm>
        </p:spPr>
        <p:txBody>
          <a:bodyPr/>
          <a:lstStyle/>
          <a:p>
            <a:r>
              <a:rPr lang="pt-BR" dirty="0" smtClean="0"/>
              <a:t>Inversão térmica</a:t>
            </a:r>
            <a:endParaRPr lang="pt-BR" dirty="0"/>
          </a:p>
        </p:txBody>
      </p:sp>
    </p:spTree>
    <p:extLst>
      <p:ext uri="{BB962C8B-B14F-4D97-AF65-F5344CB8AC3E}">
        <p14:creationId xmlns:p14="http://schemas.microsoft.com/office/powerpoint/2010/main" val="1600643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cstate="print"/>
          <a:srcRect l="5263" t="7028" r="5263" b="3514"/>
          <a:stretch>
            <a:fillRect/>
          </a:stretch>
        </p:blipFill>
        <p:spPr bwMode="auto">
          <a:xfrm>
            <a:off x="0" y="0"/>
            <a:ext cx="9144000" cy="6858000"/>
          </a:xfrm>
          <a:prstGeom prst="rect">
            <a:avLst/>
          </a:prstGeom>
          <a:noFill/>
          <a:ln w="9525">
            <a:noFill/>
            <a:round/>
            <a:headEnd/>
            <a:tailEnd/>
          </a:ln>
        </p:spPr>
      </p:pic>
      <p:sp>
        <p:nvSpPr>
          <p:cNvPr id="62467" name="Text Box 2"/>
          <p:cNvSpPr txBox="1">
            <a:spLocks noChangeArrowheads="1"/>
          </p:cNvSpPr>
          <p:nvPr/>
        </p:nvSpPr>
        <p:spPr bwMode="auto">
          <a:xfrm flipV="1">
            <a:off x="457200" y="0"/>
            <a:ext cx="8534400" cy="579438"/>
          </a:xfrm>
          <a:prstGeom prst="rect">
            <a:avLst/>
          </a:prstGeom>
          <a:noFill/>
          <a:ln w="9525">
            <a:noFill/>
            <a:round/>
            <a:headEnd/>
            <a:tailEnd/>
          </a:ln>
        </p:spPr>
        <p:txBody>
          <a:bodyPr rot="10800000" wrap="none" anchor="ctr"/>
          <a:lstStyle/>
          <a:p>
            <a:pPr eaLnBrk="0" hangingPunct="0">
              <a:buClr>
                <a:srgbClr val="000000"/>
              </a:buClr>
              <a:buSzPct val="100000"/>
              <a:buFont typeface="Times New Roman" pitchFamily="18" charset="0"/>
              <a:buNone/>
            </a:pPr>
            <a:endParaRPr lang="pt-BR" b="1" i="1">
              <a:solidFill>
                <a:schemeClr val="bg1"/>
              </a:solidFill>
            </a:endParaRPr>
          </a:p>
        </p:txBody>
      </p:sp>
    </p:spTree>
    <p:extLst>
      <p:ext uri="{BB962C8B-B14F-4D97-AF65-F5344CB8AC3E}">
        <p14:creationId xmlns:p14="http://schemas.microsoft.com/office/powerpoint/2010/main" val="15532854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0" y="-1588"/>
            <a:ext cx="9144000" cy="6859588"/>
          </a:xfrm>
          <a:prstGeom prst="rect">
            <a:avLst/>
          </a:prstGeom>
          <a:noFill/>
          <a:ln w="9525">
            <a:noFill/>
            <a:miter lim="800000"/>
            <a:headEnd/>
            <a:tailEnd/>
          </a:ln>
        </p:spPr>
      </p:pic>
    </p:spTree>
    <p:extLst>
      <p:ext uri="{BB962C8B-B14F-4D97-AF65-F5344CB8AC3E}">
        <p14:creationId xmlns:p14="http://schemas.microsoft.com/office/powerpoint/2010/main" val="27462882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12700" algn="ctr">
            <a:solidFill>
              <a:srgbClr val="FFFFFF"/>
            </a:solidFill>
            <a:miter lim="800000"/>
            <a:headEnd/>
            <a:tailEnd/>
          </a:ln>
        </p:spPr>
      </p:pic>
    </p:spTree>
    <p:extLst>
      <p:ext uri="{BB962C8B-B14F-4D97-AF65-F5344CB8AC3E}">
        <p14:creationId xmlns:p14="http://schemas.microsoft.com/office/powerpoint/2010/main" val="127311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Temperatura</a:t>
            </a:r>
            <a:endParaRPr lang="pt-BR" dirty="0"/>
          </a:p>
        </p:txBody>
      </p:sp>
      <p:sp>
        <p:nvSpPr>
          <p:cNvPr id="3" name="Espaço Reservado para Conteúdo 2"/>
          <p:cNvSpPr>
            <a:spLocks noGrp="1"/>
          </p:cNvSpPr>
          <p:nvPr>
            <p:ph idx="1"/>
          </p:nvPr>
        </p:nvSpPr>
        <p:spPr/>
        <p:txBody>
          <a:bodyPr/>
          <a:lstStyle/>
          <a:p>
            <a:pPr algn="just"/>
            <a:r>
              <a:rPr lang="pt-BR" dirty="0" smtClean="0"/>
              <a:t>25 a 29 </a:t>
            </a:r>
            <a:r>
              <a:rPr lang="pt-BR" baseline="30000" dirty="0" err="1" smtClean="0"/>
              <a:t>o</a:t>
            </a:r>
            <a:r>
              <a:rPr lang="pt-BR" dirty="0" err="1" smtClean="0"/>
              <a:t>C</a:t>
            </a:r>
            <a:r>
              <a:rPr lang="pt-BR" dirty="0" smtClean="0"/>
              <a:t> (maioria dos peixes tropicais);</a:t>
            </a:r>
          </a:p>
          <a:p>
            <a:pPr algn="just"/>
            <a:r>
              <a:rPr lang="pt-BR" dirty="0" smtClean="0"/>
              <a:t>Termômetro em 30 cm de profundidade;</a:t>
            </a:r>
          </a:p>
          <a:p>
            <a:pPr algn="just"/>
            <a:r>
              <a:rPr lang="pt-BR" dirty="0" smtClean="0"/>
              <a:t>Ectotérmicos (temp. corporal de acordo com a do meio ambiente);</a:t>
            </a:r>
          </a:p>
          <a:p>
            <a:pPr algn="just"/>
            <a:r>
              <a:rPr lang="pt-BR" dirty="0" smtClean="0"/>
              <a:t>Difícil a correção.</a:t>
            </a:r>
            <a:endParaRPr lang="pt-BR" dirty="0"/>
          </a:p>
        </p:txBody>
      </p:sp>
    </p:spTree>
    <p:extLst>
      <p:ext uri="{BB962C8B-B14F-4D97-AF65-F5344CB8AC3E}">
        <p14:creationId xmlns:p14="http://schemas.microsoft.com/office/powerpoint/2010/main" val="3745735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4" descr="Dinamica do P no TR.bmp"/>
          <p:cNvPicPr>
            <a:picLocks noChangeAspect="1"/>
          </p:cNvPicPr>
          <p:nvPr/>
        </p:nvPicPr>
        <p:blipFill>
          <a:blip r:embed="rId2" cstate="print"/>
          <a:srcRect/>
          <a:stretch>
            <a:fillRect/>
          </a:stretch>
        </p:blipFill>
        <p:spPr bwMode="auto">
          <a:xfrm>
            <a:off x="1619250" y="0"/>
            <a:ext cx="5905500" cy="6858000"/>
          </a:xfrm>
          <a:prstGeom prst="rect">
            <a:avLst/>
          </a:prstGeom>
          <a:noFill/>
          <a:ln w="9525">
            <a:noFill/>
            <a:miter lim="800000"/>
            <a:headEnd/>
            <a:tailEnd/>
          </a:ln>
        </p:spPr>
      </p:pic>
    </p:spTree>
    <p:extLst>
      <p:ext uri="{BB962C8B-B14F-4D97-AF65-F5344CB8AC3E}">
        <p14:creationId xmlns:p14="http://schemas.microsoft.com/office/powerpoint/2010/main" val="3642947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FOSFORO ÁG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81968"/>
            <a:ext cx="5184775"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Imagem 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765175"/>
            <a:ext cx="34559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Imagem 0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3284538"/>
            <a:ext cx="3455988"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4"/>
          <p:cNvSpPr txBox="1">
            <a:spLocks noChangeArrowheads="1"/>
          </p:cNvSpPr>
          <p:nvPr/>
        </p:nvSpPr>
        <p:spPr bwMode="auto">
          <a:xfrm>
            <a:off x="179388" y="5149056"/>
            <a:ext cx="5184775"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pt-BR" altLang="pt-BR" sz="1600" dirty="0" smtClean="0">
                <a:solidFill>
                  <a:srgbClr val="000000"/>
                </a:solidFill>
              </a:rPr>
              <a:t>Processo </a:t>
            </a:r>
            <a:r>
              <a:rPr lang="pt-BR" altLang="pt-BR" sz="1600" dirty="0">
                <a:solidFill>
                  <a:srgbClr val="000000"/>
                </a:solidFill>
              </a:rPr>
              <a:t>de eutrofização reservatório Barra Bonita – SP. CESP (1999).</a:t>
            </a:r>
          </a:p>
        </p:txBody>
      </p:sp>
      <p:sp>
        <p:nvSpPr>
          <p:cNvPr id="9" name="Text Box 16"/>
          <p:cNvSpPr txBox="1">
            <a:spLocks noChangeArrowheads="1"/>
          </p:cNvSpPr>
          <p:nvPr/>
        </p:nvSpPr>
        <p:spPr bwMode="auto">
          <a:xfrm>
            <a:off x="5508625" y="5876925"/>
            <a:ext cx="3455988" cy="7397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Bef>
                <a:spcPct val="50000"/>
              </a:spcBef>
            </a:pPr>
            <a:r>
              <a:rPr lang="pt-BR" altLang="pt-BR" sz="1400" dirty="0" smtClean="0">
                <a:solidFill>
                  <a:srgbClr val="000000"/>
                </a:solidFill>
              </a:rPr>
              <a:t>Processo </a:t>
            </a:r>
            <a:r>
              <a:rPr lang="pt-BR" altLang="pt-BR" sz="1400" dirty="0">
                <a:solidFill>
                  <a:srgbClr val="000000"/>
                </a:solidFill>
              </a:rPr>
              <a:t>de decomposição da ração</a:t>
            </a:r>
            <a:r>
              <a:rPr lang="pt-BR" altLang="pt-BR" sz="1400" dirty="0"/>
              <a:t> </a:t>
            </a:r>
            <a:r>
              <a:rPr lang="pt-BR" altLang="pt-BR" sz="1400" dirty="0" err="1">
                <a:solidFill>
                  <a:srgbClr val="000000"/>
                </a:solidFill>
              </a:rPr>
              <a:t>extrusada</a:t>
            </a:r>
            <a:r>
              <a:rPr lang="pt-BR" altLang="pt-BR" sz="1400" dirty="0">
                <a:solidFill>
                  <a:srgbClr val="000000"/>
                </a:solidFill>
              </a:rPr>
              <a:t> após 4h de arraçoamento. BUENO (2007).</a:t>
            </a:r>
          </a:p>
        </p:txBody>
      </p:sp>
    </p:spTree>
    <p:extLst>
      <p:ext uri="{BB962C8B-B14F-4D97-AF65-F5344CB8AC3E}">
        <p14:creationId xmlns:p14="http://schemas.microsoft.com/office/powerpoint/2010/main" val="32308734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37313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014"/>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089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80" y="1052736"/>
            <a:ext cx="7740352" cy="58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1931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112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258959"/>
            <a:ext cx="7463659" cy="559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3469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m 1" descr="PICT00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305047"/>
            <a:ext cx="7166000" cy="5375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ítulo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mtClean="0"/>
              <a:t>Limpeza do fundo do viveiro</a:t>
            </a:r>
            <a:endParaRPr lang="pt-BR" dirty="0"/>
          </a:p>
        </p:txBody>
      </p:sp>
    </p:spTree>
    <p:extLst>
      <p:ext uri="{BB962C8B-B14F-4D97-AF65-F5344CB8AC3E}">
        <p14:creationId xmlns:p14="http://schemas.microsoft.com/office/powerpoint/2010/main" val="5801842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m 1" descr="DSC0006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6107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nvGraphicFramePr>
        <p:xfrm>
          <a:off x="1071538" y="0"/>
          <a:ext cx="7643866" cy="5429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m 2" descr="fishpond.jpg"/>
          <p:cNvPicPr>
            <a:picLocks noChangeAspect="1"/>
          </p:cNvPicPr>
          <p:nvPr/>
        </p:nvPicPr>
        <p:blipFill>
          <a:blip r:embed="rId7" cstate="print"/>
          <a:stretch>
            <a:fillRect/>
          </a:stretch>
        </p:blipFill>
        <p:spPr>
          <a:xfrm>
            <a:off x="571472" y="5286380"/>
            <a:ext cx="2095493" cy="1571620"/>
          </a:xfrm>
          <a:prstGeom prst="rect">
            <a:avLst/>
          </a:prstGeom>
          <a:ln>
            <a:noFill/>
          </a:ln>
          <a:effectLst>
            <a:softEdge rad="112500"/>
          </a:effectLst>
        </p:spPr>
      </p:pic>
    </p:spTree>
    <p:extLst>
      <p:ext uri="{BB962C8B-B14F-4D97-AF65-F5344CB8AC3E}">
        <p14:creationId xmlns:p14="http://schemas.microsoft.com/office/powerpoint/2010/main" val="15988051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83568" y="548680"/>
            <a:ext cx="7920880" cy="1077218"/>
          </a:xfrm>
          <a:prstGeom prst="rect">
            <a:avLst/>
          </a:prstGeom>
          <a:noFill/>
        </p:spPr>
        <p:txBody>
          <a:bodyPr wrap="square" rtlCol="0">
            <a:spAutoFit/>
          </a:bodyPr>
          <a:lstStyle/>
          <a:p>
            <a:pPr algn="ctr"/>
            <a:r>
              <a:rPr lang="pt-BR" sz="3200" dirty="0" smtClean="0"/>
              <a:t>Doenças em peixes causadas por má qualidade de água</a:t>
            </a:r>
            <a:endParaRPr lang="pt-BR" sz="3200" dirty="0"/>
          </a:p>
        </p:txBody>
      </p:sp>
      <p:sp>
        <p:nvSpPr>
          <p:cNvPr id="3" name="CaixaDeTexto 2"/>
          <p:cNvSpPr txBox="1"/>
          <p:nvPr/>
        </p:nvSpPr>
        <p:spPr>
          <a:xfrm>
            <a:off x="395536" y="1700808"/>
            <a:ext cx="8352928" cy="2246769"/>
          </a:xfrm>
          <a:prstGeom prst="rect">
            <a:avLst/>
          </a:prstGeom>
          <a:noFill/>
        </p:spPr>
        <p:txBody>
          <a:bodyPr wrap="square" rtlCol="0">
            <a:spAutoFit/>
          </a:bodyPr>
          <a:lstStyle/>
          <a:p>
            <a:pPr algn="just"/>
            <a:r>
              <a:rPr lang="pt-BR" sz="2800" dirty="0" smtClean="0"/>
              <a:t>Doenças bacterianas </a:t>
            </a:r>
          </a:p>
          <a:p>
            <a:pPr algn="just"/>
            <a:r>
              <a:rPr lang="pt-BR" sz="2800" dirty="0" smtClean="0">
                <a:sym typeface="Wingdings" pitchFamily="2" charset="2"/>
              </a:rPr>
              <a:t> </a:t>
            </a:r>
            <a:r>
              <a:rPr lang="pt-BR" sz="2800" dirty="0" err="1" smtClean="0">
                <a:sym typeface="Wingdings" pitchFamily="2" charset="2"/>
              </a:rPr>
              <a:t>Streptococcus</a:t>
            </a:r>
            <a:r>
              <a:rPr lang="pt-BR" sz="2800" dirty="0" smtClean="0">
                <a:sym typeface="Wingdings" pitchFamily="2" charset="2"/>
              </a:rPr>
              <a:t>  = estresse, variação brusca de temperatura, excesso de amônia, alta densidade de estocagem, baixa qualidade de água, etc.</a:t>
            </a:r>
          </a:p>
          <a:p>
            <a:pPr algn="just"/>
            <a:endParaRPr lang="pt-BR" sz="2800" dirty="0">
              <a:sym typeface="Wingdings" pitchFamily="2" charset="2"/>
            </a:endParaRPr>
          </a:p>
        </p:txBody>
      </p:sp>
      <p:pic>
        <p:nvPicPr>
          <p:cNvPr id="11268" name="Picture 4" descr="FOTO 7 – Tilápias com infecção por Streptococcus: natação  irregular (espiralada), curvatura e enegrecimento do corp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365104"/>
            <a:ext cx="2776084" cy="243275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FOTO 8 – Tilápia infectada por Streptococcus: corpo escurecido e olhos opac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258" y="4365104"/>
            <a:ext cx="3232246" cy="2432752"/>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987824" y="5445224"/>
            <a:ext cx="2888434" cy="646331"/>
          </a:xfrm>
          <a:prstGeom prst="rect">
            <a:avLst/>
          </a:prstGeom>
          <a:noFill/>
        </p:spPr>
        <p:txBody>
          <a:bodyPr wrap="square" rtlCol="0">
            <a:spAutoFit/>
          </a:bodyPr>
          <a:lstStyle/>
          <a:p>
            <a:r>
              <a:rPr lang="pt-BR" dirty="0" smtClean="0"/>
              <a:t>Fotos: Fernando </a:t>
            </a:r>
            <a:r>
              <a:rPr lang="pt-BR" dirty="0" err="1" smtClean="0"/>
              <a:t>Kubitza</a:t>
            </a:r>
            <a:r>
              <a:rPr lang="pt-BR" dirty="0" smtClean="0"/>
              <a:t> (Panorama da Aquicultura)</a:t>
            </a:r>
            <a:endParaRPr lang="pt-BR" dirty="0"/>
          </a:p>
        </p:txBody>
      </p:sp>
    </p:spTree>
    <p:extLst>
      <p:ext uri="{BB962C8B-B14F-4D97-AF65-F5344CB8AC3E}">
        <p14:creationId xmlns:p14="http://schemas.microsoft.com/office/powerpoint/2010/main" val="16267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Transparência</a:t>
            </a:r>
            <a:endParaRPr lang="pt-BR" dirty="0"/>
          </a:p>
        </p:txBody>
      </p:sp>
      <p:sp>
        <p:nvSpPr>
          <p:cNvPr id="3" name="Espaço Reservado para Conteúdo 2"/>
          <p:cNvSpPr>
            <a:spLocks noGrp="1"/>
          </p:cNvSpPr>
          <p:nvPr>
            <p:ph idx="1"/>
          </p:nvPr>
        </p:nvSpPr>
        <p:spPr/>
        <p:txBody>
          <a:bodyPr/>
          <a:lstStyle/>
          <a:p>
            <a:pPr algn="just"/>
            <a:r>
              <a:rPr lang="pt-BR" dirty="0" smtClean="0"/>
              <a:t>Entre 30 e 60 cm de visualização;</a:t>
            </a:r>
          </a:p>
          <a:p>
            <a:pPr algn="just"/>
            <a:r>
              <a:rPr lang="pt-BR" dirty="0" smtClean="0"/>
              <a:t>Disco de </a:t>
            </a:r>
            <a:r>
              <a:rPr lang="pt-BR" dirty="0" err="1" smtClean="0"/>
              <a:t>Secchi</a:t>
            </a:r>
            <a:r>
              <a:rPr lang="pt-BR" dirty="0" smtClean="0"/>
              <a:t>;</a:t>
            </a:r>
          </a:p>
          <a:p>
            <a:pPr algn="just"/>
            <a:r>
              <a:rPr lang="pt-BR" dirty="0" smtClean="0"/>
              <a:t>Avalia a produção primária (entre outras situações);</a:t>
            </a:r>
          </a:p>
          <a:p>
            <a:pPr algn="just"/>
            <a:r>
              <a:rPr lang="pt-BR" dirty="0" smtClean="0"/>
              <a:t>Dependendo do valor obtido, a correção é por meio de renovação de água ou adubação da água</a:t>
            </a:r>
            <a:endParaRPr lang="pt-BR" dirty="0"/>
          </a:p>
        </p:txBody>
      </p:sp>
    </p:spTree>
    <p:extLst>
      <p:ext uri="{BB962C8B-B14F-4D97-AF65-F5344CB8AC3E}">
        <p14:creationId xmlns:p14="http://schemas.microsoft.com/office/powerpoint/2010/main" val="3182704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95536" y="908720"/>
            <a:ext cx="8352928" cy="1384995"/>
          </a:xfrm>
          <a:prstGeom prst="rect">
            <a:avLst/>
          </a:prstGeom>
        </p:spPr>
        <p:txBody>
          <a:bodyPr wrap="square">
            <a:spAutoFit/>
          </a:bodyPr>
          <a:lstStyle/>
          <a:p>
            <a:pPr algn="just"/>
            <a:r>
              <a:rPr lang="pt-BR" sz="2800" dirty="0">
                <a:sym typeface="Wingdings" pitchFamily="2" charset="2"/>
              </a:rPr>
              <a:t> </a:t>
            </a:r>
            <a:r>
              <a:rPr lang="pt-BR" sz="2800" dirty="0" err="1">
                <a:sym typeface="Wingdings" pitchFamily="2" charset="2"/>
              </a:rPr>
              <a:t>Aeromonas</a:t>
            </a:r>
            <a:r>
              <a:rPr lang="pt-BR" sz="2800" dirty="0">
                <a:sym typeface="Wingdings" pitchFamily="2" charset="2"/>
              </a:rPr>
              <a:t> = estresse, excesso de matéria orgânica na água, baixa concentração de oxigênio dissolvido e alta densidade de estocagem </a:t>
            </a:r>
            <a:endParaRPr lang="pt-BR" sz="2800" dirty="0"/>
          </a:p>
        </p:txBody>
      </p:sp>
      <p:pic>
        <p:nvPicPr>
          <p:cNvPr id="3" name="Picture 2" descr="FOTO 4 – Lesão ulcerativa em tilápia: infecção por Aeromon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068959"/>
            <a:ext cx="3744416" cy="2805005"/>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2627784" y="5879013"/>
            <a:ext cx="2888434" cy="646331"/>
          </a:xfrm>
          <a:prstGeom prst="rect">
            <a:avLst/>
          </a:prstGeom>
          <a:noFill/>
        </p:spPr>
        <p:txBody>
          <a:bodyPr wrap="square" rtlCol="0">
            <a:spAutoFit/>
          </a:bodyPr>
          <a:lstStyle/>
          <a:p>
            <a:r>
              <a:rPr lang="pt-BR" dirty="0" smtClean="0"/>
              <a:t>Foto: Fernando </a:t>
            </a:r>
            <a:r>
              <a:rPr lang="pt-BR" dirty="0" err="1" smtClean="0"/>
              <a:t>Kubitza</a:t>
            </a:r>
            <a:r>
              <a:rPr lang="pt-BR" dirty="0" smtClean="0"/>
              <a:t> (Panorama da Aquicultura)</a:t>
            </a:r>
            <a:endParaRPr lang="pt-BR" dirty="0"/>
          </a:p>
        </p:txBody>
      </p:sp>
    </p:spTree>
    <p:extLst>
      <p:ext uri="{BB962C8B-B14F-4D97-AF65-F5344CB8AC3E}">
        <p14:creationId xmlns:p14="http://schemas.microsoft.com/office/powerpoint/2010/main" val="2916764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520" y="1052736"/>
            <a:ext cx="8208912" cy="3046988"/>
          </a:xfrm>
          <a:prstGeom prst="rect">
            <a:avLst/>
          </a:prstGeom>
          <a:noFill/>
        </p:spPr>
        <p:txBody>
          <a:bodyPr wrap="square" rtlCol="0">
            <a:spAutoFit/>
          </a:bodyPr>
          <a:lstStyle/>
          <a:p>
            <a:pPr algn="just"/>
            <a:r>
              <a:rPr lang="pt-BR" sz="2400" dirty="0" smtClean="0">
                <a:sym typeface="Wingdings" pitchFamily="2" charset="2"/>
              </a:rPr>
              <a:t> </a:t>
            </a:r>
            <a:r>
              <a:rPr lang="pt-BR" sz="2400" dirty="0" err="1" smtClean="0">
                <a:sym typeface="Wingdings" pitchFamily="2" charset="2"/>
              </a:rPr>
              <a:t>Columnariose</a:t>
            </a:r>
            <a:r>
              <a:rPr lang="pt-BR" sz="2400" dirty="0" smtClean="0">
                <a:sym typeface="Wingdings" pitchFamily="2" charset="2"/>
              </a:rPr>
              <a:t> = </a:t>
            </a:r>
            <a:r>
              <a:rPr lang="pt-BR" sz="2400" dirty="0"/>
              <a:t>Em água doce, a </a:t>
            </a:r>
            <a:r>
              <a:rPr lang="pt-BR" sz="2400" dirty="0" err="1"/>
              <a:t>columnariose</a:t>
            </a:r>
            <a:r>
              <a:rPr lang="pt-BR" sz="2400" dirty="0"/>
              <a:t> é uma doença que ocorre nos meses mais quentes (temperaturas ótimas para a bactéria estão entre 28 a 32</a:t>
            </a:r>
            <a:r>
              <a:rPr lang="pt-BR" sz="2400" baseline="30000" dirty="0"/>
              <a:t>o</a:t>
            </a:r>
            <a:r>
              <a:rPr lang="pt-BR" sz="2400" dirty="0"/>
              <a:t>C), em tanques com grande acúmulo de matéria orgânica e com a qualidade da água prejudicada. </a:t>
            </a:r>
            <a:r>
              <a:rPr lang="pt-BR" sz="2400" i="1" dirty="0" err="1"/>
              <a:t>Flavobacterium</a:t>
            </a:r>
            <a:r>
              <a:rPr lang="pt-BR" sz="2400" i="1" dirty="0"/>
              <a:t> </a:t>
            </a:r>
            <a:r>
              <a:rPr lang="pt-BR" sz="2400" i="1" dirty="0" err="1"/>
              <a:t>columnare</a:t>
            </a:r>
            <a:r>
              <a:rPr lang="pt-BR" sz="2400" dirty="0"/>
              <a:t> aproveita-se da baixa resistência dos peixes ao manuseio (quando debilitados por problemas de qualidade da água ou pela má nutrição) ou da ocorrência de injúrias físicas durante o </a:t>
            </a:r>
            <a:r>
              <a:rPr lang="pt-BR" sz="2400" dirty="0" smtClean="0"/>
              <a:t>manejo.</a:t>
            </a:r>
            <a:endParaRPr lang="pt-BR" sz="2400" dirty="0"/>
          </a:p>
        </p:txBody>
      </p:sp>
      <p:pic>
        <p:nvPicPr>
          <p:cNvPr id="12290" name="Picture 2" descr="FOTO 9 – Podridão das nadadeiras em tilápia causada por Flavobacterium column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936" y="4221088"/>
            <a:ext cx="2975160" cy="252028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5427982" y="5879013"/>
            <a:ext cx="2888434" cy="646331"/>
          </a:xfrm>
          <a:prstGeom prst="rect">
            <a:avLst/>
          </a:prstGeom>
          <a:noFill/>
        </p:spPr>
        <p:txBody>
          <a:bodyPr wrap="square" rtlCol="0">
            <a:spAutoFit/>
          </a:bodyPr>
          <a:lstStyle/>
          <a:p>
            <a:r>
              <a:rPr lang="pt-BR" dirty="0" smtClean="0"/>
              <a:t>Foto: Fernando </a:t>
            </a:r>
            <a:r>
              <a:rPr lang="pt-BR" dirty="0" err="1" smtClean="0"/>
              <a:t>Kubitza</a:t>
            </a:r>
            <a:r>
              <a:rPr lang="pt-BR" dirty="0" smtClean="0"/>
              <a:t> (Panorama da Aquicultura)</a:t>
            </a:r>
            <a:endParaRPr lang="pt-BR" dirty="0"/>
          </a:p>
        </p:txBody>
      </p:sp>
    </p:spTree>
    <p:extLst>
      <p:ext uri="{BB962C8B-B14F-4D97-AF65-F5344CB8AC3E}">
        <p14:creationId xmlns:p14="http://schemas.microsoft.com/office/powerpoint/2010/main" val="39418388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520" y="188640"/>
            <a:ext cx="8712968" cy="3970318"/>
          </a:xfrm>
          <a:prstGeom prst="rect">
            <a:avLst/>
          </a:prstGeom>
          <a:noFill/>
        </p:spPr>
        <p:txBody>
          <a:bodyPr wrap="square" rtlCol="0">
            <a:spAutoFit/>
          </a:bodyPr>
          <a:lstStyle/>
          <a:p>
            <a:pPr algn="just"/>
            <a:r>
              <a:rPr lang="pt-BR" sz="2800" dirty="0" smtClean="0"/>
              <a:t>Doenças por fungos</a:t>
            </a:r>
          </a:p>
          <a:p>
            <a:pPr algn="just"/>
            <a:endParaRPr lang="pt-BR" sz="2800" dirty="0" smtClean="0"/>
          </a:p>
          <a:p>
            <a:pPr algn="just"/>
            <a:r>
              <a:rPr lang="pt-BR" sz="2800" dirty="0" smtClean="0">
                <a:sym typeface="Wingdings" pitchFamily="2" charset="2"/>
              </a:rPr>
              <a:t> </a:t>
            </a:r>
            <a:r>
              <a:rPr lang="pt-BR" sz="2800" dirty="0" err="1" smtClean="0"/>
              <a:t>Saprolegniose</a:t>
            </a:r>
            <a:r>
              <a:rPr lang="pt-BR" sz="2800" dirty="0" smtClean="0"/>
              <a:t> (micoses dérmicas ou “mofos” na pele) = </a:t>
            </a:r>
            <a:r>
              <a:rPr lang="pt-BR" sz="2800" dirty="0"/>
              <a:t>Esses fungos afetam principalmente animais debilitados ou feridos e podem também comprometer animais sadios quando a temperatura está abaixo do limite térmico de conforto da espécie, quando a água apresenta qualidade muito baixa ou com excesso de matéria orgânica, ou ainda quando ocorre alta densidade de peixes</a:t>
            </a:r>
            <a:endParaRPr lang="pt-BR" sz="2800" dirty="0"/>
          </a:p>
        </p:txBody>
      </p:sp>
      <p:pic>
        <p:nvPicPr>
          <p:cNvPr id="14338" name="Picture 2" descr="http://biologico.agricultura.sp.gov.br/uploads/artigos/21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4077072"/>
            <a:ext cx="3672408" cy="278037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6372200" y="5733256"/>
            <a:ext cx="2952328" cy="369332"/>
          </a:xfrm>
          <a:prstGeom prst="rect">
            <a:avLst/>
          </a:prstGeom>
          <a:noFill/>
        </p:spPr>
        <p:txBody>
          <a:bodyPr wrap="square" rtlCol="0">
            <a:spAutoFit/>
          </a:bodyPr>
          <a:lstStyle/>
          <a:p>
            <a:r>
              <a:rPr lang="pt-BR" dirty="0" smtClean="0"/>
              <a:t>Martins et al., (2015)</a:t>
            </a:r>
            <a:endParaRPr lang="pt-BR" dirty="0"/>
          </a:p>
        </p:txBody>
      </p:sp>
    </p:spTree>
    <p:extLst>
      <p:ext uri="{BB962C8B-B14F-4D97-AF65-F5344CB8AC3E}">
        <p14:creationId xmlns:p14="http://schemas.microsoft.com/office/powerpoint/2010/main" val="304447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67544" y="620688"/>
            <a:ext cx="8136904" cy="2308324"/>
          </a:xfrm>
          <a:prstGeom prst="rect">
            <a:avLst/>
          </a:prstGeom>
          <a:noFill/>
        </p:spPr>
        <p:txBody>
          <a:bodyPr wrap="square" rtlCol="0">
            <a:spAutoFit/>
          </a:bodyPr>
          <a:lstStyle/>
          <a:p>
            <a:pPr algn="just"/>
            <a:r>
              <a:rPr lang="pt-BR" sz="2400" dirty="0" smtClean="0">
                <a:sym typeface="Wingdings" pitchFamily="2" charset="2"/>
              </a:rPr>
              <a:t> </a:t>
            </a:r>
            <a:r>
              <a:rPr lang="pt-BR" sz="2400" dirty="0" err="1" smtClean="0">
                <a:sym typeface="Wingdings" pitchFamily="2" charset="2"/>
              </a:rPr>
              <a:t>Branquiomicose</a:t>
            </a:r>
            <a:r>
              <a:rPr lang="pt-BR" sz="2400" dirty="0" smtClean="0">
                <a:sym typeface="Wingdings" pitchFamily="2" charset="2"/>
              </a:rPr>
              <a:t> = </a:t>
            </a:r>
            <a:r>
              <a:rPr lang="pt-BR" sz="2400" dirty="0"/>
              <a:t>causada pelo fungo </a:t>
            </a:r>
            <a:r>
              <a:rPr lang="pt-BR" sz="2400" i="1" dirty="0" err="1"/>
              <a:t>Branchiomyces</a:t>
            </a:r>
            <a:r>
              <a:rPr lang="pt-BR" sz="2400" dirty="0"/>
              <a:t> sp., essa doença é conhecida, principalmente na Europa e nos EUA, como “necrose das guelras” (</a:t>
            </a:r>
            <a:r>
              <a:rPr lang="pt-BR" sz="2400" i="1" dirty="0" err="1"/>
              <a:t>gill</a:t>
            </a:r>
            <a:r>
              <a:rPr lang="pt-BR" sz="2400" i="1" dirty="0"/>
              <a:t> </a:t>
            </a:r>
            <a:r>
              <a:rPr lang="pt-BR" sz="2400" i="1" dirty="0" err="1"/>
              <a:t>rot</a:t>
            </a:r>
            <a:r>
              <a:rPr lang="pt-BR" sz="2400" dirty="0"/>
              <a:t>) e também está associada à baixa qualidade da água e pH ácido. Tem como principais sintomas a letargia, o </a:t>
            </a:r>
            <a:r>
              <a:rPr lang="pt-BR" sz="2400" dirty="0" err="1"/>
              <a:t>boqueamento</a:t>
            </a:r>
            <a:r>
              <a:rPr lang="pt-BR" sz="2400" dirty="0"/>
              <a:t> na superfície (asfixia) e depois as lesões nas guelras.</a:t>
            </a:r>
            <a:endParaRPr lang="pt-BR" sz="2400" dirty="0"/>
          </a:p>
        </p:txBody>
      </p:sp>
      <p:sp>
        <p:nvSpPr>
          <p:cNvPr id="3" name="CaixaDeTexto 2"/>
          <p:cNvSpPr txBox="1"/>
          <p:nvPr/>
        </p:nvSpPr>
        <p:spPr>
          <a:xfrm>
            <a:off x="6372200" y="5733256"/>
            <a:ext cx="2952328" cy="369332"/>
          </a:xfrm>
          <a:prstGeom prst="rect">
            <a:avLst/>
          </a:prstGeom>
          <a:noFill/>
        </p:spPr>
        <p:txBody>
          <a:bodyPr wrap="square" rtlCol="0">
            <a:spAutoFit/>
          </a:bodyPr>
          <a:lstStyle/>
          <a:p>
            <a:r>
              <a:rPr lang="pt-BR" dirty="0" smtClean="0"/>
              <a:t>Martins et al., (2015)</a:t>
            </a:r>
            <a:endParaRPr lang="pt-BR" dirty="0"/>
          </a:p>
        </p:txBody>
      </p:sp>
      <p:pic>
        <p:nvPicPr>
          <p:cNvPr id="15362" name="Picture 2" descr="http://biologico.agricultura.sp.gov.br/uploads/artigos/214/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910" y="3212976"/>
            <a:ext cx="3985266" cy="334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028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1547664" y="958420"/>
            <a:ext cx="5616624" cy="5782948"/>
          </a:xfrm>
          <a:prstGeom prst="rect">
            <a:avLst/>
          </a:prstGeom>
          <a:noFill/>
          <a:ln w="9525">
            <a:noFill/>
            <a:miter lim="800000"/>
            <a:headEnd/>
            <a:tailEnd/>
          </a:ln>
        </p:spPr>
      </p:pic>
      <p:sp>
        <p:nvSpPr>
          <p:cNvPr id="3" name="CaixaDeTexto 2"/>
          <p:cNvSpPr txBox="1"/>
          <p:nvPr/>
        </p:nvSpPr>
        <p:spPr>
          <a:xfrm>
            <a:off x="611560" y="159023"/>
            <a:ext cx="7920880" cy="461665"/>
          </a:xfrm>
          <a:prstGeom prst="rect">
            <a:avLst/>
          </a:prstGeom>
          <a:noFill/>
        </p:spPr>
        <p:txBody>
          <a:bodyPr wrap="square" rtlCol="0">
            <a:spAutoFit/>
          </a:bodyPr>
          <a:lstStyle/>
          <a:p>
            <a:r>
              <a:rPr lang="pt-BR" sz="2400" dirty="0" smtClean="0"/>
              <a:t>Para garantir a qualidade de água, seguir essa recomendação </a:t>
            </a:r>
            <a:endParaRPr lang="pt-BR" sz="2400" dirty="0"/>
          </a:p>
        </p:txBody>
      </p:sp>
    </p:spTree>
    <p:extLst>
      <p:ext uri="{BB962C8B-B14F-4D97-AF65-F5344CB8AC3E}">
        <p14:creationId xmlns:p14="http://schemas.microsoft.com/office/powerpoint/2010/main" val="721004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67544" y="620688"/>
            <a:ext cx="8208912" cy="2769989"/>
          </a:xfrm>
          <a:prstGeom prst="rect">
            <a:avLst/>
          </a:prstGeom>
          <a:noFill/>
        </p:spPr>
        <p:txBody>
          <a:bodyPr wrap="square" rtlCol="0">
            <a:spAutoFit/>
          </a:bodyPr>
          <a:lstStyle/>
          <a:p>
            <a:r>
              <a:rPr lang="pt-BR" sz="4400" dirty="0" smtClean="0"/>
              <a:t>Em outras palavras,</a:t>
            </a:r>
          </a:p>
          <a:p>
            <a:endParaRPr lang="pt-BR" dirty="0"/>
          </a:p>
          <a:p>
            <a:pPr algn="just"/>
            <a:r>
              <a:rPr lang="pt-BR" sz="2800" dirty="0" smtClean="0"/>
              <a:t>O controle da qualidade de água irá evitar que ocorram situações que causem alguma injúria aos animais, ou que seja possível ser tomado alguma prática de manejo quando valores não desejáveis sejam verificados.</a:t>
            </a:r>
            <a:endParaRPr lang="pt-BR" sz="2800" dirty="0"/>
          </a:p>
        </p:txBody>
      </p:sp>
      <p:sp>
        <p:nvSpPr>
          <p:cNvPr id="3" name="Seta em curva para a direita 2"/>
          <p:cNvSpPr/>
          <p:nvPr/>
        </p:nvSpPr>
        <p:spPr>
          <a:xfrm>
            <a:off x="2483768" y="3717032"/>
            <a:ext cx="1008112" cy="115212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 name="CaixaDeTexto 3"/>
          <p:cNvSpPr txBox="1"/>
          <p:nvPr/>
        </p:nvSpPr>
        <p:spPr>
          <a:xfrm>
            <a:off x="3923928" y="4417948"/>
            <a:ext cx="4752528" cy="523220"/>
          </a:xfrm>
          <a:prstGeom prst="rect">
            <a:avLst/>
          </a:prstGeom>
          <a:noFill/>
        </p:spPr>
        <p:txBody>
          <a:bodyPr wrap="square" rtlCol="0">
            <a:spAutoFit/>
          </a:bodyPr>
          <a:lstStyle/>
          <a:p>
            <a:r>
              <a:rPr lang="pt-BR" sz="2800" dirty="0" smtClean="0">
                <a:solidFill>
                  <a:srgbClr val="FF0000"/>
                </a:solidFill>
              </a:rPr>
              <a:t>Evitar prejuízos econômicos</a:t>
            </a:r>
            <a:endParaRPr lang="pt-BR" sz="2800" dirty="0">
              <a:solidFill>
                <a:srgbClr val="FF0000"/>
              </a:solidFill>
            </a:endParaRPr>
          </a:p>
        </p:txBody>
      </p:sp>
    </p:spTree>
    <p:extLst>
      <p:ext uri="{BB962C8B-B14F-4D97-AF65-F5344CB8AC3E}">
        <p14:creationId xmlns:p14="http://schemas.microsoft.com/office/powerpoint/2010/main" val="3464638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8552"/>
            <a:ext cx="9204176" cy="5522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2051720" y="211287"/>
            <a:ext cx="4896544" cy="769441"/>
          </a:xfrm>
          <a:prstGeom prst="rect">
            <a:avLst/>
          </a:prstGeom>
          <a:noFill/>
        </p:spPr>
        <p:txBody>
          <a:bodyPr wrap="square" rtlCol="0">
            <a:spAutoFit/>
          </a:bodyPr>
          <a:lstStyle/>
          <a:p>
            <a:pPr algn="ctr"/>
            <a:r>
              <a:rPr lang="pt-BR" sz="4400" dirty="0" err="1" smtClean="0"/>
              <a:t>Wetlands</a:t>
            </a:r>
            <a:endParaRPr lang="pt-BR" sz="4400" dirty="0"/>
          </a:p>
        </p:txBody>
      </p:sp>
    </p:spTree>
    <p:extLst>
      <p:ext uri="{BB962C8B-B14F-4D97-AF65-F5344CB8AC3E}">
        <p14:creationId xmlns:p14="http://schemas.microsoft.com/office/powerpoint/2010/main" val="1301396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3"/>
            <a:ext cx="9144000" cy="548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4930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
          <p:cNvSpPr/>
          <p:nvPr/>
        </p:nvSpPr>
        <p:spPr>
          <a:xfrm>
            <a:off x="1763688" y="1052736"/>
            <a:ext cx="5904656" cy="1368152"/>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t-BR"/>
          </a:p>
        </p:txBody>
      </p:sp>
      <p:sp>
        <p:nvSpPr>
          <p:cNvPr id="3" name="CaixaDeTexto 2"/>
          <p:cNvSpPr txBox="1"/>
          <p:nvPr/>
        </p:nvSpPr>
        <p:spPr>
          <a:xfrm>
            <a:off x="2627784" y="1412776"/>
            <a:ext cx="5184576" cy="553998"/>
          </a:xfrm>
          <a:prstGeom prst="rect">
            <a:avLst/>
          </a:prstGeom>
          <a:noFill/>
        </p:spPr>
        <p:txBody>
          <a:bodyPr wrap="square" rtlCol="0">
            <a:spAutoFit/>
          </a:bodyPr>
          <a:lstStyle/>
          <a:p>
            <a:r>
              <a:rPr lang="pt-BR" sz="3000" dirty="0" smtClean="0"/>
              <a:t>Tratamento de efluentes</a:t>
            </a:r>
            <a:endParaRPr lang="pt-BR" sz="3000" dirty="0"/>
          </a:p>
        </p:txBody>
      </p:sp>
      <p:pic>
        <p:nvPicPr>
          <p:cNvPr id="79874" name="Picture 2" descr="http://www.collett.com.br/upload/imagens/guandu_3.jpg"/>
          <p:cNvPicPr>
            <a:picLocks noChangeAspect="1" noChangeArrowheads="1"/>
          </p:cNvPicPr>
          <p:nvPr/>
        </p:nvPicPr>
        <p:blipFill>
          <a:blip r:embed="rId2" cstate="print"/>
          <a:srcRect/>
          <a:stretch>
            <a:fillRect/>
          </a:stretch>
        </p:blipFill>
        <p:spPr bwMode="auto">
          <a:xfrm>
            <a:off x="323528" y="2636912"/>
            <a:ext cx="3559946" cy="2376264"/>
          </a:xfrm>
          <a:prstGeom prst="rect">
            <a:avLst/>
          </a:prstGeom>
          <a:noFill/>
        </p:spPr>
      </p:pic>
      <p:pic>
        <p:nvPicPr>
          <p:cNvPr id="79876" name="Picture 4" descr="http://rda.znc.com.br/macrofitas"/>
          <p:cNvPicPr>
            <a:picLocks noChangeAspect="1" noChangeArrowheads="1"/>
          </p:cNvPicPr>
          <p:nvPr/>
        </p:nvPicPr>
        <p:blipFill>
          <a:blip r:embed="rId3" cstate="print"/>
          <a:srcRect/>
          <a:stretch>
            <a:fillRect/>
          </a:stretch>
        </p:blipFill>
        <p:spPr bwMode="auto">
          <a:xfrm>
            <a:off x="4995597" y="2492896"/>
            <a:ext cx="3392827" cy="2544621"/>
          </a:xfrm>
          <a:prstGeom prst="rect">
            <a:avLst/>
          </a:prstGeom>
          <a:noFill/>
        </p:spPr>
      </p:pic>
      <p:sp>
        <p:nvSpPr>
          <p:cNvPr id="6" name="Retângulo de cantos arredondados 5"/>
          <p:cNvSpPr/>
          <p:nvPr/>
        </p:nvSpPr>
        <p:spPr>
          <a:xfrm>
            <a:off x="755576" y="0"/>
            <a:ext cx="7704856" cy="90872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pt-BR"/>
          </a:p>
        </p:txBody>
      </p:sp>
      <p:sp>
        <p:nvSpPr>
          <p:cNvPr id="7" name="CaixaDeTexto 6"/>
          <p:cNvSpPr txBox="1"/>
          <p:nvPr/>
        </p:nvSpPr>
        <p:spPr>
          <a:xfrm>
            <a:off x="1547664" y="188640"/>
            <a:ext cx="7200800" cy="461665"/>
          </a:xfrm>
          <a:prstGeom prst="rect">
            <a:avLst/>
          </a:prstGeom>
          <a:noFill/>
        </p:spPr>
        <p:txBody>
          <a:bodyPr wrap="square" rtlCol="0">
            <a:spAutoFit/>
          </a:bodyPr>
          <a:lstStyle/>
          <a:p>
            <a:r>
              <a:rPr lang="pt-BR" sz="2400" dirty="0" smtClean="0"/>
              <a:t>Medidas posteriores a emissão dos efluentes</a:t>
            </a:r>
            <a:endParaRPr lang="pt-BR" sz="2400" dirty="0"/>
          </a:p>
        </p:txBody>
      </p:sp>
      <p:sp>
        <p:nvSpPr>
          <p:cNvPr id="8" name="Retângulo de cantos arredondados 7"/>
          <p:cNvSpPr/>
          <p:nvPr/>
        </p:nvSpPr>
        <p:spPr>
          <a:xfrm>
            <a:off x="1331640" y="6309320"/>
            <a:ext cx="7056784" cy="4766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p:cNvSpPr txBox="1"/>
          <p:nvPr/>
        </p:nvSpPr>
        <p:spPr>
          <a:xfrm>
            <a:off x="1331640" y="6309320"/>
            <a:ext cx="6984776"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pt-BR" sz="2400" dirty="0" smtClean="0"/>
              <a:t>Redução de matéria orgânica e material em suspensão</a:t>
            </a:r>
            <a:endParaRPr lang="pt-BR" sz="2400" dirty="0"/>
          </a:p>
        </p:txBody>
      </p:sp>
      <p:sp>
        <p:nvSpPr>
          <p:cNvPr id="10" name="CaixaDeTexto 9"/>
          <p:cNvSpPr txBox="1"/>
          <p:nvPr/>
        </p:nvSpPr>
        <p:spPr>
          <a:xfrm>
            <a:off x="539552" y="5445224"/>
            <a:ext cx="3384376" cy="461665"/>
          </a:xfrm>
          <a:prstGeom prst="rect">
            <a:avLst/>
          </a:prstGeom>
          <a:noFill/>
        </p:spPr>
        <p:txBody>
          <a:bodyPr wrap="square" rtlCol="0">
            <a:spAutoFit/>
          </a:bodyPr>
          <a:lstStyle/>
          <a:p>
            <a:r>
              <a:rPr lang="pt-BR" sz="2400" dirty="0" smtClean="0"/>
              <a:t>Tanque de decantação</a:t>
            </a:r>
            <a:endParaRPr lang="pt-BR" sz="2400" dirty="0"/>
          </a:p>
        </p:txBody>
      </p:sp>
      <p:sp>
        <p:nvSpPr>
          <p:cNvPr id="11" name="CaixaDeTexto 10"/>
          <p:cNvSpPr txBox="1"/>
          <p:nvPr/>
        </p:nvSpPr>
        <p:spPr>
          <a:xfrm>
            <a:off x="5940152" y="5373216"/>
            <a:ext cx="1944216" cy="461665"/>
          </a:xfrm>
          <a:prstGeom prst="rect">
            <a:avLst/>
          </a:prstGeom>
          <a:noFill/>
        </p:spPr>
        <p:txBody>
          <a:bodyPr wrap="square" rtlCol="0">
            <a:spAutoFit/>
          </a:bodyPr>
          <a:lstStyle/>
          <a:p>
            <a:r>
              <a:rPr lang="pt-BR" sz="2400" dirty="0" err="1" smtClean="0"/>
              <a:t>Wetlands</a:t>
            </a:r>
            <a:endParaRPr lang="pt-BR" sz="2400" dirty="0"/>
          </a:p>
        </p:txBody>
      </p:sp>
    </p:spTree>
    <p:extLst>
      <p:ext uri="{BB962C8B-B14F-4D97-AF65-F5344CB8AC3E}">
        <p14:creationId xmlns:p14="http://schemas.microsoft.com/office/powerpoint/2010/main" val="16079524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5652119" y="3717032"/>
            <a:ext cx="3445255" cy="2736304"/>
          </a:xfrm>
          <a:prstGeom prst="rect">
            <a:avLst/>
          </a:prstGeom>
          <a:noFill/>
          <a:ln w="9525">
            <a:noFill/>
            <a:miter lim="800000"/>
            <a:headEnd/>
            <a:tailEnd/>
          </a:ln>
        </p:spPr>
      </p:pic>
      <p:sp>
        <p:nvSpPr>
          <p:cNvPr id="3" name="Retângulo de cantos arredondados 2"/>
          <p:cNvSpPr/>
          <p:nvPr/>
        </p:nvSpPr>
        <p:spPr>
          <a:xfrm>
            <a:off x="899592" y="260648"/>
            <a:ext cx="7416824"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2627784" y="404664"/>
            <a:ext cx="6984776" cy="553998"/>
          </a:xfrm>
          <a:prstGeom prst="rect">
            <a:avLst/>
          </a:prstGeom>
          <a:noFill/>
        </p:spPr>
        <p:txBody>
          <a:bodyPr wrap="square" rtlCol="0">
            <a:spAutoFit/>
          </a:bodyPr>
          <a:lstStyle/>
          <a:p>
            <a:r>
              <a:rPr lang="pt-BR" sz="3000" dirty="0" err="1" smtClean="0"/>
              <a:t>Wetlands</a:t>
            </a:r>
            <a:r>
              <a:rPr lang="pt-BR" sz="3000" dirty="0" smtClean="0"/>
              <a:t> e </a:t>
            </a:r>
            <a:r>
              <a:rPr lang="pt-BR" sz="3000" dirty="0" err="1" smtClean="0"/>
              <a:t>Aquicultura</a:t>
            </a:r>
            <a:endParaRPr lang="pt-BR" sz="3000" dirty="0"/>
          </a:p>
        </p:txBody>
      </p:sp>
      <p:sp>
        <p:nvSpPr>
          <p:cNvPr id="5" name="CaixaDeTexto 4"/>
          <p:cNvSpPr txBox="1"/>
          <p:nvPr/>
        </p:nvSpPr>
        <p:spPr>
          <a:xfrm>
            <a:off x="395536" y="2060848"/>
            <a:ext cx="5616624" cy="3785652"/>
          </a:xfrm>
          <a:prstGeom prst="rect">
            <a:avLst/>
          </a:prstGeom>
          <a:noFill/>
        </p:spPr>
        <p:txBody>
          <a:bodyPr wrap="square" rtlCol="0">
            <a:spAutoFit/>
          </a:bodyPr>
          <a:lstStyle/>
          <a:p>
            <a:r>
              <a:rPr lang="pt-BR" sz="2400" dirty="0" smtClean="0"/>
              <a:t>Moderado custo de implantação;</a:t>
            </a:r>
          </a:p>
          <a:p>
            <a:endParaRPr lang="pt-BR" sz="2400" dirty="0"/>
          </a:p>
          <a:p>
            <a:r>
              <a:rPr lang="pt-BR" sz="2400" dirty="0" smtClean="0"/>
              <a:t>Baixo consumo de energia;</a:t>
            </a:r>
          </a:p>
          <a:p>
            <a:endParaRPr lang="pt-BR" sz="2400" dirty="0"/>
          </a:p>
          <a:p>
            <a:r>
              <a:rPr lang="pt-BR" sz="2400" dirty="0" smtClean="0"/>
              <a:t>Fácil operação e manutenção;</a:t>
            </a:r>
          </a:p>
          <a:p>
            <a:endParaRPr lang="pt-BR" sz="2400" dirty="0"/>
          </a:p>
          <a:p>
            <a:r>
              <a:rPr lang="pt-BR" sz="2400" dirty="0" smtClean="0"/>
              <a:t>Aproveitamento da biomassa excedente;</a:t>
            </a:r>
          </a:p>
          <a:p>
            <a:endParaRPr lang="pt-BR" sz="2400" dirty="0"/>
          </a:p>
          <a:p>
            <a:r>
              <a:rPr lang="pt-BR" sz="2400" dirty="0" smtClean="0"/>
              <a:t>Eficiência na remoção de nutrientes provenientes do manejo na </a:t>
            </a:r>
            <a:r>
              <a:rPr lang="pt-BR" sz="2400" dirty="0" err="1" smtClean="0"/>
              <a:t>aquicultura</a:t>
            </a:r>
            <a:endParaRPr lang="pt-BR" sz="2400" dirty="0"/>
          </a:p>
        </p:txBody>
      </p:sp>
    </p:spTree>
    <p:extLst>
      <p:ext uri="{BB962C8B-B14F-4D97-AF65-F5344CB8AC3E}">
        <p14:creationId xmlns:p14="http://schemas.microsoft.com/office/powerpoint/2010/main" val="24771725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2887"/>
            <a:ext cx="5126335" cy="683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700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
          <p:cNvSpPr/>
          <p:nvPr/>
        </p:nvSpPr>
        <p:spPr>
          <a:xfrm>
            <a:off x="323528" y="188640"/>
            <a:ext cx="8496944"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395536" y="404664"/>
            <a:ext cx="8424936" cy="553998"/>
          </a:xfrm>
          <a:prstGeom prst="rect">
            <a:avLst/>
          </a:prstGeom>
          <a:noFill/>
        </p:spPr>
        <p:txBody>
          <a:bodyPr wrap="square" rtlCol="0">
            <a:spAutoFit/>
          </a:bodyPr>
          <a:lstStyle/>
          <a:p>
            <a:r>
              <a:rPr lang="pt-BR" sz="3000" dirty="0" smtClean="0"/>
              <a:t>Processos que ocorrem em uma </a:t>
            </a:r>
            <a:r>
              <a:rPr lang="pt-BR" sz="3000" i="1" dirty="0" err="1" smtClean="0"/>
              <a:t>wetland</a:t>
            </a:r>
            <a:r>
              <a:rPr lang="pt-BR" sz="3000" dirty="0" smtClean="0"/>
              <a:t> construída</a:t>
            </a:r>
            <a:endParaRPr lang="pt-BR" sz="3000" dirty="0"/>
          </a:p>
        </p:txBody>
      </p:sp>
      <p:pic>
        <p:nvPicPr>
          <p:cNvPr id="81922" name="Picture 2"/>
          <p:cNvPicPr>
            <a:picLocks noChangeAspect="1" noChangeArrowheads="1"/>
          </p:cNvPicPr>
          <p:nvPr/>
        </p:nvPicPr>
        <p:blipFill>
          <a:blip r:embed="rId2" cstate="print"/>
          <a:srcRect/>
          <a:stretch>
            <a:fillRect/>
          </a:stretch>
        </p:blipFill>
        <p:spPr bwMode="auto">
          <a:xfrm>
            <a:off x="1187624" y="1469662"/>
            <a:ext cx="6768752" cy="4839658"/>
          </a:xfrm>
          <a:prstGeom prst="rect">
            <a:avLst/>
          </a:prstGeom>
          <a:noFill/>
          <a:ln w="9525">
            <a:noFill/>
            <a:miter lim="800000"/>
            <a:headEnd/>
            <a:tailEnd/>
          </a:ln>
        </p:spPr>
      </p:pic>
    </p:spTree>
    <p:extLst>
      <p:ext uri="{BB962C8B-B14F-4D97-AF65-F5344CB8AC3E}">
        <p14:creationId xmlns:p14="http://schemas.microsoft.com/office/powerpoint/2010/main" val="21005810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de cantos arredondados 1"/>
          <p:cNvSpPr/>
          <p:nvPr/>
        </p:nvSpPr>
        <p:spPr>
          <a:xfrm>
            <a:off x="611560" y="260648"/>
            <a:ext cx="8064896" cy="936104"/>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pt-BR"/>
          </a:p>
        </p:txBody>
      </p:sp>
      <p:sp>
        <p:nvSpPr>
          <p:cNvPr id="3" name="CaixaDeTexto 2"/>
          <p:cNvSpPr txBox="1"/>
          <p:nvPr/>
        </p:nvSpPr>
        <p:spPr>
          <a:xfrm>
            <a:off x="1619672" y="476672"/>
            <a:ext cx="6696744" cy="553998"/>
          </a:xfrm>
          <a:prstGeom prst="rect">
            <a:avLst/>
          </a:prstGeom>
          <a:noFill/>
        </p:spPr>
        <p:txBody>
          <a:bodyPr wrap="square" rtlCol="0">
            <a:spAutoFit/>
          </a:bodyPr>
          <a:lstStyle/>
          <a:p>
            <a:r>
              <a:rPr lang="pt-BR" sz="3000" dirty="0" smtClean="0">
                <a:solidFill>
                  <a:schemeClr val="bg1"/>
                </a:solidFill>
              </a:rPr>
              <a:t>Eficiência da remoção de nutrientes</a:t>
            </a:r>
            <a:endParaRPr lang="pt-BR" sz="3000" dirty="0">
              <a:solidFill>
                <a:schemeClr val="bg1"/>
              </a:solidFill>
            </a:endParaRPr>
          </a:p>
        </p:txBody>
      </p:sp>
      <p:pic>
        <p:nvPicPr>
          <p:cNvPr id="83970" name="Picture 2" descr="http://www.aquaidea.com/images/Eichhornia_cr.jpg"/>
          <p:cNvPicPr>
            <a:picLocks noChangeAspect="1" noChangeArrowheads="1"/>
          </p:cNvPicPr>
          <p:nvPr/>
        </p:nvPicPr>
        <p:blipFill>
          <a:blip r:embed="rId2" cstate="print"/>
          <a:srcRect/>
          <a:stretch>
            <a:fillRect/>
          </a:stretch>
        </p:blipFill>
        <p:spPr bwMode="auto">
          <a:xfrm>
            <a:off x="129141" y="5085184"/>
            <a:ext cx="2066595" cy="1549946"/>
          </a:xfrm>
          <a:prstGeom prst="rect">
            <a:avLst/>
          </a:prstGeom>
          <a:noFill/>
        </p:spPr>
      </p:pic>
      <p:pic>
        <p:nvPicPr>
          <p:cNvPr id="83972" name="Picture 4" descr="http://atlas.acuavida.com/d/4863-2/Salvinia+natans2.jpg"/>
          <p:cNvPicPr>
            <a:picLocks noChangeAspect="1" noChangeArrowheads="1"/>
          </p:cNvPicPr>
          <p:nvPr/>
        </p:nvPicPr>
        <p:blipFill>
          <a:blip r:embed="rId3" cstate="print"/>
          <a:srcRect/>
          <a:stretch>
            <a:fillRect/>
          </a:stretch>
        </p:blipFill>
        <p:spPr bwMode="auto">
          <a:xfrm>
            <a:off x="2267744" y="5085184"/>
            <a:ext cx="2016224" cy="1584176"/>
          </a:xfrm>
          <a:prstGeom prst="rect">
            <a:avLst/>
          </a:prstGeom>
          <a:noFill/>
        </p:spPr>
      </p:pic>
      <p:pic>
        <p:nvPicPr>
          <p:cNvPr id="83974" name="Picture 6" descr="http://www.nationaalherbarium.nl/Riceweedsweb/images/pistia.jpg"/>
          <p:cNvPicPr>
            <a:picLocks noChangeAspect="1" noChangeArrowheads="1"/>
          </p:cNvPicPr>
          <p:nvPr/>
        </p:nvPicPr>
        <p:blipFill>
          <a:blip r:embed="rId4" cstate="print"/>
          <a:srcRect/>
          <a:stretch>
            <a:fillRect/>
          </a:stretch>
        </p:blipFill>
        <p:spPr bwMode="auto">
          <a:xfrm>
            <a:off x="4353577" y="5045717"/>
            <a:ext cx="2162639" cy="1623643"/>
          </a:xfrm>
          <a:prstGeom prst="rect">
            <a:avLst/>
          </a:prstGeom>
          <a:noFill/>
        </p:spPr>
      </p:pic>
      <p:pic>
        <p:nvPicPr>
          <p:cNvPr id="83976" name="Picture 8" descr="http://www.baden.com.br/images/crystalpark2.jpg"/>
          <p:cNvPicPr>
            <a:picLocks noChangeAspect="1" noChangeArrowheads="1"/>
          </p:cNvPicPr>
          <p:nvPr/>
        </p:nvPicPr>
        <p:blipFill>
          <a:blip r:embed="rId5" cstate="print"/>
          <a:srcRect/>
          <a:stretch>
            <a:fillRect/>
          </a:stretch>
        </p:blipFill>
        <p:spPr bwMode="auto">
          <a:xfrm>
            <a:off x="6590707" y="5085184"/>
            <a:ext cx="2445789" cy="1621209"/>
          </a:xfrm>
          <a:prstGeom prst="rect">
            <a:avLst/>
          </a:prstGeom>
          <a:noFill/>
        </p:spPr>
      </p:pic>
      <p:sp>
        <p:nvSpPr>
          <p:cNvPr id="10" name="Retângulo de cantos arredondados 9"/>
          <p:cNvSpPr/>
          <p:nvPr/>
        </p:nvSpPr>
        <p:spPr>
          <a:xfrm>
            <a:off x="251520" y="1628800"/>
            <a:ext cx="1944216" cy="33123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11" name="Retângulo de cantos arredondados 10"/>
          <p:cNvSpPr/>
          <p:nvPr/>
        </p:nvSpPr>
        <p:spPr>
          <a:xfrm>
            <a:off x="2339752" y="1628800"/>
            <a:ext cx="1944216" cy="33123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12" name="Retângulo de cantos arredondados 11"/>
          <p:cNvSpPr/>
          <p:nvPr/>
        </p:nvSpPr>
        <p:spPr>
          <a:xfrm>
            <a:off x="4427984" y="1628800"/>
            <a:ext cx="1944216" cy="33123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13" name="Retângulo de cantos arredondados 12"/>
          <p:cNvSpPr/>
          <p:nvPr/>
        </p:nvSpPr>
        <p:spPr>
          <a:xfrm>
            <a:off x="6588224" y="1628800"/>
            <a:ext cx="1944216" cy="331236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pt-BR"/>
          </a:p>
        </p:txBody>
      </p:sp>
      <p:sp>
        <p:nvSpPr>
          <p:cNvPr id="14" name="CaixaDeTexto 13"/>
          <p:cNvSpPr txBox="1"/>
          <p:nvPr/>
        </p:nvSpPr>
        <p:spPr>
          <a:xfrm>
            <a:off x="395536" y="1772816"/>
            <a:ext cx="1656184" cy="769441"/>
          </a:xfrm>
          <a:prstGeom prst="rect">
            <a:avLst/>
          </a:prstGeom>
          <a:noFill/>
        </p:spPr>
        <p:txBody>
          <a:bodyPr wrap="square" rtlCol="0">
            <a:spAutoFit/>
          </a:bodyPr>
          <a:lstStyle/>
          <a:p>
            <a:pPr algn="ctr"/>
            <a:r>
              <a:rPr lang="pt-BR" sz="2200" i="1" dirty="0" err="1" smtClean="0"/>
              <a:t>Eichornia</a:t>
            </a:r>
            <a:r>
              <a:rPr lang="pt-BR" sz="2200" i="1" dirty="0" smtClean="0"/>
              <a:t> </a:t>
            </a:r>
            <a:r>
              <a:rPr lang="pt-BR" sz="2200" i="1" dirty="0" err="1" smtClean="0"/>
              <a:t>Crassipes</a:t>
            </a:r>
            <a:endParaRPr lang="pt-BR" sz="2200" i="1" dirty="0"/>
          </a:p>
        </p:txBody>
      </p:sp>
      <p:sp>
        <p:nvSpPr>
          <p:cNvPr id="15" name="CaixaDeTexto 14"/>
          <p:cNvSpPr txBox="1"/>
          <p:nvPr/>
        </p:nvSpPr>
        <p:spPr>
          <a:xfrm>
            <a:off x="2483768" y="1772816"/>
            <a:ext cx="1656184" cy="769441"/>
          </a:xfrm>
          <a:prstGeom prst="rect">
            <a:avLst/>
          </a:prstGeom>
          <a:noFill/>
        </p:spPr>
        <p:txBody>
          <a:bodyPr wrap="square" rtlCol="0">
            <a:spAutoFit/>
          </a:bodyPr>
          <a:lstStyle/>
          <a:p>
            <a:pPr algn="ctr"/>
            <a:r>
              <a:rPr lang="pt-BR" sz="2200" i="1" dirty="0" err="1" smtClean="0"/>
              <a:t>Salvinia</a:t>
            </a:r>
            <a:r>
              <a:rPr lang="pt-BR" sz="2200" i="1" dirty="0" smtClean="0"/>
              <a:t> </a:t>
            </a:r>
            <a:r>
              <a:rPr lang="pt-BR" sz="2200" i="1" dirty="0" smtClean="0"/>
              <a:t>molesta</a:t>
            </a:r>
            <a:endParaRPr lang="pt-BR" sz="2200" i="1" dirty="0"/>
          </a:p>
        </p:txBody>
      </p:sp>
      <p:sp>
        <p:nvSpPr>
          <p:cNvPr id="16" name="CaixaDeTexto 15"/>
          <p:cNvSpPr txBox="1"/>
          <p:nvPr/>
        </p:nvSpPr>
        <p:spPr>
          <a:xfrm>
            <a:off x="4572000" y="1700808"/>
            <a:ext cx="1728192" cy="769441"/>
          </a:xfrm>
          <a:prstGeom prst="rect">
            <a:avLst/>
          </a:prstGeom>
          <a:noFill/>
        </p:spPr>
        <p:txBody>
          <a:bodyPr wrap="square" rtlCol="0">
            <a:spAutoFit/>
          </a:bodyPr>
          <a:lstStyle/>
          <a:p>
            <a:pPr algn="ctr"/>
            <a:r>
              <a:rPr lang="pt-BR" sz="2200" i="1" dirty="0" err="1" smtClean="0"/>
              <a:t>Pistia</a:t>
            </a:r>
            <a:r>
              <a:rPr lang="pt-BR" sz="2200" i="1" dirty="0" smtClean="0"/>
              <a:t> </a:t>
            </a:r>
            <a:r>
              <a:rPr lang="pt-BR" sz="2200" i="1" dirty="0" err="1" smtClean="0"/>
              <a:t>stratiotes</a:t>
            </a:r>
            <a:endParaRPr lang="pt-BR" sz="2200" i="1" dirty="0"/>
          </a:p>
        </p:txBody>
      </p:sp>
      <p:sp>
        <p:nvSpPr>
          <p:cNvPr id="17" name="CaixaDeTexto 16"/>
          <p:cNvSpPr txBox="1"/>
          <p:nvPr/>
        </p:nvSpPr>
        <p:spPr>
          <a:xfrm>
            <a:off x="6660232" y="1916832"/>
            <a:ext cx="1800200" cy="369332"/>
          </a:xfrm>
          <a:prstGeom prst="rect">
            <a:avLst/>
          </a:prstGeom>
          <a:noFill/>
        </p:spPr>
        <p:txBody>
          <a:bodyPr wrap="square" rtlCol="0">
            <a:spAutoFit/>
          </a:bodyPr>
          <a:lstStyle/>
          <a:p>
            <a:pPr algn="ctr"/>
            <a:r>
              <a:rPr lang="pt-BR" dirty="0" smtClean="0"/>
              <a:t>Controle</a:t>
            </a:r>
            <a:endParaRPr lang="pt-BR" dirty="0"/>
          </a:p>
        </p:txBody>
      </p:sp>
      <p:sp>
        <p:nvSpPr>
          <p:cNvPr id="18" name="Retângulo de cantos arredondados 17"/>
          <p:cNvSpPr/>
          <p:nvPr/>
        </p:nvSpPr>
        <p:spPr>
          <a:xfrm>
            <a:off x="467544" y="2564904"/>
            <a:ext cx="1512168"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de cantos arredondados 18"/>
          <p:cNvSpPr/>
          <p:nvPr/>
        </p:nvSpPr>
        <p:spPr>
          <a:xfrm>
            <a:off x="467544" y="3717032"/>
            <a:ext cx="1512168"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Retângulo de cantos arredondados 19"/>
          <p:cNvSpPr/>
          <p:nvPr/>
        </p:nvSpPr>
        <p:spPr>
          <a:xfrm>
            <a:off x="2555776" y="3717032"/>
            <a:ext cx="1512168"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de cantos arredondados 20"/>
          <p:cNvSpPr/>
          <p:nvPr/>
        </p:nvSpPr>
        <p:spPr>
          <a:xfrm>
            <a:off x="2555776" y="2564904"/>
            <a:ext cx="1512168"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de cantos arredondados 21"/>
          <p:cNvSpPr/>
          <p:nvPr/>
        </p:nvSpPr>
        <p:spPr>
          <a:xfrm>
            <a:off x="4644008" y="2564904"/>
            <a:ext cx="1512168"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de cantos arredondados 22"/>
          <p:cNvSpPr/>
          <p:nvPr/>
        </p:nvSpPr>
        <p:spPr>
          <a:xfrm>
            <a:off x="6804248" y="2564904"/>
            <a:ext cx="1512168"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de cantos arredondados 23"/>
          <p:cNvSpPr/>
          <p:nvPr/>
        </p:nvSpPr>
        <p:spPr>
          <a:xfrm>
            <a:off x="6804248" y="3717032"/>
            <a:ext cx="1512168"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de cantos arredondados 24"/>
          <p:cNvSpPr/>
          <p:nvPr/>
        </p:nvSpPr>
        <p:spPr>
          <a:xfrm>
            <a:off x="4644008" y="3717032"/>
            <a:ext cx="1512168" cy="936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CaixaDeTexto 25"/>
          <p:cNvSpPr txBox="1"/>
          <p:nvPr/>
        </p:nvSpPr>
        <p:spPr>
          <a:xfrm>
            <a:off x="611560" y="2636912"/>
            <a:ext cx="1224136" cy="830997"/>
          </a:xfrm>
          <a:prstGeom prst="rect">
            <a:avLst/>
          </a:prstGeom>
          <a:noFill/>
        </p:spPr>
        <p:txBody>
          <a:bodyPr wrap="square" rtlCol="0">
            <a:spAutoFit/>
          </a:bodyPr>
          <a:lstStyle/>
          <a:p>
            <a:pPr algn="ctr"/>
            <a:r>
              <a:rPr lang="pt-BR" sz="2400" dirty="0" smtClean="0"/>
              <a:t>PT</a:t>
            </a:r>
          </a:p>
          <a:p>
            <a:pPr algn="ctr"/>
            <a:r>
              <a:rPr lang="pt-BR" sz="2400" dirty="0" smtClean="0"/>
              <a:t>82%</a:t>
            </a:r>
            <a:endParaRPr lang="pt-BR" sz="2400" dirty="0"/>
          </a:p>
        </p:txBody>
      </p:sp>
      <p:sp>
        <p:nvSpPr>
          <p:cNvPr id="27" name="CaixaDeTexto 26"/>
          <p:cNvSpPr txBox="1"/>
          <p:nvPr/>
        </p:nvSpPr>
        <p:spPr>
          <a:xfrm>
            <a:off x="683568" y="3789040"/>
            <a:ext cx="1152128" cy="830997"/>
          </a:xfrm>
          <a:prstGeom prst="rect">
            <a:avLst/>
          </a:prstGeom>
          <a:noFill/>
        </p:spPr>
        <p:txBody>
          <a:bodyPr wrap="square" rtlCol="0">
            <a:spAutoFit/>
          </a:bodyPr>
          <a:lstStyle/>
          <a:p>
            <a:pPr algn="ctr"/>
            <a:r>
              <a:rPr lang="pt-BR" sz="2400" dirty="0" smtClean="0"/>
              <a:t>NT</a:t>
            </a:r>
          </a:p>
          <a:p>
            <a:pPr algn="ctr"/>
            <a:r>
              <a:rPr lang="pt-BR" sz="2400" dirty="0" smtClean="0"/>
              <a:t>46,1%</a:t>
            </a:r>
            <a:endParaRPr lang="pt-BR" sz="2400" dirty="0"/>
          </a:p>
        </p:txBody>
      </p:sp>
      <p:sp>
        <p:nvSpPr>
          <p:cNvPr id="28" name="CaixaDeTexto 27"/>
          <p:cNvSpPr txBox="1"/>
          <p:nvPr/>
        </p:nvSpPr>
        <p:spPr>
          <a:xfrm>
            <a:off x="2699792" y="2636912"/>
            <a:ext cx="1224136" cy="830997"/>
          </a:xfrm>
          <a:prstGeom prst="rect">
            <a:avLst/>
          </a:prstGeom>
          <a:noFill/>
        </p:spPr>
        <p:txBody>
          <a:bodyPr wrap="square" rtlCol="0">
            <a:spAutoFit/>
          </a:bodyPr>
          <a:lstStyle/>
          <a:p>
            <a:pPr algn="ctr"/>
            <a:r>
              <a:rPr lang="pt-BR" sz="2400" dirty="0" smtClean="0"/>
              <a:t>PT</a:t>
            </a:r>
          </a:p>
          <a:p>
            <a:pPr algn="ctr"/>
            <a:r>
              <a:rPr lang="pt-BR" sz="2400" dirty="0" smtClean="0"/>
              <a:t>72,1%</a:t>
            </a:r>
            <a:endParaRPr lang="pt-BR" sz="2400" dirty="0"/>
          </a:p>
        </p:txBody>
      </p:sp>
      <p:sp>
        <p:nvSpPr>
          <p:cNvPr id="29" name="CaixaDeTexto 28"/>
          <p:cNvSpPr txBox="1"/>
          <p:nvPr/>
        </p:nvSpPr>
        <p:spPr>
          <a:xfrm>
            <a:off x="4788024" y="2636912"/>
            <a:ext cx="1224136" cy="830997"/>
          </a:xfrm>
          <a:prstGeom prst="rect">
            <a:avLst/>
          </a:prstGeom>
          <a:noFill/>
        </p:spPr>
        <p:txBody>
          <a:bodyPr wrap="square" rtlCol="0">
            <a:spAutoFit/>
          </a:bodyPr>
          <a:lstStyle/>
          <a:p>
            <a:pPr algn="ctr"/>
            <a:r>
              <a:rPr lang="pt-BR" sz="2400" dirty="0" smtClean="0"/>
              <a:t>PT</a:t>
            </a:r>
          </a:p>
          <a:p>
            <a:pPr algn="ctr"/>
            <a:r>
              <a:rPr lang="pt-BR" sz="2400" dirty="0" smtClean="0"/>
              <a:t>83,3%</a:t>
            </a:r>
            <a:endParaRPr lang="pt-BR" sz="2400" dirty="0"/>
          </a:p>
        </p:txBody>
      </p:sp>
      <p:sp>
        <p:nvSpPr>
          <p:cNvPr id="30" name="CaixaDeTexto 29"/>
          <p:cNvSpPr txBox="1"/>
          <p:nvPr/>
        </p:nvSpPr>
        <p:spPr>
          <a:xfrm>
            <a:off x="6948264" y="2636912"/>
            <a:ext cx="1224136" cy="830997"/>
          </a:xfrm>
          <a:prstGeom prst="rect">
            <a:avLst/>
          </a:prstGeom>
          <a:noFill/>
        </p:spPr>
        <p:txBody>
          <a:bodyPr wrap="square" rtlCol="0">
            <a:spAutoFit/>
          </a:bodyPr>
          <a:lstStyle/>
          <a:p>
            <a:pPr algn="ctr"/>
            <a:r>
              <a:rPr lang="pt-BR" sz="2400" dirty="0" smtClean="0"/>
              <a:t>PT</a:t>
            </a:r>
          </a:p>
          <a:p>
            <a:pPr algn="ctr"/>
            <a:r>
              <a:rPr lang="pt-BR" sz="2400" dirty="0" smtClean="0"/>
              <a:t>50,3%</a:t>
            </a:r>
            <a:endParaRPr lang="pt-BR" sz="2400" dirty="0"/>
          </a:p>
        </p:txBody>
      </p:sp>
      <p:sp>
        <p:nvSpPr>
          <p:cNvPr id="31" name="CaixaDeTexto 30"/>
          <p:cNvSpPr txBox="1"/>
          <p:nvPr/>
        </p:nvSpPr>
        <p:spPr>
          <a:xfrm>
            <a:off x="2699792" y="3789040"/>
            <a:ext cx="1152128" cy="830997"/>
          </a:xfrm>
          <a:prstGeom prst="rect">
            <a:avLst/>
          </a:prstGeom>
          <a:noFill/>
        </p:spPr>
        <p:txBody>
          <a:bodyPr wrap="square" rtlCol="0">
            <a:spAutoFit/>
          </a:bodyPr>
          <a:lstStyle/>
          <a:p>
            <a:pPr algn="ctr"/>
            <a:r>
              <a:rPr lang="pt-BR" sz="2400" dirty="0" smtClean="0"/>
              <a:t>NT</a:t>
            </a:r>
          </a:p>
          <a:p>
            <a:pPr algn="ctr"/>
            <a:r>
              <a:rPr lang="pt-BR" sz="2400" dirty="0" smtClean="0"/>
              <a:t>42,7%</a:t>
            </a:r>
            <a:endParaRPr lang="pt-BR" sz="2400" dirty="0"/>
          </a:p>
        </p:txBody>
      </p:sp>
      <p:sp>
        <p:nvSpPr>
          <p:cNvPr id="32" name="CaixaDeTexto 31"/>
          <p:cNvSpPr txBox="1"/>
          <p:nvPr/>
        </p:nvSpPr>
        <p:spPr>
          <a:xfrm>
            <a:off x="4788024" y="3789040"/>
            <a:ext cx="1152128" cy="830997"/>
          </a:xfrm>
          <a:prstGeom prst="rect">
            <a:avLst/>
          </a:prstGeom>
          <a:noFill/>
        </p:spPr>
        <p:txBody>
          <a:bodyPr wrap="square" rtlCol="0">
            <a:spAutoFit/>
          </a:bodyPr>
          <a:lstStyle/>
          <a:p>
            <a:pPr algn="ctr"/>
            <a:r>
              <a:rPr lang="pt-BR" sz="2400" dirty="0" smtClean="0"/>
              <a:t>NT</a:t>
            </a:r>
          </a:p>
          <a:p>
            <a:pPr algn="ctr"/>
            <a:r>
              <a:rPr lang="pt-BR" sz="2400" dirty="0" smtClean="0"/>
              <a:t>43,9%</a:t>
            </a:r>
            <a:endParaRPr lang="pt-BR" sz="2400" dirty="0"/>
          </a:p>
        </p:txBody>
      </p:sp>
      <p:sp>
        <p:nvSpPr>
          <p:cNvPr id="33" name="CaixaDeTexto 32"/>
          <p:cNvSpPr txBox="1"/>
          <p:nvPr/>
        </p:nvSpPr>
        <p:spPr>
          <a:xfrm>
            <a:off x="7020272" y="3789040"/>
            <a:ext cx="1152128" cy="830997"/>
          </a:xfrm>
          <a:prstGeom prst="rect">
            <a:avLst/>
          </a:prstGeom>
          <a:noFill/>
        </p:spPr>
        <p:txBody>
          <a:bodyPr wrap="square" rtlCol="0">
            <a:spAutoFit/>
          </a:bodyPr>
          <a:lstStyle/>
          <a:p>
            <a:pPr algn="ctr"/>
            <a:r>
              <a:rPr lang="pt-BR" sz="2400" dirty="0" smtClean="0"/>
              <a:t>NT</a:t>
            </a:r>
          </a:p>
          <a:p>
            <a:pPr algn="ctr"/>
            <a:r>
              <a:rPr lang="pt-BR" sz="2400" dirty="0" smtClean="0"/>
              <a:t>22,8%</a:t>
            </a:r>
            <a:endParaRPr lang="pt-BR" sz="2400" dirty="0"/>
          </a:p>
        </p:txBody>
      </p:sp>
    </p:spTree>
    <p:extLst>
      <p:ext uri="{BB962C8B-B14F-4D97-AF65-F5344CB8AC3E}">
        <p14:creationId xmlns:p14="http://schemas.microsoft.com/office/powerpoint/2010/main" val="18892295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395536" y="476671"/>
            <a:ext cx="8280920" cy="2356173"/>
          </a:xfrm>
          <a:prstGeom prst="rect">
            <a:avLst/>
          </a:prstGeom>
          <a:noFill/>
          <a:ln w="9525">
            <a:noFill/>
            <a:miter lim="800000"/>
            <a:headEnd/>
            <a:tailEnd/>
          </a:ln>
        </p:spPr>
      </p:pic>
      <p:pic>
        <p:nvPicPr>
          <p:cNvPr id="82947" name="Picture 3"/>
          <p:cNvPicPr>
            <a:picLocks noChangeAspect="1" noChangeArrowheads="1"/>
          </p:cNvPicPr>
          <p:nvPr/>
        </p:nvPicPr>
        <p:blipFill>
          <a:blip r:embed="rId3" cstate="print"/>
          <a:srcRect/>
          <a:stretch>
            <a:fillRect/>
          </a:stretch>
        </p:blipFill>
        <p:spPr bwMode="auto">
          <a:xfrm>
            <a:off x="1331640" y="2863440"/>
            <a:ext cx="5688632" cy="3373872"/>
          </a:xfrm>
          <a:prstGeom prst="rect">
            <a:avLst/>
          </a:prstGeom>
          <a:noFill/>
          <a:ln w="9525">
            <a:noFill/>
            <a:miter lim="800000"/>
            <a:headEnd/>
            <a:tailEnd/>
          </a:ln>
        </p:spPr>
      </p:pic>
      <p:sp>
        <p:nvSpPr>
          <p:cNvPr id="4" name="CaixaDeTexto 3"/>
          <p:cNvSpPr txBox="1"/>
          <p:nvPr/>
        </p:nvSpPr>
        <p:spPr>
          <a:xfrm>
            <a:off x="6372200" y="6309320"/>
            <a:ext cx="3240360" cy="369332"/>
          </a:xfrm>
          <a:prstGeom prst="rect">
            <a:avLst/>
          </a:prstGeom>
          <a:noFill/>
        </p:spPr>
        <p:txBody>
          <a:bodyPr wrap="square" rtlCol="0">
            <a:spAutoFit/>
          </a:bodyPr>
          <a:lstStyle/>
          <a:p>
            <a:r>
              <a:rPr lang="pt-BR" dirty="0" smtClean="0"/>
              <a:t>Henry-Silva, 2001</a:t>
            </a:r>
            <a:endParaRPr lang="pt-BR" dirty="0"/>
          </a:p>
        </p:txBody>
      </p:sp>
    </p:spTree>
    <p:extLst>
      <p:ext uri="{BB962C8B-B14F-4D97-AF65-F5344CB8AC3E}">
        <p14:creationId xmlns:p14="http://schemas.microsoft.com/office/powerpoint/2010/main" val="25441801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de cantos arredondados 4"/>
          <p:cNvSpPr/>
          <p:nvPr/>
        </p:nvSpPr>
        <p:spPr>
          <a:xfrm>
            <a:off x="251520" y="4365104"/>
            <a:ext cx="4176464" cy="18722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pt-BR"/>
          </a:p>
        </p:txBody>
      </p:sp>
      <p:pic>
        <p:nvPicPr>
          <p:cNvPr id="70658" name="Picture 2"/>
          <p:cNvPicPr>
            <a:picLocks noChangeAspect="1" noChangeArrowheads="1"/>
          </p:cNvPicPr>
          <p:nvPr/>
        </p:nvPicPr>
        <p:blipFill>
          <a:blip r:embed="rId2" cstate="print"/>
          <a:srcRect/>
          <a:stretch>
            <a:fillRect/>
          </a:stretch>
        </p:blipFill>
        <p:spPr bwMode="auto">
          <a:xfrm>
            <a:off x="539552" y="188640"/>
            <a:ext cx="7200800" cy="3932211"/>
          </a:xfrm>
          <a:prstGeom prst="rect">
            <a:avLst/>
          </a:prstGeom>
          <a:noFill/>
          <a:ln w="9525">
            <a:noFill/>
            <a:miter lim="800000"/>
            <a:headEnd/>
            <a:tailEnd/>
          </a:ln>
        </p:spPr>
      </p:pic>
      <p:pic>
        <p:nvPicPr>
          <p:cNvPr id="70659" name="Picture 3"/>
          <p:cNvPicPr>
            <a:picLocks noChangeAspect="1" noChangeArrowheads="1"/>
          </p:cNvPicPr>
          <p:nvPr/>
        </p:nvPicPr>
        <p:blipFill>
          <a:blip r:embed="rId3" cstate="print"/>
          <a:srcRect/>
          <a:stretch>
            <a:fillRect/>
          </a:stretch>
        </p:blipFill>
        <p:spPr bwMode="auto">
          <a:xfrm>
            <a:off x="4490677" y="4437113"/>
            <a:ext cx="4653324" cy="2420888"/>
          </a:xfrm>
          <a:prstGeom prst="rect">
            <a:avLst/>
          </a:prstGeom>
          <a:noFill/>
          <a:ln w="9525">
            <a:noFill/>
            <a:miter lim="800000"/>
            <a:headEnd/>
            <a:tailEnd/>
          </a:ln>
        </p:spPr>
      </p:pic>
      <p:sp>
        <p:nvSpPr>
          <p:cNvPr id="4" name="CaixaDeTexto 3"/>
          <p:cNvSpPr txBox="1"/>
          <p:nvPr/>
        </p:nvSpPr>
        <p:spPr>
          <a:xfrm>
            <a:off x="323528" y="4653136"/>
            <a:ext cx="3888432" cy="1107996"/>
          </a:xfrm>
          <a:prstGeom prst="rect">
            <a:avLst/>
          </a:prstGeom>
          <a:noFill/>
        </p:spPr>
        <p:txBody>
          <a:bodyPr wrap="square" rtlCol="0">
            <a:spAutoFit/>
          </a:bodyPr>
          <a:lstStyle/>
          <a:p>
            <a:pPr algn="just"/>
            <a:r>
              <a:rPr lang="pt-BR" sz="2200" dirty="0" smtClean="0"/>
              <a:t>18 metros a água já apresenta características melhores do que a água de origem dos tanques </a:t>
            </a:r>
            <a:endParaRPr lang="pt-BR" sz="2200" dirty="0"/>
          </a:p>
        </p:txBody>
      </p:sp>
    </p:spTree>
    <p:extLst>
      <p:ext uri="{BB962C8B-B14F-4D97-AF65-F5344CB8AC3E}">
        <p14:creationId xmlns:p14="http://schemas.microsoft.com/office/powerpoint/2010/main" val="31857344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79512" y="476672"/>
            <a:ext cx="8712968" cy="769441"/>
          </a:xfrm>
          <a:prstGeom prst="rect">
            <a:avLst/>
          </a:prstGeom>
          <a:noFill/>
        </p:spPr>
        <p:txBody>
          <a:bodyPr wrap="square" rtlCol="0">
            <a:spAutoFit/>
          </a:bodyPr>
          <a:lstStyle/>
          <a:p>
            <a:pPr algn="ctr"/>
            <a:r>
              <a:rPr lang="pt-BR" sz="4400" dirty="0" smtClean="0"/>
              <a:t>Considerações finais</a:t>
            </a:r>
            <a:endParaRPr lang="pt-BR" sz="4400" dirty="0"/>
          </a:p>
        </p:txBody>
      </p:sp>
      <p:sp>
        <p:nvSpPr>
          <p:cNvPr id="3" name="CaixaDeTexto 2"/>
          <p:cNvSpPr txBox="1"/>
          <p:nvPr/>
        </p:nvSpPr>
        <p:spPr>
          <a:xfrm>
            <a:off x="611560" y="1772816"/>
            <a:ext cx="7848872" cy="3046988"/>
          </a:xfrm>
          <a:prstGeom prst="rect">
            <a:avLst/>
          </a:prstGeom>
          <a:noFill/>
        </p:spPr>
        <p:txBody>
          <a:bodyPr wrap="square" rtlCol="0">
            <a:spAutoFit/>
          </a:bodyPr>
          <a:lstStyle/>
          <a:p>
            <a:pPr algn="just"/>
            <a:r>
              <a:rPr lang="pt-BR" sz="2400" dirty="0" smtClean="0"/>
              <a:t>O ambiente de criação é muito dinâmico, portanto alterações podem ocorrer o tempo todo;</a:t>
            </a:r>
          </a:p>
          <a:p>
            <a:pPr algn="just"/>
            <a:endParaRPr lang="pt-BR" sz="2400" dirty="0" smtClean="0"/>
          </a:p>
          <a:p>
            <a:pPr algn="just"/>
            <a:r>
              <a:rPr lang="pt-BR" sz="2400" dirty="0" smtClean="0"/>
              <a:t>É interessante que deixemos os parâmetros sem oscilações, ou ao menos, reduzirmos ao máximo as flutuações diárias;</a:t>
            </a:r>
          </a:p>
          <a:p>
            <a:pPr algn="just"/>
            <a:endParaRPr lang="pt-BR" sz="2400" dirty="0" smtClean="0"/>
          </a:p>
          <a:p>
            <a:pPr algn="just"/>
            <a:r>
              <a:rPr lang="pt-BR" sz="2400" dirty="0" smtClean="0"/>
              <a:t>Evitar o estresse que é a porta de entrada para a maioria das doenças.</a:t>
            </a:r>
            <a:endParaRPr lang="pt-BR" sz="2400" dirty="0"/>
          </a:p>
        </p:txBody>
      </p:sp>
    </p:spTree>
    <p:extLst>
      <p:ext uri="{BB962C8B-B14F-4D97-AF65-F5344CB8AC3E}">
        <p14:creationId xmlns:p14="http://schemas.microsoft.com/office/powerpoint/2010/main" val="1891476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Oxigênio dissolvido</a:t>
            </a:r>
            <a:endParaRPr lang="pt-BR" dirty="0"/>
          </a:p>
        </p:txBody>
      </p:sp>
      <p:sp>
        <p:nvSpPr>
          <p:cNvPr id="3" name="Espaço Reservado para Conteúdo 2"/>
          <p:cNvSpPr>
            <a:spLocks noGrp="1"/>
          </p:cNvSpPr>
          <p:nvPr>
            <p:ph idx="1"/>
          </p:nvPr>
        </p:nvSpPr>
        <p:spPr/>
        <p:txBody>
          <a:bodyPr/>
          <a:lstStyle/>
          <a:p>
            <a:pPr algn="just"/>
            <a:r>
              <a:rPr lang="pt-BR" dirty="0" smtClean="0"/>
              <a:t>Acima de 5 mg/L</a:t>
            </a:r>
          </a:p>
          <a:p>
            <a:pPr algn="just"/>
            <a:r>
              <a:rPr lang="pt-BR" dirty="0" err="1" smtClean="0"/>
              <a:t>Oxímetro</a:t>
            </a:r>
            <a:r>
              <a:rPr lang="pt-BR" dirty="0"/>
              <a:t> </a:t>
            </a:r>
            <a:r>
              <a:rPr lang="pt-BR" dirty="0" smtClean="0"/>
              <a:t>ou titulação</a:t>
            </a:r>
          </a:p>
          <a:p>
            <a:pPr algn="just"/>
            <a:r>
              <a:rPr lang="pt-BR" dirty="0" smtClean="0"/>
              <a:t>Maioria dos animais aquáticos são dependentes do oxigênio da água (respiração branquial), níveis inadequados podem levara asfixia.</a:t>
            </a:r>
          </a:p>
          <a:p>
            <a:pPr algn="just"/>
            <a:r>
              <a:rPr lang="pt-BR" dirty="0" smtClean="0"/>
              <a:t>Correção por meio de aeradores ou propulsores de ar.</a:t>
            </a:r>
            <a:endParaRPr lang="pt-BR" dirty="0"/>
          </a:p>
        </p:txBody>
      </p:sp>
    </p:spTree>
    <p:extLst>
      <p:ext uri="{BB962C8B-B14F-4D97-AF65-F5344CB8AC3E}">
        <p14:creationId xmlns:p14="http://schemas.microsoft.com/office/powerpoint/2010/main" val="555522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670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pH</a:t>
            </a:r>
            <a:endParaRPr lang="pt-BR" dirty="0"/>
          </a:p>
        </p:txBody>
      </p:sp>
      <p:sp>
        <p:nvSpPr>
          <p:cNvPr id="3" name="Espaço Reservado para Conteúdo 2"/>
          <p:cNvSpPr>
            <a:spLocks noGrp="1"/>
          </p:cNvSpPr>
          <p:nvPr>
            <p:ph idx="1"/>
          </p:nvPr>
        </p:nvSpPr>
        <p:spPr/>
        <p:txBody>
          <a:bodyPr/>
          <a:lstStyle/>
          <a:p>
            <a:pPr algn="just"/>
            <a:r>
              <a:rPr lang="pt-BR" dirty="0" smtClean="0"/>
              <a:t>Entre 6,5 a 8,5;</a:t>
            </a:r>
          </a:p>
          <a:p>
            <a:pPr algn="just"/>
            <a:r>
              <a:rPr lang="pt-BR" dirty="0" err="1" smtClean="0"/>
              <a:t>Peagâmetro</a:t>
            </a:r>
            <a:r>
              <a:rPr lang="pt-BR" dirty="0" smtClean="0"/>
              <a:t> ou titulação;</a:t>
            </a:r>
          </a:p>
          <a:p>
            <a:pPr algn="just"/>
            <a:r>
              <a:rPr lang="pt-BR" dirty="0" smtClean="0"/>
              <a:t>Avalia a quantidade de íons hidrogênio presentes no meio, podendo estar ácido ou básico;</a:t>
            </a:r>
          </a:p>
          <a:p>
            <a:pPr algn="just"/>
            <a:r>
              <a:rPr lang="pt-BR" dirty="0" smtClean="0"/>
              <a:t>Correção por meio de calcário</a:t>
            </a:r>
            <a:r>
              <a:rPr lang="pt-BR" dirty="0"/>
              <a:t> </a:t>
            </a:r>
            <a:r>
              <a:rPr lang="pt-BR" dirty="0" smtClean="0"/>
              <a:t>e cal (aumentar o pH) ou ácidos (cuidado!!!!!) e sulfato de alumínio (redução).</a:t>
            </a:r>
            <a:endParaRPr lang="pt-BR" dirty="0"/>
          </a:p>
        </p:txBody>
      </p:sp>
    </p:spTree>
    <p:extLst>
      <p:ext uri="{BB962C8B-B14F-4D97-AF65-F5344CB8AC3E}">
        <p14:creationId xmlns:p14="http://schemas.microsoft.com/office/powerpoint/2010/main" val="4120136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21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9904706"/>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1025</Words>
  <Application>Microsoft Office PowerPoint</Application>
  <PresentationFormat>Apresentação na tela (4:3)</PresentationFormat>
  <Paragraphs>149</Paragraphs>
  <Slides>54</Slides>
  <Notes>1</Notes>
  <HiddenSlides>0</HiddenSlides>
  <MMClips>0</MMClips>
  <ScaleCrop>false</ScaleCrop>
  <HeadingPairs>
    <vt:vector size="4" baseType="variant">
      <vt:variant>
        <vt:lpstr>Tema</vt:lpstr>
      </vt:variant>
      <vt:variant>
        <vt:i4>1</vt:i4>
      </vt:variant>
      <vt:variant>
        <vt:lpstr>Títulos de slides</vt:lpstr>
      </vt:variant>
      <vt:variant>
        <vt:i4>54</vt:i4>
      </vt:variant>
    </vt:vector>
  </HeadingPairs>
  <TitlesOfParts>
    <vt:vector size="55" baseType="lpstr">
      <vt:lpstr>Tema do Office</vt:lpstr>
      <vt:lpstr>Qualidade de água</vt:lpstr>
      <vt:lpstr>Considerações iniciais</vt:lpstr>
      <vt:lpstr>Temperatura</vt:lpstr>
      <vt:lpstr>Transparência</vt:lpstr>
      <vt:lpstr>Apresentação do PowerPoint</vt:lpstr>
      <vt:lpstr>Oxigênio dissolvido</vt:lpstr>
      <vt:lpstr>Apresentação do PowerPoint</vt:lpstr>
      <vt:lpstr>pH</vt:lpstr>
      <vt:lpstr>Apresentação do PowerPoint</vt:lpstr>
      <vt:lpstr>Alcalinidade</vt:lpstr>
      <vt:lpstr>Apresentação do PowerPoint</vt:lpstr>
      <vt:lpstr>Resíduos nitrogenados</vt:lpstr>
      <vt:lpstr>Apresentação do PowerPoint</vt:lpstr>
      <vt:lpstr>Apresentação do PowerPoint</vt:lpstr>
      <vt:lpstr>Nitrito</vt:lpstr>
      <vt:lpstr>Apresentação do PowerPoint</vt:lpstr>
      <vt:lpstr>Fósforo</vt:lpstr>
      <vt:lpstr>Apresentação do PowerPoint</vt:lpstr>
      <vt:lpstr>Apresentação do PowerPoint</vt:lpstr>
      <vt:lpstr>Apresentação do PowerPoint</vt:lpstr>
      <vt:lpstr>Apresentação do PowerPoint</vt:lpstr>
      <vt:lpstr>O que acontece se não verificar os parâmetros?</vt:lpstr>
      <vt:lpstr>Apresentação do PowerPoint</vt:lpstr>
      <vt:lpstr>Apresentação do PowerPoint</vt:lpstr>
      <vt:lpstr>Apresentação do PowerPoint</vt:lpstr>
      <vt:lpstr>Inversão térmica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Qualidade de água</dc:title>
  <dc:creator>D.</dc:creator>
  <cp:lastModifiedBy>D.</cp:lastModifiedBy>
  <cp:revision>20</cp:revision>
  <dcterms:created xsi:type="dcterms:W3CDTF">2021-04-05T12:41:45Z</dcterms:created>
  <dcterms:modified xsi:type="dcterms:W3CDTF">2021-04-05T18:54:03Z</dcterms:modified>
</cp:coreProperties>
</file>