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2"/>
  </p:notesMasterIdLst>
  <p:sldIdLst>
    <p:sldId id="256" r:id="rId2"/>
    <p:sldId id="259" r:id="rId3"/>
    <p:sldId id="260" r:id="rId4"/>
    <p:sldId id="535" r:id="rId5"/>
    <p:sldId id="257" r:id="rId6"/>
    <p:sldId id="258" r:id="rId7"/>
    <p:sldId id="493" r:id="rId8"/>
    <p:sldId id="261" r:id="rId9"/>
    <p:sldId id="350" r:id="rId10"/>
    <p:sldId id="351" r:id="rId11"/>
    <p:sldId id="352" r:id="rId12"/>
    <p:sldId id="353" r:id="rId13"/>
    <p:sldId id="354" r:id="rId14"/>
    <p:sldId id="517" r:id="rId15"/>
    <p:sldId id="518" r:id="rId16"/>
    <p:sldId id="528" r:id="rId17"/>
    <p:sldId id="530" r:id="rId18"/>
    <p:sldId id="529" r:id="rId19"/>
    <p:sldId id="531" r:id="rId20"/>
    <p:sldId id="494" r:id="rId21"/>
    <p:sldId id="495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262" r:id="rId43"/>
    <p:sldId id="357" r:id="rId44"/>
    <p:sldId id="356" r:id="rId45"/>
    <p:sldId id="295" r:id="rId46"/>
    <p:sldId id="458" r:id="rId47"/>
    <p:sldId id="347" r:id="rId48"/>
    <p:sldId id="348" r:id="rId49"/>
    <p:sldId id="349" r:id="rId50"/>
    <p:sldId id="346" r:id="rId51"/>
    <p:sldId id="341" r:id="rId52"/>
    <p:sldId id="342" r:id="rId53"/>
    <p:sldId id="343" r:id="rId54"/>
    <p:sldId id="305" r:id="rId55"/>
    <p:sldId id="308" r:id="rId56"/>
    <p:sldId id="309" r:id="rId57"/>
    <p:sldId id="368" r:id="rId58"/>
    <p:sldId id="369" r:id="rId59"/>
    <p:sldId id="370" r:id="rId60"/>
    <p:sldId id="371" r:id="rId61"/>
    <p:sldId id="460" r:id="rId62"/>
    <p:sldId id="461" r:id="rId63"/>
    <p:sldId id="519" r:id="rId64"/>
    <p:sldId id="268" r:id="rId65"/>
    <p:sldId id="373" r:id="rId66"/>
    <p:sldId id="375" r:id="rId67"/>
    <p:sldId id="383" r:id="rId68"/>
    <p:sldId id="384" r:id="rId69"/>
    <p:sldId id="463" r:id="rId70"/>
    <p:sldId id="385" r:id="rId71"/>
    <p:sldId id="464" r:id="rId72"/>
    <p:sldId id="521" r:id="rId73"/>
    <p:sldId id="459" r:id="rId74"/>
    <p:sldId id="377" r:id="rId75"/>
    <p:sldId id="388" r:id="rId76"/>
    <p:sldId id="389" r:id="rId77"/>
    <p:sldId id="390" r:id="rId78"/>
    <p:sldId id="391" r:id="rId79"/>
    <p:sldId id="386" r:id="rId80"/>
    <p:sldId id="392" r:id="rId81"/>
    <p:sldId id="269" r:id="rId82"/>
    <p:sldId id="270" r:id="rId83"/>
    <p:sldId id="271" r:id="rId84"/>
    <p:sldId id="272" r:id="rId85"/>
    <p:sldId id="310" r:id="rId86"/>
    <p:sldId id="311" r:id="rId87"/>
    <p:sldId id="372" r:id="rId88"/>
    <p:sldId id="312" r:id="rId89"/>
    <p:sldId id="314" r:id="rId90"/>
    <p:sldId id="315" r:id="rId91"/>
    <p:sldId id="316" r:id="rId92"/>
    <p:sldId id="317" r:id="rId93"/>
    <p:sldId id="318" r:id="rId94"/>
    <p:sldId id="319" r:id="rId95"/>
    <p:sldId id="277" r:id="rId96"/>
    <p:sldId id="393" r:id="rId97"/>
    <p:sldId id="394" r:id="rId98"/>
    <p:sldId id="395" r:id="rId99"/>
    <p:sldId id="396" r:id="rId100"/>
    <p:sldId id="449" r:id="rId101"/>
    <p:sldId id="451" r:id="rId102"/>
    <p:sldId id="452" r:id="rId103"/>
    <p:sldId id="453" r:id="rId104"/>
    <p:sldId id="454" r:id="rId105"/>
    <p:sldId id="524" r:id="rId106"/>
    <p:sldId id="525" r:id="rId107"/>
    <p:sldId id="522" r:id="rId108"/>
    <p:sldId id="400" r:id="rId109"/>
    <p:sldId id="401" r:id="rId110"/>
    <p:sldId id="403" r:id="rId111"/>
    <p:sldId id="404" r:id="rId112"/>
    <p:sldId id="405" r:id="rId113"/>
    <p:sldId id="406" r:id="rId114"/>
    <p:sldId id="407" r:id="rId115"/>
    <p:sldId id="408" r:id="rId116"/>
    <p:sldId id="409" r:id="rId117"/>
    <p:sldId id="410" r:id="rId118"/>
    <p:sldId id="411" r:id="rId119"/>
    <p:sldId id="412" r:id="rId120"/>
    <p:sldId id="465" r:id="rId121"/>
    <p:sldId id="466" r:id="rId122"/>
    <p:sldId id="467" r:id="rId123"/>
    <p:sldId id="526" r:id="rId124"/>
    <p:sldId id="413" r:id="rId125"/>
    <p:sldId id="527" r:id="rId126"/>
    <p:sldId id="417" r:id="rId127"/>
    <p:sldId id="418" r:id="rId128"/>
    <p:sldId id="419" r:id="rId129"/>
    <p:sldId id="420" r:id="rId130"/>
    <p:sldId id="424" r:id="rId131"/>
    <p:sldId id="425" r:id="rId132"/>
    <p:sldId id="426" r:id="rId133"/>
    <p:sldId id="431" r:id="rId134"/>
    <p:sldId id="456" r:id="rId135"/>
    <p:sldId id="457" r:id="rId136"/>
    <p:sldId id="432" r:id="rId137"/>
    <p:sldId id="433" r:id="rId138"/>
    <p:sldId id="434" r:id="rId139"/>
    <p:sldId id="435" r:id="rId140"/>
    <p:sldId id="436" r:id="rId141"/>
    <p:sldId id="437" r:id="rId142"/>
    <p:sldId id="438" r:id="rId143"/>
    <p:sldId id="439" r:id="rId144"/>
    <p:sldId id="440" r:id="rId145"/>
    <p:sldId id="441" r:id="rId146"/>
    <p:sldId id="468" r:id="rId147"/>
    <p:sldId id="469" r:id="rId148"/>
    <p:sldId id="470" r:id="rId149"/>
    <p:sldId id="335" r:id="rId150"/>
    <p:sldId id="471" r:id="rId151"/>
    <p:sldId id="472" r:id="rId152"/>
    <p:sldId id="333" r:id="rId153"/>
    <p:sldId id="334" r:id="rId154"/>
    <p:sldId id="336" r:id="rId155"/>
    <p:sldId id="533" r:id="rId156"/>
    <p:sldId id="536" r:id="rId157"/>
    <p:sldId id="537" r:id="rId158"/>
    <p:sldId id="538" r:id="rId159"/>
    <p:sldId id="534" r:id="rId160"/>
    <p:sldId id="473" r:id="rId161"/>
    <p:sldId id="491" r:id="rId162"/>
    <p:sldId id="478" r:id="rId163"/>
    <p:sldId id="479" r:id="rId164"/>
    <p:sldId id="480" r:id="rId165"/>
    <p:sldId id="481" r:id="rId166"/>
    <p:sldId id="483" r:id="rId167"/>
    <p:sldId id="484" r:id="rId168"/>
    <p:sldId id="485" r:id="rId169"/>
    <p:sldId id="486" r:id="rId170"/>
    <p:sldId id="488" r:id="rId171"/>
    <p:sldId id="475" r:id="rId172"/>
    <p:sldId id="476" r:id="rId173"/>
    <p:sldId id="492" r:id="rId174"/>
    <p:sldId id="278" r:id="rId175"/>
    <p:sldId id="539" r:id="rId176"/>
    <p:sldId id="541" r:id="rId177"/>
    <p:sldId id="540" r:id="rId178"/>
    <p:sldId id="545" r:id="rId179"/>
    <p:sldId id="284" r:id="rId180"/>
    <p:sldId id="546" r:id="rId181"/>
    <p:sldId id="285" r:id="rId182"/>
    <p:sldId id="287" r:id="rId183"/>
    <p:sldId id="547" r:id="rId184"/>
    <p:sldId id="288" r:id="rId185"/>
    <p:sldId id="548" r:id="rId186"/>
    <p:sldId id="289" r:id="rId187"/>
    <p:sldId id="290" r:id="rId188"/>
    <p:sldId id="291" r:id="rId189"/>
    <p:sldId id="293" r:id="rId190"/>
    <p:sldId id="549" r:id="rId19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BCB9B-5B58-4ED1-90F9-B6E6DA8F5382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64429-DE66-4C47-B3B5-090C695D57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24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4429-DE66-4C47-B3B5-090C695D57D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93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4429-DE66-4C47-B3B5-090C695D57D6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26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4429-DE66-4C47-B3B5-090C695D57D6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55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84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45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719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DD626-37EA-47CD-BA84-071ACEA2DF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690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51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5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85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41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35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60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64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96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3D2C-A342-48EB-945A-19E338C770FE}" type="datetimeFigureOut">
              <a:rPr lang="pt-BR" smtClean="0"/>
              <a:t>10/08/2020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A98A-C1DF-4DE9-B2BC-4F76D33DC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84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mages.google.com.br/imgres?imgurl=http://www.vidaperpetua.com.br/images/vocesabia/soja.jpg&amp;imgrefurl=http://www.vidaperpetua.com.br/pesquisa_voce_sabia_mostrar.asp?seq=435&amp;h=539&amp;w=800&amp;sz=152&amp;hl=pt-BR&amp;start=3&amp;usg=__QZkT7owf4xm9XjiI6C_zsTSQmHU=&amp;tbnid=Y1MkIOvk5spLXM:&amp;tbnh=96&amp;tbnw=143&amp;prev=/images?q=soja&amp;gbv=2&amp;hl=pt-BR&amp;sa=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3255119"/>
            <a:ext cx="7772400" cy="1470025"/>
          </a:xfrm>
        </p:spPr>
        <p:txBody>
          <a:bodyPr/>
          <a:lstStyle/>
          <a:p>
            <a:r>
              <a:rPr lang="pt-BR" dirty="0" smtClean="0"/>
              <a:t>Metabolismo de aminoácidos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23728" y="5805264"/>
            <a:ext cx="6400800" cy="622920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2">
                    <a:lumMod val="50000"/>
                  </a:schemeClr>
                </a:solidFill>
              </a:rPr>
              <a:t>Prof. </a:t>
            </a:r>
            <a:r>
              <a:rPr lang="pt-BR" dirty="0" err="1" smtClean="0">
                <a:solidFill>
                  <a:schemeClr val="bg2">
                    <a:lumMod val="50000"/>
                  </a:schemeClr>
                </a:solidFill>
              </a:rPr>
              <a:t>Dacley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 descr="Nenhuma descrição de foto disponíve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11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abéns UFGD! 15 anos participando do desenvolvimento da Grand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43" y="13112"/>
            <a:ext cx="200173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Conteúdo seminário e revisão bibliográfica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Catabolismo </a:t>
            </a:r>
            <a:r>
              <a:rPr lang="pt-BR" dirty="0" smtClean="0">
                <a:solidFill>
                  <a:srgbClr val="FF0000"/>
                </a:solidFill>
              </a:rPr>
              <a:t>arginina</a:t>
            </a:r>
            <a:r>
              <a:rPr lang="pt-BR" dirty="0" smtClean="0"/>
              <a:t>; síntese de AANE e outros produtos provenientes da </a:t>
            </a:r>
            <a:r>
              <a:rPr lang="pt-BR" dirty="0" smtClean="0">
                <a:solidFill>
                  <a:srgbClr val="FF0000"/>
                </a:solidFill>
              </a:rPr>
              <a:t>arginina</a:t>
            </a:r>
            <a:r>
              <a:rPr lang="pt-BR" dirty="0" smtClean="0"/>
              <a:t>; Atuação da </a:t>
            </a:r>
            <a:r>
              <a:rPr lang="pt-BR" dirty="0" smtClean="0">
                <a:solidFill>
                  <a:srgbClr val="FF0000"/>
                </a:solidFill>
              </a:rPr>
              <a:t>arginina</a:t>
            </a:r>
            <a:r>
              <a:rPr lang="pt-BR" dirty="0" smtClean="0"/>
              <a:t> no organismo; locais alvos de ação; resultados de pesquisas científicas; Particularidades. Possibilidades de pesquisas. </a:t>
            </a:r>
            <a:endParaRPr lang="pt-BR" dirty="0">
              <a:solidFill>
                <a:srgbClr val="7030A0"/>
              </a:solidFill>
            </a:endParaRPr>
          </a:p>
          <a:p>
            <a:pPr algn="just"/>
            <a:r>
              <a:rPr lang="pt-BR" dirty="0" smtClean="0"/>
              <a:t>Catabolismo </a:t>
            </a:r>
            <a:r>
              <a:rPr lang="pt-BR" dirty="0" smtClean="0">
                <a:solidFill>
                  <a:srgbClr val="FF0000"/>
                </a:solidFill>
              </a:rPr>
              <a:t>fenilalanina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da </a:t>
            </a:r>
            <a:r>
              <a:rPr lang="pt-BR" dirty="0" err="1" smtClean="0">
                <a:solidFill>
                  <a:srgbClr val="FF0000"/>
                </a:solidFill>
              </a:rPr>
              <a:t>Phe</a:t>
            </a:r>
            <a:r>
              <a:rPr lang="pt-BR" dirty="0" smtClean="0"/>
              <a:t>; </a:t>
            </a:r>
            <a:r>
              <a:rPr lang="pt-BR" dirty="0"/>
              <a:t>Atuação da </a:t>
            </a:r>
            <a:r>
              <a:rPr lang="pt-BR" dirty="0" err="1" smtClean="0">
                <a:solidFill>
                  <a:srgbClr val="FF0000"/>
                </a:solidFill>
              </a:rPr>
              <a:t>Phe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no </a:t>
            </a:r>
            <a:r>
              <a:rPr lang="pt-BR" dirty="0"/>
              <a:t>organismo; locais alvos de ação; resultados de pesquisas </a:t>
            </a:r>
            <a:r>
              <a:rPr lang="pt-BR" dirty="0" smtClean="0"/>
              <a:t>científicas. Particularidades. Possibilidade de pesquisa. </a:t>
            </a:r>
            <a:endParaRPr lang="pt-B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r>
              <a:rPr lang="pt-BR" dirty="0" smtClean="0"/>
              <a:t>Para humanos, suínos (maior modelagem) e outros animais, a </a:t>
            </a:r>
            <a:r>
              <a:rPr lang="pt-BR" dirty="0" smtClean="0">
                <a:solidFill>
                  <a:schemeClr val="accent1"/>
                </a:solidFill>
              </a:rPr>
              <a:t>arginina é </a:t>
            </a:r>
            <a:r>
              <a:rPr lang="pt-BR" dirty="0" err="1" smtClean="0">
                <a:solidFill>
                  <a:schemeClr val="accent1"/>
                </a:solidFill>
              </a:rPr>
              <a:t>semi</a:t>
            </a:r>
            <a:r>
              <a:rPr lang="pt-BR" dirty="0" smtClean="0">
                <a:solidFill>
                  <a:schemeClr val="accent1"/>
                </a:solidFill>
              </a:rPr>
              <a:t> essencial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40% da exigência é obtida pelo alimento e os 60% restantes por sínteses endógenas.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01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de arginina em mamíferos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Glutamina é a principal fonte</a:t>
            </a:r>
            <a:r>
              <a:rPr lang="pt-BR" dirty="0" smtClean="0"/>
              <a:t> para a síntese de arginina e </a:t>
            </a:r>
            <a:r>
              <a:rPr lang="pt-BR" dirty="0" err="1" smtClean="0"/>
              <a:t>citrulina</a:t>
            </a:r>
            <a:r>
              <a:rPr lang="pt-BR" dirty="0" smtClean="0"/>
              <a:t> em humanos, ratos e suínos.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Em suínos, também existe uma via dependente de </a:t>
            </a:r>
            <a:r>
              <a:rPr lang="pt-B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prolina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dirty="0" smtClean="0"/>
              <a:t>para a produção de arginina. Ou seja, se há deficiência em </a:t>
            </a:r>
            <a:r>
              <a:rPr lang="pt-BR" dirty="0" err="1" smtClean="0"/>
              <a:t>prolina</a:t>
            </a:r>
            <a:r>
              <a:rPr lang="pt-BR" dirty="0" smtClean="0"/>
              <a:t> haverá deficiência em arginina.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entrada da molécula de P5C </a:t>
            </a:r>
            <a:r>
              <a:rPr lang="pt-BR" dirty="0" err="1" smtClean="0"/>
              <a:t>sintase</a:t>
            </a:r>
            <a:r>
              <a:rPr lang="pt-BR" dirty="0" smtClean="0"/>
              <a:t> ocorre pela via da </a:t>
            </a:r>
            <a:r>
              <a:rPr lang="pt-BR" dirty="0" err="1" smtClean="0"/>
              <a:t>ornitina</a:t>
            </a:r>
            <a:r>
              <a:rPr lang="pt-BR" dirty="0" smtClean="0"/>
              <a:t> </a:t>
            </a:r>
            <a:r>
              <a:rPr lang="pt-BR" dirty="0" err="1" smtClean="0"/>
              <a:t>aminotransferase</a:t>
            </a:r>
            <a:r>
              <a:rPr lang="pt-BR" dirty="0" smtClean="0"/>
              <a:t> e </a:t>
            </a:r>
            <a:r>
              <a:rPr lang="pt-BR" dirty="0" err="1" smtClean="0">
                <a:solidFill>
                  <a:schemeClr val="accent1"/>
                </a:solidFill>
              </a:rPr>
              <a:t>ornitina</a:t>
            </a:r>
            <a:r>
              <a:rPr lang="pt-BR" dirty="0" smtClean="0">
                <a:solidFill>
                  <a:schemeClr val="accent1"/>
                </a:solidFill>
              </a:rPr>
              <a:t> </a:t>
            </a:r>
            <a:r>
              <a:rPr lang="pt-BR" dirty="0" err="1" smtClean="0">
                <a:solidFill>
                  <a:schemeClr val="accent1"/>
                </a:solidFill>
              </a:rPr>
              <a:t>carbamiltransferase</a:t>
            </a:r>
            <a:r>
              <a:rPr lang="pt-BR" dirty="0" smtClean="0"/>
              <a:t> nos enterócitos.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9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4" y="-744"/>
            <a:ext cx="6696941" cy="673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923928" y="476672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923928" y="1052736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3923928" y="4077072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923928" y="4725144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660232" y="3284984"/>
            <a:ext cx="57606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195736" y="3284984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3923928" y="5229200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3923928" y="6597352"/>
            <a:ext cx="100811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07504" y="508518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CPS-I = </a:t>
            </a:r>
            <a:r>
              <a:rPr lang="pt-BR" sz="1200" dirty="0" err="1" smtClean="0">
                <a:solidFill>
                  <a:srgbClr val="FF0000"/>
                </a:solidFill>
              </a:rPr>
              <a:t>carbamil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fosfatase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sintase</a:t>
            </a:r>
            <a:r>
              <a:rPr lang="pt-BR" sz="1200" dirty="0" smtClean="0">
                <a:solidFill>
                  <a:srgbClr val="FF0000"/>
                </a:solidFill>
              </a:rPr>
              <a:t>;</a:t>
            </a:r>
          </a:p>
          <a:p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51520" y="1412776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OAA = </a:t>
            </a:r>
            <a:r>
              <a:rPr lang="pt-BR" sz="1200" dirty="0" err="1" smtClean="0">
                <a:solidFill>
                  <a:srgbClr val="FF0000"/>
                </a:solidFill>
              </a:rPr>
              <a:t>oxaloacetato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948264" y="336507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OAT = </a:t>
            </a:r>
            <a:r>
              <a:rPr lang="pt-BR" sz="1200" dirty="0" err="1" smtClean="0">
                <a:solidFill>
                  <a:srgbClr val="FF0000"/>
                </a:solidFill>
              </a:rPr>
              <a:t>ornitina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aminotransferase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164288" y="1589891"/>
            <a:ext cx="176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PDG = </a:t>
            </a:r>
            <a:r>
              <a:rPr lang="pt-BR" sz="1200" dirty="0" err="1" smtClean="0">
                <a:solidFill>
                  <a:srgbClr val="FF0000"/>
                </a:solidFill>
              </a:rPr>
              <a:t>glutaminase</a:t>
            </a:r>
            <a:r>
              <a:rPr lang="pt-BR" sz="1200" dirty="0" smtClean="0">
                <a:solidFill>
                  <a:srgbClr val="FF0000"/>
                </a:solidFill>
              </a:rPr>
              <a:t> fosfato-ativada;</a:t>
            </a:r>
          </a:p>
          <a:p>
            <a:endParaRPr lang="pt-BR" sz="1200" dirty="0">
              <a:solidFill>
                <a:srgbClr val="FF0000"/>
              </a:solidFill>
            </a:endParaRPr>
          </a:p>
          <a:p>
            <a:endParaRPr lang="pt-BR" sz="1200" dirty="0" smtClean="0">
              <a:solidFill>
                <a:srgbClr val="FF0000"/>
              </a:solidFill>
            </a:endParaRPr>
          </a:p>
          <a:p>
            <a:r>
              <a:rPr lang="pt-BR" sz="1200" dirty="0" smtClean="0">
                <a:solidFill>
                  <a:srgbClr val="FF0000"/>
                </a:solidFill>
              </a:rPr>
              <a:t>P5CS = </a:t>
            </a:r>
            <a:r>
              <a:rPr lang="pt-BR" sz="1200" dirty="0" err="1" smtClean="0">
                <a:solidFill>
                  <a:srgbClr val="FF0000"/>
                </a:solidFill>
              </a:rPr>
              <a:t>pirrolina</a:t>
            </a:r>
            <a:r>
              <a:rPr lang="pt-BR" sz="1200" dirty="0" smtClean="0">
                <a:solidFill>
                  <a:srgbClr val="FF0000"/>
                </a:solidFill>
              </a:rPr>
              <a:t> 5 </a:t>
            </a:r>
            <a:r>
              <a:rPr lang="pt-BR" sz="1200" dirty="0" err="1" smtClean="0">
                <a:solidFill>
                  <a:srgbClr val="FF0000"/>
                </a:solidFill>
              </a:rPr>
              <a:t>carboxilase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sintase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380313" y="116632"/>
            <a:ext cx="158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SRN = diversas enzimas, incluindo glutamato </a:t>
            </a:r>
            <a:r>
              <a:rPr lang="pt-BR" sz="1200" dirty="0" err="1" smtClean="0">
                <a:solidFill>
                  <a:srgbClr val="FF0000"/>
                </a:solidFill>
              </a:rPr>
              <a:t>desidrogenase</a:t>
            </a:r>
            <a:r>
              <a:rPr lang="pt-BR" sz="1200" dirty="0" smtClean="0">
                <a:solidFill>
                  <a:srgbClr val="FF0000"/>
                </a:solidFill>
              </a:rPr>
              <a:t> e ciclo de </a:t>
            </a:r>
            <a:r>
              <a:rPr lang="pt-BR" sz="1200" dirty="0">
                <a:solidFill>
                  <a:srgbClr val="FF0000"/>
                </a:solidFill>
              </a:rPr>
              <a:t>K</a:t>
            </a:r>
            <a:r>
              <a:rPr lang="pt-BR" sz="1200" dirty="0" smtClean="0">
                <a:solidFill>
                  <a:srgbClr val="FF0000"/>
                </a:solidFill>
              </a:rPr>
              <a:t>rebs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80313" y="2987660"/>
            <a:ext cx="12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Suínos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3347864" y="2996952"/>
            <a:ext cx="2232248" cy="3774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835696" y="3933056"/>
            <a:ext cx="2088232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esquerda 5"/>
          <p:cNvSpPr/>
          <p:nvPr/>
        </p:nvSpPr>
        <p:spPr>
          <a:xfrm>
            <a:off x="539552" y="476672"/>
            <a:ext cx="504056" cy="43924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-72516" y="2329135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enterócito</a:t>
            </a:r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228184" y="6021288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chemeClr val="accent1"/>
                </a:solidFill>
              </a:rPr>
              <a:t>Neonatos – ausência de </a:t>
            </a:r>
            <a:r>
              <a:rPr lang="pt-BR" sz="1500" dirty="0" err="1" smtClean="0">
                <a:solidFill>
                  <a:schemeClr val="accent1"/>
                </a:solidFill>
              </a:rPr>
              <a:t>arginase</a:t>
            </a:r>
            <a:r>
              <a:rPr lang="pt-BR" sz="1500" dirty="0" smtClean="0">
                <a:solidFill>
                  <a:schemeClr val="accent1"/>
                </a:solidFill>
              </a:rPr>
              <a:t> = libera arginina</a:t>
            </a:r>
            <a:endParaRPr lang="pt-BR" sz="1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9150" y="1913349"/>
            <a:ext cx="7505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Figura. Síntese de arginina na maioria dos mamíferos. Não há síntese líquida de arginina pelo fígado em condições fisiológicas normais. A conversão de glutamina e glutamato em </a:t>
            </a:r>
            <a:r>
              <a:rPr lang="pt-BR" dirty="0" err="1" smtClean="0"/>
              <a:t>citrulina</a:t>
            </a:r>
            <a:r>
              <a:rPr lang="pt-BR" dirty="0" smtClean="0"/>
              <a:t> ocorre exclusivamente na mitocôndria dos </a:t>
            </a:r>
            <a:r>
              <a:rPr lang="pt-BR" dirty="0" err="1" smtClean="0"/>
              <a:t>enterócitos</a:t>
            </a:r>
            <a:r>
              <a:rPr lang="pt-BR" dirty="0" smtClean="0"/>
              <a:t>. A arginina é formada a partir da </a:t>
            </a:r>
            <a:r>
              <a:rPr lang="pt-BR" dirty="0" err="1" smtClean="0"/>
              <a:t>citrulina</a:t>
            </a:r>
            <a:r>
              <a:rPr lang="pt-BR" dirty="0" smtClean="0"/>
              <a:t> no citoplasma da maioria das células. </a:t>
            </a:r>
            <a:r>
              <a:rPr lang="pt-BR" dirty="0" smtClean="0">
                <a:solidFill>
                  <a:schemeClr val="accent1"/>
                </a:solidFill>
              </a:rPr>
              <a:t>No intestino delgado de neonatos, a ausência de </a:t>
            </a:r>
            <a:r>
              <a:rPr lang="pt-BR" dirty="0" err="1" smtClean="0">
                <a:solidFill>
                  <a:schemeClr val="accent1"/>
                </a:solidFill>
              </a:rPr>
              <a:t>arginase</a:t>
            </a:r>
            <a:r>
              <a:rPr lang="pt-BR" dirty="0" smtClean="0">
                <a:solidFill>
                  <a:schemeClr val="accent1"/>
                </a:solidFill>
              </a:rPr>
              <a:t> maximiza a saída de arginina até a circulação</a:t>
            </a:r>
            <a:r>
              <a:rPr lang="pt-BR" dirty="0" smtClean="0"/>
              <a:t>. Em adultos, a maioria da </a:t>
            </a:r>
            <a:r>
              <a:rPr lang="pt-BR" dirty="0" err="1" smtClean="0"/>
              <a:t>citrulina</a:t>
            </a:r>
            <a:r>
              <a:rPr lang="pt-BR" dirty="0" smtClean="0"/>
              <a:t> derivada do intestino é liberada até a circulação, ignorando o fígado e excretado primariamente pelos rins para a síntese de arginina. (Wu, 2013. </a:t>
            </a:r>
            <a:r>
              <a:rPr lang="pt-BR" dirty="0" err="1" smtClean="0"/>
              <a:t>pág</a:t>
            </a:r>
            <a:r>
              <a:rPr lang="pt-BR" dirty="0" smtClean="0"/>
              <a:t> 75).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76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E arginina em peixes?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02312"/>
            <a:ext cx="5400600" cy="542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ultiplicar 4"/>
          <p:cNvSpPr/>
          <p:nvPr/>
        </p:nvSpPr>
        <p:spPr>
          <a:xfrm>
            <a:off x="3491880" y="3645024"/>
            <a:ext cx="1656184" cy="50405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32240" y="59510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Devo fornecer na dieta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4932040" y="6453336"/>
            <a:ext cx="1512168" cy="277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1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PT" dirty="0"/>
              <a:t>As </a:t>
            </a:r>
            <a:r>
              <a:rPr lang="pt-PT" dirty="0" smtClean="0">
                <a:solidFill>
                  <a:schemeClr val="accent2"/>
                </a:solidFill>
              </a:rPr>
              <a:t>aves </a:t>
            </a:r>
            <a:r>
              <a:rPr lang="pt-PT" dirty="0">
                <a:solidFill>
                  <a:schemeClr val="accent2"/>
                </a:solidFill>
              </a:rPr>
              <a:t>não podem sintetizar arginina</a:t>
            </a:r>
            <a:r>
              <a:rPr lang="pt-PT" dirty="0"/>
              <a:t> devido à ausência de síntese endógena de citrulina a partir de glutamina, glutamato ou prolina, e têm uma capacidade limitada de produzir </a:t>
            </a:r>
            <a:r>
              <a:rPr lang="pt-PT" dirty="0">
                <a:solidFill>
                  <a:schemeClr val="accent1"/>
                </a:solidFill>
              </a:rPr>
              <a:t>prolina</a:t>
            </a:r>
            <a:r>
              <a:rPr lang="pt-PT" dirty="0"/>
              <a:t> devido à quase ausência ou baixa atividade da arginase nos tecidos. </a:t>
            </a:r>
            <a:endParaRPr lang="pt-PT" dirty="0" smtClean="0"/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Da </a:t>
            </a:r>
            <a:r>
              <a:rPr lang="pt-PT" dirty="0"/>
              <a:t>mesma forma, </a:t>
            </a:r>
            <a:r>
              <a:rPr lang="pt-PT" dirty="0">
                <a:solidFill>
                  <a:schemeClr val="accent2"/>
                </a:solidFill>
              </a:rPr>
              <a:t>as aves não podem produzir quantidades adequadas de glicina</a:t>
            </a:r>
            <a:r>
              <a:rPr lang="pt-PT" dirty="0"/>
              <a:t> para atender à necessidade de síntese hepática de ácido úrico.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86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33338"/>
            <a:ext cx="78390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ultiplicar 3"/>
          <p:cNvSpPr/>
          <p:nvPr/>
        </p:nvSpPr>
        <p:spPr>
          <a:xfrm>
            <a:off x="4427984" y="1340768"/>
            <a:ext cx="936104" cy="36004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148064" y="846004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Não há síntese endógena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3635896" y="4509120"/>
            <a:ext cx="648072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0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Aves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02312"/>
            <a:ext cx="5400600" cy="542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12160" y="2852936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/>
                </a:solidFill>
              </a:rPr>
              <a:t>Baixa </a:t>
            </a:r>
            <a:r>
              <a:rPr lang="pt-BR" dirty="0" err="1" smtClean="0">
                <a:solidFill>
                  <a:schemeClr val="accent6"/>
                </a:solidFill>
              </a:rPr>
              <a:t>arginase</a:t>
            </a:r>
            <a:r>
              <a:rPr lang="pt-BR" dirty="0" smtClean="0">
                <a:solidFill>
                  <a:schemeClr val="accent6"/>
                </a:solidFill>
              </a:rPr>
              <a:t> nos tecidos =</a:t>
            </a:r>
          </a:p>
          <a:p>
            <a:r>
              <a:rPr lang="pt-BR" dirty="0">
                <a:solidFill>
                  <a:schemeClr val="accent6"/>
                </a:solidFill>
              </a:rPr>
              <a:t>d</a:t>
            </a:r>
            <a:r>
              <a:rPr lang="pt-BR" dirty="0" smtClean="0">
                <a:solidFill>
                  <a:schemeClr val="accent6"/>
                </a:solidFill>
              </a:rPr>
              <a:t>ificuldade em produzir </a:t>
            </a:r>
            <a:r>
              <a:rPr lang="pt-BR" dirty="0" err="1" smtClean="0">
                <a:solidFill>
                  <a:schemeClr val="accent6"/>
                </a:solidFill>
              </a:rPr>
              <a:t>prolina</a:t>
            </a:r>
            <a:endParaRPr lang="pt-BR" dirty="0">
              <a:solidFill>
                <a:schemeClr val="accent6"/>
              </a:solidFill>
            </a:endParaRPr>
          </a:p>
        </p:txBody>
      </p:sp>
      <p:sp>
        <p:nvSpPr>
          <p:cNvPr id="7" name="Multiplicar 6"/>
          <p:cNvSpPr/>
          <p:nvPr/>
        </p:nvSpPr>
        <p:spPr>
          <a:xfrm>
            <a:off x="3707904" y="4725144"/>
            <a:ext cx="1152128" cy="648072"/>
          </a:xfrm>
          <a:prstGeom prst="mathMultiply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483768" y="3717032"/>
            <a:ext cx="864096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851920" y="1412776"/>
            <a:ext cx="864096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940152" y="3717032"/>
            <a:ext cx="864096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5076056" y="6381328"/>
            <a:ext cx="864096" cy="349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012160" y="63813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Fornecer na dieta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0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Órgãos que podem sintetizar aminoácidos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>
                <a:solidFill>
                  <a:srgbClr val="FF0000"/>
                </a:solidFill>
              </a:rPr>
              <a:t>Fígado</a:t>
            </a:r>
            <a:r>
              <a:rPr lang="pt-BR" dirty="0" smtClean="0"/>
              <a:t> (</a:t>
            </a:r>
            <a:r>
              <a:rPr lang="pt-BR" dirty="0" err="1" smtClean="0"/>
              <a:t>aspartato</a:t>
            </a:r>
            <a:r>
              <a:rPr lang="pt-BR" dirty="0" smtClean="0"/>
              <a:t>, asparagina, glutamato, glutamina, </a:t>
            </a:r>
            <a:r>
              <a:rPr lang="pt-BR" dirty="0" err="1" smtClean="0"/>
              <a:t>cisteína</a:t>
            </a:r>
            <a:r>
              <a:rPr lang="pt-BR" dirty="0" smtClean="0"/>
              <a:t>, glicina, </a:t>
            </a:r>
            <a:r>
              <a:rPr lang="pt-BR" dirty="0" err="1" smtClean="0"/>
              <a:t>serina</a:t>
            </a:r>
            <a:r>
              <a:rPr lang="pt-BR" dirty="0" smtClean="0"/>
              <a:t>, e tirosina a partir dos aminoácidos precursores)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>
                <a:solidFill>
                  <a:srgbClr val="FF0000"/>
                </a:solidFill>
              </a:rPr>
              <a:t>Musculo esquelético, coração, cérebro, tecido adiposo, tecido mamário e placenta </a:t>
            </a:r>
            <a:r>
              <a:rPr lang="pt-BR" dirty="0" smtClean="0"/>
              <a:t>(Alanina, </a:t>
            </a:r>
            <a:r>
              <a:rPr lang="pt-BR" dirty="0" err="1" smtClean="0"/>
              <a:t>aspartato</a:t>
            </a:r>
            <a:r>
              <a:rPr lang="pt-BR" dirty="0" smtClean="0"/>
              <a:t> e glutamato podem ser sintetizados a partir dos </a:t>
            </a:r>
            <a:r>
              <a:rPr lang="pt-BR" dirty="0" err="1" smtClean="0"/>
              <a:t>BCAAs</a:t>
            </a:r>
            <a:r>
              <a:rPr lang="pt-BR" dirty="0" smtClean="0"/>
              <a:t>) – (cérebro consegue sintetizar a tirosina a partir da fenilalanina) – (</a:t>
            </a:r>
            <a:r>
              <a:rPr lang="pt-BR" dirty="0" err="1" smtClean="0"/>
              <a:t>serina</a:t>
            </a:r>
            <a:r>
              <a:rPr lang="pt-BR" dirty="0" smtClean="0"/>
              <a:t> e glicina ocorrem ativamente na glândula lactante e placenta).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>
                <a:solidFill>
                  <a:srgbClr val="FF0000"/>
                </a:solidFill>
              </a:rPr>
              <a:t>Intestino</a:t>
            </a:r>
            <a:r>
              <a:rPr lang="pt-BR" dirty="0" smtClean="0"/>
              <a:t> (</a:t>
            </a:r>
            <a:r>
              <a:rPr lang="pt-PT" dirty="0" smtClean="0"/>
              <a:t>maioria </a:t>
            </a:r>
            <a:r>
              <a:rPr lang="pt-PT" dirty="0"/>
              <a:t>dos mamíferos pode sintetizar: (1) alanina, arginina, aspartato, asparagina, citrulina, ornitina e prolina de glutamato e glutamina; (2) glutamato de BCAA mais glicose, glutamina e prolina; e (3) tirosina a partir de </a:t>
            </a:r>
            <a:r>
              <a:rPr lang="pt-PT" dirty="0" smtClean="0"/>
              <a:t>fenilalanina). Em contraste intestino de aves não sintetiza ornitina, citrulina, arginina ou prolina.</a:t>
            </a:r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49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solidFill>
                  <a:srgbClr val="FF0000"/>
                </a:solidFill>
              </a:rPr>
              <a:t>Rins</a:t>
            </a:r>
            <a:r>
              <a:rPr lang="pt-BR" dirty="0" smtClean="0"/>
              <a:t> (alanina, </a:t>
            </a:r>
            <a:r>
              <a:rPr lang="pt-BR" dirty="0" err="1" smtClean="0"/>
              <a:t>aspartato</a:t>
            </a:r>
            <a:r>
              <a:rPr lang="pt-BR" dirty="0" smtClean="0"/>
              <a:t>, glutamato, glicina e </a:t>
            </a:r>
            <a:r>
              <a:rPr lang="pt-BR" dirty="0" err="1" smtClean="0"/>
              <a:t>serina</a:t>
            </a:r>
            <a:r>
              <a:rPr lang="pt-BR" dirty="0" smtClean="0"/>
              <a:t>)</a:t>
            </a:r>
          </a:p>
          <a:p>
            <a:pPr algn="just"/>
            <a:endParaRPr lang="pt-BR" dirty="0"/>
          </a:p>
          <a:p>
            <a:pPr algn="just"/>
            <a:r>
              <a:rPr lang="pt-PT" dirty="0">
                <a:solidFill>
                  <a:srgbClr val="FF0000"/>
                </a:solidFill>
              </a:rPr>
              <a:t>Células endoteliais, células musculares lisas, miócitos cardíacos, macrófagos e linfócitos</a:t>
            </a:r>
            <a:r>
              <a:rPr lang="pt-PT" dirty="0"/>
              <a:t> (As células dos sistemas imunológico e circulatório podem sintetizar alanina, aspartato e glutamato a partir da glutamina através da via da glutaminólise. </a:t>
            </a:r>
            <a:r>
              <a:rPr lang="pt-PT" dirty="0" smtClean="0"/>
              <a:t>Células </a:t>
            </a:r>
            <a:r>
              <a:rPr lang="pt-PT" dirty="0"/>
              <a:t>endoteliais, células musculares lisas, miócitos cardíacos, macrófagos e linfócitos podem transaminar BCAA com α-cetoglutarato para formar glutamato, que é utilizado para a produção de alanina e aspartato pela glutamato-piruvato transaminase e </a:t>
            </a:r>
            <a:r>
              <a:rPr lang="pt-PT" dirty="0" smtClean="0"/>
              <a:t>glutamato-oxaloacetato transaminase).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70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 smtClean="0"/>
              <a:t>Síntese </a:t>
            </a:r>
            <a:r>
              <a:rPr lang="pt-BR" dirty="0" smtClean="0">
                <a:solidFill>
                  <a:srgbClr val="FF0000"/>
                </a:solidFill>
              </a:rPr>
              <a:t>Glutamina</a:t>
            </a:r>
            <a:r>
              <a:rPr lang="pt-BR" dirty="0" smtClean="0"/>
              <a:t> e catabolismo </a:t>
            </a:r>
            <a:r>
              <a:rPr lang="pt-BR" dirty="0" smtClean="0">
                <a:solidFill>
                  <a:srgbClr val="FF0000"/>
                </a:solidFill>
              </a:rPr>
              <a:t>histidina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da </a:t>
            </a:r>
            <a:r>
              <a:rPr lang="pt-BR" dirty="0" smtClean="0">
                <a:solidFill>
                  <a:srgbClr val="FF0000"/>
                </a:solidFill>
              </a:rPr>
              <a:t>histidina e Glutamina</a:t>
            </a:r>
            <a:r>
              <a:rPr lang="pt-BR" dirty="0" smtClean="0"/>
              <a:t>; </a:t>
            </a:r>
            <a:r>
              <a:rPr lang="pt-BR" dirty="0"/>
              <a:t>Atuação da </a:t>
            </a:r>
            <a:r>
              <a:rPr lang="pt-BR" dirty="0" smtClean="0">
                <a:solidFill>
                  <a:srgbClr val="FF0000"/>
                </a:solidFill>
              </a:rPr>
              <a:t>histidina e da Glutamina</a:t>
            </a:r>
            <a:r>
              <a:rPr lang="pt-BR" dirty="0" smtClean="0"/>
              <a:t> no </a:t>
            </a:r>
            <a:r>
              <a:rPr lang="pt-BR" dirty="0"/>
              <a:t>organismo; locais alvos de ação; resultados de pesquisas </a:t>
            </a:r>
            <a:r>
              <a:rPr lang="pt-BR" dirty="0" smtClean="0"/>
              <a:t>científicas. Particularidades. Possibilidades de pesquisas. </a:t>
            </a:r>
            <a:endParaRPr lang="pt-BR" dirty="0" smtClean="0">
              <a:solidFill>
                <a:srgbClr val="7030A0"/>
              </a:solidFill>
            </a:endParaRP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Catabolismo </a:t>
            </a:r>
            <a:r>
              <a:rPr lang="pt-BR" dirty="0" err="1" smtClean="0">
                <a:solidFill>
                  <a:srgbClr val="FF0000"/>
                </a:solidFill>
              </a:rPr>
              <a:t>isoleucina</a:t>
            </a:r>
            <a:r>
              <a:rPr lang="pt-BR" dirty="0" smtClean="0">
                <a:solidFill>
                  <a:srgbClr val="FF0000"/>
                </a:solidFill>
              </a:rPr>
              <a:t>, leucina e valina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</a:t>
            </a:r>
            <a:r>
              <a:rPr lang="pt-BR" dirty="0" smtClean="0"/>
              <a:t>dos </a:t>
            </a:r>
            <a:r>
              <a:rPr lang="pt-BR" dirty="0" err="1" smtClean="0">
                <a:solidFill>
                  <a:srgbClr val="FF0000"/>
                </a:solidFill>
              </a:rPr>
              <a:t>BCAAs</a:t>
            </a:r>
            <a:r>
              <a:rPr lang="pt-BR" dirty="0" smtClean="0"/>
              <a:t>; </a:t>
            </a:r>
            <a:r>
              <a:rPr lang="pt-BR" dirty="0"/>
              <a:t>Atuação </a:t>
            </a:r>
            <a:r>
              <a:rPr lang="pt-BR" dirty="0" smtClean="0"/>
              <a:t>dos </a:t>
            </a:r>
            <a:r>
              <a:rPr lang="pt-BR" dirty="0" err="1" smtClean="0">
                <a:solidFill>
                  <a:srgbClr val="FF0000"/>
                </a:solidFill>
              </a:rPr>
              <a:t>BCAAs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no </a:t>
            </a:r>
            <a:r>
              <a:rPr lang="pt-BR" dirty="0"/>
              <a:t>organismo; locais alvos de ação; resultados de pesquisas </a:t>
            </a:r>
            <a:r>
              <a:rPr lang="pt-BR" dirty="0" smtClean="0"/>
              <a:t>científicas. Particularidades. Possibilidades de pesquisa. </a:t>
            </a:r>
            <a:endParaRPr lang="pt-BR" dirty="0" smtClean="0">
              <a:solidFill>
                <a:srgbClr val="7030A0"/>
              </a:solidFill>
            </a:endParaRP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20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Síntese de aminoácidos não essenciais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Via geral das vias metabólicas para sínteses de alanina, arginina, asparagina, </a:t>
            </a:r>
            <a:r>
              <a:rPr lang="pt-BR" dirty="0" err="1" smtClean="0"/>
              <a:t>aspartato</a:t>
            </a:r>
            <a:r>
              <a:rPr lang="pt-BR" dirty="0" smtClean="0"/>
              <a:t>, </a:t>
            </a:r>
            <a:r>
              <a:rPr lang="pt-BR" dirty="0" err="1" smtClean="0"/>
              <a:t>cisteína</a:t>
            </a:r>
            <a:r>
              <a:rPr lang="pt-BR" dirty="0" smtClean="0"/>
              <a:t>, glutamato, glutamina, glicina, </a:t>
            </a:r>
            <a:r>
              <a:rPr lang="pt-BR" dirty="0" err="1" smtClean="0"/>
              <a:t>prolina</a:t>
            </a:r>
            <a:r>
              <a:rPr lang="pt-BR" dirty="0" smtClean="0"/>
              <a:t>, taurina, </a:t>
            </a:r>
            <a:r>
              <a:rPr lang="pt-BR" dirty="0" err="1" smtClean="0"/>
              <a:t>serina</a:t>
            </a:r>
            <a:r>
              <a:rPr lang="pt-BR" dirty="0" smtClean="0"/>
              <a:t> e tirosina em células animais.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23528" y="764704"/>
            <a:ext cx="2448272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228184" y="764704"/>
            <a:ext cx="2448272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979712" y="2492896"/>
            <a:ext cx="2448272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923928" y="2420888"/>
            <a:ext cx="2448272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82699" y="193338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BCAA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20072" y="186137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Glutamato </a:t>
            </a:r>
            <a:r>
              <a:rPr lang="pt-BR" sz="1200" dirty="0" err="1" smtClean="0">
                <a:solidFill>
                  <a:srgbClr val="FF0000"/>
                </a:solidFill>
              </a:rPr>
              <a:t>desidrogenase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275856" y="11663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2"/>
                </a:solidFill>
              </a:rPr>
              <a:t>Não essenciais</a:t>
            </a:r>
            <a:endParaRPr lang="pt-BR" sz="2800" dirty="0">
              <a:solidFill>
                <a:schemeClr val="tx2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3923928" y="1412776"/>
            <a:ext cx="720080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71600" y="3212976"/>
            <a:ext cx="7344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O </a:t>
            </a:r>
            <a:r>
              <a:rPr lang="el-GR" sz="2200" dirty="0" smtClean="0"/>
              <a:t>α</a:t>
            </a:r>
            <a:r>
              <a:rPr lang="pt-BR" sz="2200" dirty="0" smtClean="0"/>
              <a:t>-</a:t>
            </a:r>
            <a:r>
              <a:rPr lang="pt-BR" sz="2200" dirty="0" err="1" smtClean="0"/>
              <a:t>cetoglutarato</a:t>
            </a:r>
            <a:r>
              <a:rPr lang="pt-BR" sz="2200" dirty="0" smtClean="0"/>
              <a:t> desempenha um papel central no metabolismo dos aminoácidos, pois aceita o grupo amino da maior parte dos aminoácidos, tornando-se então, o </a:t>
            </a:r>
            <a:r>
              <a:rPr lang="pt-BR" sz="2200" u="sng" dirty="0" smtClean="0"/>
              <a:t>glutamato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sp>
        <p:nvSpPr>
          <p:cNvPr id="12" name="Seta em curva para a esquerda 11"/>
          <p:cNvSpPr/>
          <p:nvPr/>
        </p:nvSpPr>
        <p:spPr>
          <a:xfrm>
            <a:off x="7384535" y="4320972"/>
            <a:ext cx="432048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71600" y="4969044"/>
            <a:ext cx="7344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O glutamato produzido por </a:t>
            </a:r>
            <a:r>
              <a:rPr lang="pt-BR" sz="2200" dirty="0" err="1" smtClean="0"/>
              <a:t>transaminação</a:t>
            </a:r>
            <a:r>
              <a:rPr lang="pt-BR" sz="2200" dirty="0" smtClean="0"/>
              <a:t> pode ser desaminado </a:t>
            </a:r>
            <a:r>
              <a:rPr lang="pt-BR" sz="2200" dirty="0" err="1" smtClean="0"/>
              <a:t>oxidativamente</a:t>
            </a:r>
            <a:r>
              <a:rPr lang="pt-BR" sz="2200" dirty="0" smtClean="0"/>
              <a:t> ou utilizado como doador de grupo amino na síntese de aminoácidos não essenciais.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3106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23528" y="764704"/>
            <a:ext cx="1944215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228184" y="764704"/>
            <a:ext cx="2448272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399278" y="2428171"/>
            <a:ext cx="2525500" cy="308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267743" y="3176973"/>
            <a:ext cx="1296145" cy="795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082699" y="4653136"/>
            <a:ext cx="90512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38883" y="3501009"/>
            <a:ext cx="32906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63888" y="4005064"/>
            <a:ext cx="401069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964956" y="2967489"/>
            <a:ext cx="214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Pirrolina-5-carboxylase </a:t>
            </a:r>
            <a:r>
              <a:rPr lang="pt-BR" sz="1200" dirty="0" err="1" smtClean="0">
                <a:solidFill>
                  <a:srgbClr val="FF0000"/>
                </a:solidFill>
              </a:rPr>
              <a:t>sintase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491880" y="387208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P5C-redutase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07804" y="5223683"/>
            <a:ext cx="1678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Aspartato</a:t>
            </a:r>
            <a:r>
              <a:rPr lang="pt-BR" sz="1200" dirty="0" smtClean="0">
                <a:solidFill>
                  <a:srgbClr val="FF0000"/>
                </a:solidFill>
              </a:rPr>
              <a:t>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322346" y="5390364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Alanina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23528" y="5672687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Asparagina </a:t>
            </a:r>
            <a:r>
              <a:rPr lang="pt-BR" sz="1200" dirty="0" err="1" smtClean="0">
                <a:solidFill>
                  <a:srgbClr val="FF0000"/>
                </a:solidFill>
              </a:rPr>
              <a:t>sintetase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860032" y="632035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catabolismo do </a:t>
            </a:r>
            <a:r>
              <a:rPr lang="pt-BR" sz="1200" dirty="0" err="1" smtClean="0">
                <a:solidFill>
                  <a:srgbClr val="FF0000"/>
                </a:solidFill>
              </a:rPr>
              <a:t>triptofano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187624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4589280" y="830946"/>
            <a:ext cx="3469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que convertem glicose em </a:t>
            </a:r>
            <a:r>
              <a:rPr lang="el-GR" sz="1200" dirty="0" smtClean="0">
                <a:solidFill>
                  <a:srgbClr val="FF0000"/>
                </a:solidFill>
              </a:rPr>
              <a:t>α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cetoglutarato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3923928" y="1412776"/>
            <a:ext cx="720080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3543373" y="5409220"/>
            <a:ext cx="720080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4494772" y="5409220"/>
            <a:ext cx="720080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3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23528" y="764704"/>
            <a:ext cx="1944215" cy="3888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030250" y="764704"/>
            <a:ext cx="1646206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494772" y="4653136"/>
            <a:ext cx="1450138" cy="792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267743" y="3176973"/>
            <a:ext cx="1296145" cy="795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38883" y="3501009"/>
            <a:ext cx="32906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63888" y="4005064"/>
            <a:ext cx="401069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295635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6228184" y="1916832"/>
            <a:ext cx="936104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228184" y="1916832"/>
            <a:ext cx="9361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876256" y="2924943"/>
            <a:ext cx="468052" cy="576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5994710" y="3087631"/>
            <a:ext cx="206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Glutaminase</a:t>
            </a:r>
            <a:r>
              <a:rPr lang="pt-BR" sz="1200" dirty="0" smtClean="0">
                <a:solidFill>
                  <a:srgbClr val="FF0000"/>
                </a:solidFill>
              </a:rPr>
              <a:t> fosfato-ativada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258093" y="2282388"/>
            <a:ext cx="1559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Glutamina </a:t>
            </a:r>
            <a:r>
              <a:rPr lang="pt-BR" sz="1200" dirty="0" err="1" smtClean="0">
                <a:solidFill>
                  <a:srgbClr val="FF0000"/>
                </a:solidFill>
              </a:rPr>
              <a:t>sintetase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819176" y="3944089"/>
            <a:ext cx="292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Glutamina:frutose-6-fosfato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5570134" y="46531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6305181" y="43186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4499992" y="4318636"/>
            <a:ext cx="945712" cy="550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/>
          <p:cNvCxnSpPr/>
          <p:nvPr/>
        </p:nvCxnSpPr>
        <p:spPr>
          <a:xfrm>
            <a:off x="6300192" y="364502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395536" y="4941168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1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030250" y="764704"/>
            <a:ext cx="1646206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494772" y="4653136"/>
            <a:ext cx="1450138" cy="792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38883" y="3501009"/>
            <a:ext cx="32906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63888" y="4005064"/>
            <a:ext cx="401069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223628" y="6190131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6228184" y="1916832"/>
            <a:ext cx="936104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228184" y="1916832"/>
            <a:ext cx="9361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876256" y="2924943"/>
            <a:ext cx="468052" cy="576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5570134" y="46531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6305181" y="43186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4499992" y="4318636"/>
            <a:ext cx="945712" cy="550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/>
          <p:cNvCxnSpPr/>
          <p:nvPr/>
        </p:nvCxnSpPr>
        <p:spPr>
          <a:xfrm>
            <a:off x="6300192" y="364502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395536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251520" y="764704"/>
            <a:ext cx="2088232" cy="2160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95536" y="2780928"/>
            <a:ext cx="720080" cy="187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115616" y="3645024"/>
            <a:ext cx="1080120" cy="948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3305672" y="3589565"/>
            <a:ext cx="1859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Ornitina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aminotransferase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869775" y="3506524"/>
            <a:ext cx="121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arginase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691680" y="3872081"/>
            <a:ext cx="1931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Ornitina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carbomilfosfatase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779912" y="459389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síntese proteínas;</a:t>
            </a:r>
          </a:p>
          <a:p>
            <a:r>
              <a:rPr lang="pt-BR" sz="1200" dirty="0" err="1" smtClean="0">
                <a:solidFill>
                  <a:srgbClr val="FF0000"/>
                </a:solidFill>
              </a:rPr>
              <a:t>Hidroxilação</a:t>
            </a:r>
            <a:r>
              <a:rPr lang="pt-BR" sz="1200" dirty="0" smtClean="0">
                <a:solidFill>
                  <a:srgbClr val="FF0000"/>
                </a:solidFill>
              </a:rPr>
              <a:t> peptídeos ligados à </a:t>
            </a:r>
            <a:r>
              <a:rPr lang="pt-BR" sz="1200" dirty="0" err="1" smtClean="0">
                <a:solidFill>
                  <a:srgbClr val="FF0000"/>
                </a:solidFill>
              </a:rPr>
              <a:t>prolina</a:t>
            </a:r>
            <a:r>
              <a:rPr lang="pt-BR" sz="12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pt-BR" sz="1200" dirty="0" smtClean="0">
                <a:solidFill>
                  <a:srgbClr val="FF0000"/>
                </a:solidFill>
              </a:rPr>
              <a:t>Enzimas de degradação proteica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51520" y="437613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</a:t>
            </a:r>
            <a:r>
              <a:rPr lang="pt-BR" sz="1200" dirty="0" err="1" smtClean="0">
                <a:solidFill>
                  <a:srgbClr val="FF0000"/>
                </a:solidFill>
              </a:rPr>
              <a:t>hidroxiprolina</a:t>
            </a:r>
            <a:r>
              <a:rPr lang="pt-BR" sz="1200" dirty="0" smtClean="0">
                <a:solidFill>
                  <a:srgbClr val="FF0000"/>
                </a:solidFill>
              </a:rPr>
              <a:t> em glicina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545191" y="5378730"/>
            <a:ext cx="2184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treonina em glicina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-36512" y="558924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colina em glicina</a:t>
            </a:r>
            <a:endParaRPr lang="pt-B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030250" y="764704"/>
            <a:ext cx="1646206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494772" y="4653136"/>
            <a:ext cx="1450138" cy="792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38883" y="3501009"/>
            <a:ext cx="32906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63888" y="4005064"/>
            <a:ext cx="401069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187624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6228184" y="1916832"/>
            <a:ext cx="936104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228184" y="1916832"/>
            <a:ext cx="9361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876256" y="2924943"/>
            <a:ext cx="468052" cy="576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5570134" y="46531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6305181" y="4318636"/>
            <a:ext cx="1450138" cy="8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4499992" y="4318636"/>
            <a:ext cx="945712" cy="550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/>
          <p:cNvCxnSpPr/>
          <p:nvPr/>
        </p:nvCxnSpPr>
        <p:spPr>
          <a:xfrm>
            <a:off x="6300192" y="364502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395536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827584" y="4232121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Serina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hidroximetil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transferase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947838" y="2287905"/>
            <a:ext cx="261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Cistationina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β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sintase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99592" y="16288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Cistationina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γ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liase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71609" y="692696"/>
            <a:ext cx="235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de </a:t>
            </a:r>
            <a:r>
              <a:rPr lang="pt-BR" sz="1200" dirty="0" err="1" smtClean="0">
                <a:solidFill>
                  <a:srgbClr val="FF0000"/>
                </a:solidFill>
              </a:rPr>
              <a:t>cisteína</a:t>
            </a:r>
            <a:r>
              <a:rPr lang="pt-BR" sz="1200" dirty="0" smtClean="0">
                <a:solidFill>
                  <a:srgbClr val="FF0000"/>
                </a:solidFill>
              </a:rPr>
              <a:t> em taurina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1547664" y="2791961"/>
            <a:ext cx="182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Catabolismo da metionina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395536" y="234888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95536" y="126876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755576" y="3501008"/>
            <a:ext cx="3960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Fosfoglicerato</a:t>
            </a:r>
            <a:r>
              <a:rPr lang="pt-BR" sz="1200" dirty="0" smtClean="0">
                <a:solidFill>
                  <a:srgbClr val="FF0000"/>
                </a:solidFill>
              </a:rPr>
              <a:t> e glutamato em </a:t>
            </a:r>
            <a:r>
              <a:rPr lang="pt-BR" sz="1200" dirty="0" err="1" smtClean="0">
                <a:solidFill>
                  <a:srgbClr val="FF0000"/>
                </a:solidFill>
              </a:rPr>
              <a:t>serina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1532969" y="3651294"/>
            <a:ext cx="711424" cy="4541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1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" y="260649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738883" y="3501009"/>
            <a:ext cx="32906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63888" y="4005064"/>
            <a:ext cx="401069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187624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6228184" y="1916832"/>
            <a:ext cx="936104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228184" y="1916832"/>
            <a:ext cx="9361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/>
          <p:cNvCxnSpPr/>
          <p:nvPr/>
        </p:nvCxnSpPr>
        <p:spPr>
          <a:xfrm>
            <a:off x="6300192" y="364502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395536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395536" y="234888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95536" y="126876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876256" y="764704"/>
            <a:ext cx="1944216" cy="2603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/>
          <p:cNvCxnSpPr/>
          <p:nvPr/>
        </p:nvCxnSpPr>
        <p:spPr>
          <a:xfrm>
            <a:off x="395536" y="400506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1475656" y="4293096"/>
            <a:ext cx="28803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6971304" y="4055974"/>
            <a:ext cx="242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de </a:t>
            </a:r>
            <a:r>
              <a:rPr lang="pt-BR" sz="1200" dirty="0" err="1" smtClean="0">
                <a:solidFill>
                  <a:srgbClr val="FF0000"/>
                </a:solidFill>
              </a:rPr>
              <a:t>tetrahidrobiopterina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524328" y="4653136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Fenilalanina </a:t>
            </a:r>
            <a:r>
              <a:rPr lang="pt-BR" sz="1200" dirty="0" err="1" smtClean="0">
                <a:solidFill>
                  <a:srgbClr val="FF0000"/>
                </a:solidFill>
              </a:rPr>
              <a:t>hidroxilase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156176" y="544522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Dihidrobiopterina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redutase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283968" y="4930135"/>
            <a:ext cx="103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Via pentoses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7092280" y="3090849"/>
            <a:ext cx="1055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GTP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7164288" y="5157192"/>
            <a:ext cx="36004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3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" y="238938"/>
            <a:ext cx="8939429" cy="6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reto 18"/>
          <p:cNvCxnSpPr/>
          <p:nvPr/>
        </p:nvCxnSpPr>
        <p:spPr>
          <a:xfrm>
            <a:off x="3923928" y="2420888"/>
            <a:ext cx="8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43808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41987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499992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627784" y="6453336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187624" y="616530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6300192" y="364502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395536" y="4869160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395536" y="234888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95536" y="1268760"/>
            <a:ext cx="93610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395536" y="400506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1475656" y="4293096"/>
            <a:ext cx="28803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7164288" y="5157192"/>
            <a:ext cx="36004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3419872" y="443711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Prolina</a:t>
            </a:r>
            <a:r>
              <a:rPr lang="pt-BR" sz="1200" dirty="0" smtClean="0">
                <a:solidFill>
                  <a:srgbClr val="FF0000"/>
                </a:solidFill>
              </a:rPr>
              <a:t> oxidase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888498" y="3142283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pirimidinas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500566" y="2524934"/>
            <a:ext cx="182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Catabolismo pirimidinas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452320" y="1844824"/>
            <a:ext cx="1901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</a:t>
            </a:r>
            <a:r>
              <a:rPr lang="pt-BR" sz="1200" dirty="0" err="1" smtClean="0">
                <a:solidFill>
                  <a:srgbClr val="FF0000"/>
                </a:solidFill>
              </a:rPr>
              <a:t>coenzima-A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054218" y="2221413"/>
            <a:ext cx="96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carnosinase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7668344" y="1151166"/>
            <a:ext cx="1823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 smtClean="0">
                <a:solidFill>
                  <a:srgbClr val="FF0000"/>
                </a:solidFill>
              </a:rPr>
              <a:t>Aspartato</a:t>
            </a:r>
            <a:r>
              <a:rPr lang="pt-BR" sz="1100" dirty="0" smtClean="0">
                <a:solidFill>
                  <a:srgbClr val="FF0000"/>
                </a:solidFill>
              </a:rPr>
              <a:t> descarboxilase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886146" y="620688"/>
            <a:ext cx="3132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rgbClr val="FF0000"/>
                </a:solidFill>
              </a:rPr>
              <a:t>Β</a:t>
            </a:r>
            <a:r>
              <a:rPr lang="pt-BR" sz="1100" dirty="0" smtClean="0">
                <a:solidFill>
                  <a:srgbClr val="FF0000"/>
                </a:solidFill>
              </a:rPr>
              <a:t>-alanina </a:t>
            </a:r>
            <a:r>
              <a:rPr lang="el-GR" sz="1100" dirty="0" smtClean="0">
                <a:solidFill>
                  <a:srgbClr val="FF0000"/>
                </a:solidFill>
              </a:rPr>
              <a:t>α</a:t>
            </a:r>
            <a:r>
              <a:rPr lang="pt-BR" sz="1100" dirty="0" smtClean="0">
                <a:solidFill>
                  <a:srgbClr val="FF0000"/>
                </a:solidFill>
              </a:rPr>
              <a:t>-</a:t>
            </a:r>
            <a:r>
              <a:rPr lang="pt-BR" sz="1100" dirty="0" err="1" smtClean="0">
                <a:solidFill>
                  <a:srgbClr val="FF0000"/>
                </a:solidFill>
              </a:rPr>
              <a:t>cetoglutarato</a:t>
            </a:r>
            <a:r>
              <a:rPr lang="pt-BR" sz="1100" dirty="0" smtClean="0">
                <a:solidFill>
                  <a:srgbClr val="FF0000"/>
                </a:solidFill>
              </a:rPr>
              <a:t> transaminase</a:t>
            </a:r>
            <a:endParaRPr lang="pt-BR" sz="1100" dirty="0">
              <a:solidFill>
                <a:srgbClr val="FF0000"/>
              </a:solidFill>
            </a:endParaRPr>
          </a:p>
        </p:txBody>
      </p:sp>
      <p:cxnSp>
        <p:nvCxnSpPr>
          <p:cNvPr id="42" name="Conector reto 41"/>
          <p:cNvCxnSpPr/>
          <p:nvPr/>
        </p:nvCxnSpPr>
        <p:spPr>
          <a:xfrm>
            <a:off x="7380312" y="220486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884368" y="148478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6876256" y="1484784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6984268" y="3933056"/>
            <a:ext cx="25202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9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49771"/>
            <a:ext cx="76866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39752" y="21438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BCAA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148064" y="207188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Glutamato </a:t>
            </a:r>
            <a:r>
              <a:rPr lang="pt-BR" sz="1200" dirty="0" err="1" smtClean="0">
                <a:solidFill>
                  <a:srgbClr val="FF0000"/>
                </a:solidFill>
              </a:rPr>
              <a:t>desidrogenase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067944" y="2636912"/>
            <a:ext cx="720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411760" y="286396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Pirrolina-5-carboxylase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2771800" y="3933056"/>
            <a:ext cx="720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203848" y="4725144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483768" y="414908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P5C-redutase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821213" y="5085184"/>
            <a:ext cx="1678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Aspartato</a:t>
            </a:r>
            <a:r>
              <a:rPr lang="pt-BR" sz="1200" dirty="0" smtClean="0">
                <a:solidFill>
                  <a:srgbClr val="FF0000"/>
                </a:solidFill>
              </a:rPr>
              <a:t>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99992" y="5085184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Alanina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029125" y="609329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Asparagina </a:t>
            </a:r>
            <a:r>
              <a:rPr lang="pt-BR" sz="1200" dirty="0" err="1" smtClean="0">
                <a:solidFill>
                  <a:srgbClr val="FF0000"/>
                </a:solidFill>
              </a:rPr>
              <a:t>sintetase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2940523" y="6093296"/>
            <a:ext cx="67277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1907704" y="5805264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4572000" y="5805264"/>
            <a:ext cx="57606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4656972" y="592714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catabolismo do </a:t>
            </a:r>
            <a:r>
              <a:rPr lang="pt-BR" sz="1200" dirty="0" err="1" smtClean="0">
                <a:solidFill>
                  <a:srgbClr val="FF0000"/>
                </a:solidFill>
              </a:rPr>
              <a:t>triptofano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26" name="Conector reto 25"/>
          <p:cNvCxnSpPr/>
          <p:nvPr/>
        </p:nvCxnSpPr>
        <p:spPr>
          <a:xfrm>
            <a:off x="6084168" y="3645024"/>
            <a:ext cx="720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3167844" y="1052736"/>
            <a:ext cx="3469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que convertem glicose em </a:t>
            </a:r>
            <a:r>
              <a:rPr lang="el-GR" sz="1200" dirty="0" smtClean="0">
                <a:solidFill>
                  <a:srgbClr val="FF0000"/>
                </a:solidFill>
              </a:rPr>
              <a:t>α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cetoglutarato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379016" y="3794556"/>
            <a:ext cx="292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Glutamina:frutose-6-fosfato transaminase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260206" y="3440033"/>
            <a:ext cx="206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Glutaminase</a:t>
            </a:r>
            <a:r>
              <a:rPr lang="pt-BR" sz="1200" dirty="0" smtClean="0">
                <a:solidFill>
                  <a:srgbClr val="FF0000"/>
                </a:solidFill>
              </a:rPr>
              <a:t> fosfato-ativada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5148064" y="3002468"/>
            <a:ext cx="1559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Glutamina </a:t>
            </a:r>
            <a:r>
              <a:rPr lang="pt-BR" sz="1200" dirty="0" err="1" smtClean="0">
                <a:solidFill>
                  <a:srgbClr val="FF0000"/>
                </a:solidFill>
              </a:rPr>
              <a:t>sintetase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436377" y="3174208"/>
            <a:ext cx="1859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Ornitina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aminotransferase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920079" y="3487168"/>
            <a:ext cx="121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arginase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68" name="CaixaDeTexto 7167"/>
          <p:cNvSpPr txBox="1"/>
          <p:nvPr/>
        </p:nvSpPr>
        <p:spPr>
          <a:xfrm>
            <a:off x="3030015" y="3578532"/>
            <a:ext cx="1931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Ornitina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carbomilfosfatase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34" name="Conector reto 33"/>
          <p:cNvCxnSpPr/>
          <p:nvPr/>
        </p:nvCxnSpPr>
        <p:spPr>
          <a:xfrm>
            <a:off x="1187624" y="4725144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1187624" y="3933056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1187624" y="1628800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CaixaDeTexto 7168"/>
          <p:cNvSpPr txBox="1"/>
          <p:nvPr/>
        </p:nvSpPr>
        <p:spPr>
          <a:xfrm>
            <a:off x="35496" y="623179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síntese proteínas;</a:t>
            </a:r>
          </a:p>
          <a:p>
            <a:r>
              <a:rPr lang="pt-BR" sz="1200" dirty="0" err="1" smtClean="0">
                <a:solidFill>
                  <a:srgbClr val="FF0000"/>
                </a:solidFill>
              </a:rPr>
              <a:t>Hidroxilação</a:t>
            </a:r>
            <a:r>
              <a:rPr lang="pt-BR" sz="1200" dirty="0" smtClean="0">
                <a:solidFill>
                  <a:srgbClr val="FF0000"/>
                </a:solidFill>
              </a:rPr>
              <a:t> peptídeos ligados à </a:t>
            </a:r>
            <a:r>
              <a:rPr lang="pt-BR" sz="1200" dirty="0" err="1" smtClean="0">
                <a:solidFill>
                  <a:srgbClr val="FF0000"/>
                </a:solidFill>
              </a:rPr>
              <a:t>prolina</a:t>
            </a:r>
            <a:r>
              <a:rPr lang="pt-BR" sz="12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pt-BR" sz="1200" dirty="0" smtClean="0">
                <a:solidFill>
                  <a:srgbClr val="FF0000"/>
                </a:solidFill>
              </a:rPr>
              <a:t>Enzimas de degradação proteica</a:t>
            </a:r>
          </a:p>
        </p:txBody>
      </p:sp>
      <p:cxnSp>
        <p:nvCxnSpPr>
          <p:cNvPr id="7172" name="Conector de seta reta 7171"/>
          <p:cNvCxnSpPr/>
          <p:nvPr/>
        </p:nvCxnSpPr>
        <p:spPr>
          <a:xfrm flipH="1">
            <a:off x="899592" y="4725144"/>
            <a:ext cx="2040931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CaixaDeTexto 7172"/>
          <p:cNvSpPr txBox="1"/>
          <p:nvPr/>
        </p:nvSpPr>
        <p:spPr>
          <a:xfrm>
            <a:off x="1475656" y="4426079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</a:t>
            </a:r>
            <a:r>
              <a:rPr lang="pt-BR" sz="1200" dirty="0" err="1" smtClean="0">
                <a:solidFill>
                  <a:srgbClr val="FF0000"/>
                </a:solidFill>
              </a:rPr>
              <a:t>hidroxiprolina</a:t>
            </a:r>
            <a:r>
              <a:rPr lang="pt-BR" sz="1200" dirty="0" smtClean="0">
                <a:solidFill>
                  <a:srgbClr val="FF0000"/>
                </a:solidFill>
              </a:rPr>
              <a:t> em glicina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4" name="CaixaDeTexto 7173"/>
          <p:cNvSpPr txBox="1"/>
          <p:nvPr/>
        </p:nvSpPr>
        <p:spPr>
          <a:xfrm>
            <a:off x="1860046" y="4946684"/>
            <a:ext cx="2184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treonina em glicina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5" name="CaixaDeTexto 7174"/>
          <p:cNvSpPr txBox="1"/>
          <p:nvPr/>
        </p:nvSpPr>
        <p:spPr>
          <a:xfrm>
            <a:off x="35496" y="527072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colina em glicina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6" name="CaixaDeTexto 7175"/>
          <p:cNvSpPr txBox="1"/>
          <p:nvPr/>
        </p:nvSpPr>
        <p:spPr>
          <a:xfrm>
            <a:off x="-108520" y="393305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Serina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hidroximetil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transferase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7" name="CaixaDeTexto 7176"/>
          <p:cNvSpPr txBox="1"/>
          <p:nvPr/>
        </p:nvSpPr>
        <p:spPr>
          <a:xfrm>
            <a:off x="-60274" y="2880674"/>
            <a:ext cx="261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Cistationina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β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sintase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8" name="CaixaDeTexto 7177"/>
          <p:cNvSpPr txBox="1"/>
          <p:nvPr/>
        </p:nvSpPr>
        <p:spPr>
          <a:xfrm>
            <a:off x="54015" y="202494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Cistationina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γ</a:t>
            </a:r>
            <a:r>
              <a:rPr lang="pt-BR" sz="1200" dirty="0" smtClean="0">
                <a:solidFill>
                  <a:srgbClr val="FF0000"/>
                </a:solidFill>
              </a:rPr>
              <a:t>-</a:t>
            </a:r>
            <a:r>
              <a:rPr lang="pt-BR" sz="1200" dirty="0" err="1" smtClean="0">
                <a:solidFill>
                  <a:srgbClr val="FF0000"/>
                </a:solidFill>
              </a:rPr>
              <a:t>liase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79" name="CaixaDeTexto 7178"/>
          <p:cNvSpPr txBox="1"/>
          <p:nvPr/>
        </p:nvSpPr>
        <p:spPr>
          <a:xfrm>
            <a:off x="571609" y="1135777"/>
            <a:ext cx="235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Conversão de </a:t>
            </a:r>
            <a:r>
              <a:rPr lang="pt-BR" sz="1200" dirty="0" err="1" smtClean="0">
                <a:solidFill>
                  <a:srgbClr val="FF0000"/>
                </a:solidFill>
              </a:rPr>
              <a:t>cisteína</a:t>
            </a:r>
            <a:r>
              <a:rPr lang="pt-BR" sz="1200" dirty="0" smtClean="0">
                <a:solidFill>
                  <a:srgbClr val="FF0000"/>
                </a:solidFill>
              </a:rPr>
              <a:t> em taurina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0" name="CaixaDeTexto 7179"/>
          <p:cNvSpPr txBox="1"/>
          <p:nvPr/>
        </p:nvSpPr>
        <p:spPr>
          <a:xfrm>
            <a:off x="-108521" y="3656057"/>
            <a:ext cx="3960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Fosfoglicerato</a:t>
            </a:r>
            <a:r>
              <a:rPr lang="pt-BR" sz="1200" dirty="0" smtClean="0">
                <a:solidFill>
                  <a:srgbClr val="FF0000"/>
                </a:solidFill>
              </a:rPr>
              <a:t> e glutamato em </a:t>
            </a:r>
            <a:r>
              <a:rPr lang="pt-BR" sz="1200" dirty="0" err="1" smtClean="0">
                <a:solidFill>
                  <a:srgbClr val="FF0000"/>
                </a:solidFill>
              </a:rPr>
              <a:t>serina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1" name="CaixaDeTexto 7180"/>
          <p:cNvSpPr txBox="1"/>
          <p:nvPr/>
        </p:nvSpPr>
        <p:spPr>
          <a:xfrm>
            <a:off x="1547664" y="2503929"/>
            <a:ext cx="182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Catabolismo da metionina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2" name="CaixaDeTexto 7181"/>
          <p:cNvSpPr txBox="1"/>
          <p:nvPr/>
        </p:nvSpPr>
        <p:spPr>
          <a:xfrm>
            <a:off x="7092280" y="3296017"/>
            <a:ext cx="1055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GTP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3" name="CaixaDeTexto 7182"/>
          <p:cNvSpPr txBox="1"/>
          <p:nvPr/>
        </p:nvSpPr>
        <p:spPr>
          <a:xfrm>
            <a:off x="7020272" y="3933056"/>
            <a:ext cx="242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de </a:t>
            </a:r>
            <a:r>
              <a:rPr lang="pt-BR" sz="1200" dirty="0" err="1" smtClean="0">
                <a:solidFill>
                  <a:srgbClr val="FF0000"/>
                </a:solidFill>
              </a:rPr>
              <a:t>tetrahidrobiopterina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4" name="CaixaDeTexto 7183"/>
          <p:cNvSpPr txBox="1"/>
          <p:nvPr/>
        </p:nvSpPr>
        <p:spPr>
          <a:xfrm>
            <a:off x="7524328" y="4703078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Fenilalanina </a:t>
            </a:r>
            <a:r>
              <a:rPr lang="pt-BR" sz="1200" dirty="0" err="1" smtClean="0">
                <a:solidFill>
                  <a:srgbClr val="FF0000"/>
                </a:solidFill>
              </a:rPr>
              <a:t>hidroxilase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5" name="CaixaDeTexto 7184"/>
          <p:cNvSpPr txBox="1"/>
          <p:nvPr/>
        </p:nvSpPr>
        <p:spPr>
          <a:xfrm>
            <a:off x="5465961" y="458112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Dihidrobiopterina</a:t>
            </a:r>
            <a:r>
              <a:rPr lang="pt-BR" sz="1200" dirty="0" smtClean="0">
                <a:solidFill>
                  <a:srgbClr val="FF0000"/>
                </a:solidFill>
              </a:rPr>
              <a:t> </a:t>
            </a:r>
            <a:r>
              <a:rPr lang="pt-BR" sz="1200" dirty="0" err="1" smtClean="0">
                <a:solidFill>
                  <a:srgbClr val="FF0000"/>
                </a:solidFill>
              </a:rPr>
              <a:t>redutase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6" name="CaixaDeTexto 7185"/>
          <p:cNvSpPr txBox="1"/>
          <p:nvPr/>
        </p:nvSpPr>
        <p:spPr>
          <a:xfrm>
            <a:off x="4283968" y="4653136"/>
            <a:ext cx="103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Via pentoses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7" name="CaixaDeTexto 7186"/>
          <p:cNvSpPr txBox="1"/>
          <p:nvPr/>
        </p:nvSpPr>
        <p:spPr>
          <a:xfrm>
            <a:off x="3707904" y="407155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Prolina</a:t>
            </a:r>
            <a:r>
              <a:rPr lang="pt-BR" sz="1200" dirty="0" smtClean="0">
                <a:solidFill>
                  <a:srgbClr val="FF0000"/>
                </a:solidFill>
              </a:rPr>
              <a:t> oxidase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8" name="CaixaDeTexto 7187"/>
          <p:cNvSpPr txBox="1"/>
          <p:nvPr/>
        </p:nvSpPr>
        <p:spPr>
          <a:xfrm>
            <a:off x="6804248" y="300378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Síntese pirimidinas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89" name="CaixaDeTexto 7188"/>
          <p:cNvSpPr txBox="1"/>
          <p:nvPr/>
        </p:nvSpPr>
        <p:spPr>
          <a:xfrm>
            <a:off x="6468959" y="2647945"/>
            <a:ext cx="182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Catabolismo pirimidinas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57" name="Conector reto 56"/>
          <p:cNvCxnSpPr/>
          <p:nvPr/>
        </p:nvCxnSpPr>
        <p:spPr>
          <a:xfrm>
            <a:off x="7020272" y="2420888"/>
            <a:ext cx="720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>
            <a:off x="6876256" y="4941168"/>
            <a:ext cx="432048" cy="55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CaixaDeTexto 7190"/>
          <p:cNvSpPr txBox="1"/>
          <p:nvPr/>
        </p:nvSpPr>
        <p:spPr>
          <a:xfrm>
            <a:off x="7452320" y="2132856"/>
            <a:ext cx="1901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Enzimas para </a:t>
            </a:r>
            <a:r>
              <a:rPr lang="pt-BR" sz="1200" dirty="0" err="1" smtClean="0">
                <a:solidFill>
                  <a:srgbClr val="FF0000"/>
                </a:solidFill>
              </a:rPr>
              <a:t>coenzima-A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92" name="CaixaDeTexto 7191"/>
          <p:cNvSpPr txBox="1"/>
          <p:nvPr/>
        </p:nvSpPr>
        <p:spPr>
          <a:xfrm>
            <a:off x="5940152" y="2359913"/>
            <a:ext cx="96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rgbClr val="FF0000"/>
                </a:solidFill>
              </a:rPr>
              <a:t>carnosinase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7193" name="CaixaDeTexto 7192"/>
          <p:cNvSpPr txBox="1"/>
          <p:nvPr/>
        </p:nvSpPr>
        <p:spPr>
          <a:xfrm>
            <a:off x="7716590" y="1916832"/>
            <a:ext cx="1823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 smtClean="0">
                <a:solidFill>
                  <a:srgbClr val="FF0000"/>
                </a:solidFill>
              </a:rPr>
              <a:t>Aspartato</a:t>
            </a:r>
            <a:r>
              <a:rPr lang="pt-BR" sz="1100" dirty="0" smtClean="0">
                <a:solidFill>
                  <a:srgbClr val="FF0000"/>
                </a:solidFill>
              </a:rPr>
              <a:t> descarboxilase</a:t>
            </a:r>
            <a:endParaRPr lang="pt-BR" sz="1100" dirty="0">
              <a:solidFill>
                <a:srgbClr val="FF0000"/>
              </a:solidFill>
            </a:endParaRPr>
          </a:p>
        </p:txBody>
      </p:sp>
      <p:cxnSp>
        <p:nvCxnSpPr>
          <p:cNvPr id="63" name="Conector reto 62"/>
          <p:cNvCxnSpPr/>
          <p:nvPr/>
        </p:nvCxnSpPr>
        <p:spPr>
          <a:xfrm>
            <a:off x="7452320" y="1772816"/>
            <a:ext cx="720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4" name="CaixaDeTexto 7193"/>
          <p:cNvSpPr txBox="1"/>
          <p:nvPr/>
        </p:nvSpPr>
        <p:spPr>
          <a:xfrm>
            <a:off x="6046026" y="1484784"/>
            <a:ext cx="3132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rgbClr val="FF0000"/>
                </a:solidFill>
              </a:rPr>
              <a:t>Β</a:t>
            </a:r>
            <a:r>
              <a:rPr lang="pt-BR" sz="1100" dirty="0" smtClean="0">
                <a:solidFill>
                  <a:srgbClr val="FF0000"/>
                </a:solidFill>
              </a:rPr>
              <a:t>-alanina </a:t>
            </a:r>
            <a:r>
              <a:rPr lang="el-GR" sz="1100" dirty="0" smtClean="0">
                <a:solidFill>
                  <a:srgbClr val="FF0000"/>
                </a:solidFill>
              </a:rPr>
              <a:t>α</a:t>
            </a:r>
            <a:r>
              <a:rPr lang="pt-BR" sz="1100" dirty="0" smtClean="0">
                <a:solidFill>
                  <a:srgbClr val="FF0000"/>
                </a:solidFill>
              </a:rPr>
              <a:t>-</a:t>
            </a:r>
            <a:r>
              <a:rPr lang="pt-BR" sz="1100" dirty="0" err="1" smtClean="0">
                <a:solidFill>
                  <a:srgbClr val="FF0000"/>
                </a:solidFill>
              </a:rPr>
              <a:t>cetoglutarato</a:t>
            </a:r>
            <a:r>
              <a:rPr lang="pt-BR" sz="1100" dirty="0" smtClean="0">
                <a:solidFill>
                  <a:srgbClr val="FF0000"/>
                </a:solidFill>
              </a:rPr>
              <a:t> transaminase</a:t>
            </a:r>
            <a:endParaRPr lang="pt-B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81075"/>
            <a:ext cx="7562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Catabolismo </a:t>
            </a:r>
            <a:r>
              <a:rPr lang="pt-BR" dirty="0" smtClean="0">
                <a:solidFill>
                  <a:srgbClr val="FF0000"/>
                </a:solidFill>
              </a:rPr>
              <a:t>lisina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da </a:t>
            </a:r>
            <a:r>
              <a:rPr lang="pt-BR" dirty="0" err="1" smtClean="0">
                <a:solidFill>
                  <a:srgbClr val="FF0000"/>
                </a:solidFill>
              </a:rPr>
              <a:t>Lys</a:t>
            </a:r>
            <a:r>
              <a:rPr lang="pt-BR" dirty="0" smtClean="0"/>
              <a:t>; </a:t>
            </a:r>
            <a:r>
              <a:rPr lang="pt-BR" dirty="0"/>
              <a:t>Atuação da </a:t>
            </a:r>
            <a:r>
              <a:rPr lang="pt-BR" dirty="0" err="1" smtClean="0">
                <a:solidFill>
                  <a:srgbClr val="FF0000"/>
                </a:solidFill>
              </a:rPr>
              <a:t>Lys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/>
              <a:t>no organismo; locais alvos de ação; resultados de pesquisas científicas. </a:t>
            </a:r>
            <a:r>
              <a:rPr lang="pt-BR" dirty="0" smtClean="0"/>
              <a:t>Particularidades. Possibilidades de pesquisas. </a:t>
            </a:r>
            <a:endParaRPr lang="pt-BR" dirty="0" smtClean="0">
              <a:solidFill>
                <a:srgbClr val="7030A0"/>
              </a:solidFill>
            </a:endParaRP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Catabolismo </a:t>
            </a:r>
            <a:r>
              <a:rPr lang="pt-BR" dirty="0" smtClean="0">
                <a:solidFill>
                  <a:srgbClr val="FF0000"/>
                </a:solidFill>
              </a:rPr>
              <a:t>Metionina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da </a:t>
            </a:r>
            <a:r>
              <a:rPr lang="pt-BR" dirty="0" err="1" smtClean="0">
                <a:solidFill>
                  <a:srgbClr val="FF0000"/>
                </a:solidFill>
              </a:rPr>
              <a:t>Met</a:t>
            </a:r>
            <a:r>
              <a:rPr lang="pt-BR" dirty="0" smtClean="0"/>
              <a:t>; </a:t>
            </a:r>
            <a:r>
              <a:rPr lang="pt-BR" dirty="0"/>
              <a:t>Atuação da </a:t>
            </a:r>
            <a:r>
              <a:rPr lang="pt-BR" dirty="0" err="1" smtClean="0">
                <a:solidFill>
                  <a:srgbClr val="FF0000"/>
                </a:solidFill>
              </a:rPr>
              <a:t>Met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/>
              <a:t>no organismo; locais alvos de ação; resultados de pesquisas científicas. </a:t>
            </a:r>
            <a:r>
              <a:rPr lang="pt-BR" dirty="0" smtClean="0"/>
              <a:t>Particularidades. Possibilidades de pesquisa. </a:t>
            </a:r>
            <a:endParaRPr lang="pt-BR" dirty="0" smtClean="0">
              <a:solidFill>
                <a:srgbClr val="7030A0"/>
              </a:solidFill>
            </a:endParaRPr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57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Para entender melhor...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A transferência de um grupo amino de um esqueleto de carbono para outro é catalisada por uma família de enzimas denominadas </a:t>
            </a:r>
            <a:r>
              <a:rPr lang="pt-BR" dirty="0" err="1" smtClean="0"/>
              <a:t>aminotransferases</a:t>
            </a:r>
            <a:r>
              <a:rPr lang="pt-BR" dirty="0" smtClean="0"/>
              <a:t> (ou transaminases).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Essas enzimas são encontradas no </a:t>
            </a:r>
            <a:r>
              <a:rPr lang="pt-BR" dirty="0" err="1" smtClean="0"/>
              <a:t>citosol</a:t>
            </a:r>
            <a:r>
              <a:rPr lang="pt-BR" dirty="0" smtClean="0"/>
              <a:t> e nas mitocôndrias das células em todo organismo.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Todos os aminoácidos com exceção da lisina e treonina, participam de </a:t>
            </a:r>
            <a:r>
              <a:rPr lang="pt-BR" dirty="0" err="1" smtClean="0"/>
              <a:t>transaminações</a:t>
            </a:r>
            <a:r>
              <a:rPr lang="pt-BR" dirty="0" smtClean="0"/>
              <a:t> em alguma etapa do seu catabolismo.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Lisina e treonina perdem o grupo </a:t>
            </a:r>
            <a:r>
              <a:rPr lang="el-GR" dirty="0" smtClean="0"/>
              <a:t>α</a:t>
            </a:r>
            <a:r>
              <a:rPr lang="pt-BR" dirty="0" smtClean="0"/>
              <a:t>-amino por </a:t>
            </a:r>
            <a:r>
              <a:rPr lang="pt-BR" dirty="0" err="1" smtClean="0"/>
              <a:t>desaminações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67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Exemplo </a:t>
            </a:r>
            <a:r>
              <a:rPr lang="pt-BR" dirty="0" err="1" smtClean="0">
                <a:solidFill>
                  <a:srgbClr val="00B050"/>
                </a:solidFill>
              </a:rPr>
              <a:t>transaminação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1345"/>
            <a:ext cx="3664074" cy="548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2708920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“</a:t>
            </a:r>
            <a:r>
              <a:rPr lang="pt-BR" sz="2800" dirty="0" err="1" smtClean="0">
                <a:solidFill>
                  <a:srgbClr val="FF0000"/>
                </a:solidFill>
              </a:rPr>
              <a:t>Trans</a:t>
            </a:r>
            <a:r>
              <a:rPr lang="pt-BR" sz="2800" dirty="0" smtClean="0">
                <a:solidFill>
                  <a:srgbClr val="FF0000"/>
                </a:solidFill>
              </a:rPr>
              <a:t>” = transfere grupos amino</a:t>
            </a:r>
          </a:p>
          <a:p>
            <a:endParaRPr lang="pt-BR" sz="2800" dirty="0">
              <a:solidFill>
                <a:srgbClr val="FF0000"/>
              </a:solidFill>
            </a:endParaRPr>
          </a:p>
          <a:p>
            <a:endParaRPr lang="pt-BR" sz="2800" dirty="0" smtClean="0">
              <a:solidFill>
                <a:srgbClr val="FF0000"/>
              </a:solidFill>
            </a:endParaRPr>
          </a:p>
          <a:p>
            <a:r>
              <a:rPr lang="pt-BR" sz="2800" dirty="0" err="1" smtClean="0">
                <a:solidFill>
                  <a:srgbClr val="FF0000"/>
                </a:solidFill>
              </a:rPr>
              <a:t>Amino“TRANS”ferase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Exemplo </a:t>
            </a:r>
            <a:r>
              <a:rPr lang="pt-BR" dirty="0" err="1" smtClean="0">
                <a:solidFill>
                  <a:srgbClr val="00B050"/>
                </a:solidFill>
              </a:rPr>
              <a:t>desaminação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032448" cy="51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1844824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 smtClean="0">
                <a:solidFill>
                  <a:srgbClr val="FF0000"/>
                </a:solidFill>
              </a:rPr>
              <a:t>Desaminação</a:t>
            </a:r>
            <a:r>
              <a:rPr lang="pt-BR" sz="2200" dirty="0" smtClean="0">
                <a:solidFill>
                  <a:srgbClr val="FF0000"/>
                </a:solidFill>
              </a:rPr>
              <a:t> = libera o grupo amino como amônia livre</a:t>
            </a:r>
            <a:endParaRPr lang="pt-BR" sz="2200" dirty="0">
              <a:solidFill>
                <a:srgbClr val="FF0000"/>
              </a:solidFill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1835696" y="2780928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83568" y="364502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Ocorrem principalmente no fígado e rins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51520" y="53732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Fornece </a:t>
            </a:r>
            <a:r>
              <a:rPr lang="el-GR" dirty="0" smtClean="0"/>
              <a:t>α</a:t>
            </a:r>
            <a:r>
              <a:rPr lang="pt-BR" dirty="0" smtClean="0"/>
              <a:t>-</a:t>
            </a:r>
            <a:r>
              <a:rPr lang="pt-BR" dirty="0" err="1" smtClean="0"/>
              <a:t>cetoácidos</a:t>
            </a:r>
            <a:r>
              <a:rPr lang="pt-BR" dirty="0" smtClean="0"/>
              <a:t>, que pode entrar nas vias centrais do metabolismo energético e amônia, fonte de amônia na síntese hepática de ureia.</a:t>
            </a:r>
            <a:endParaRPr lang="pt-BR" dirty="0"/>
          </a:p>
        </p:txBody>
      </p:sp>
      <p:sp>
        <p:nvSpPr>
          <p:cNvPr id="9" name="Seta para baixo 8"/>
          <p:cNvSpPr/>
          <p:nvPr/>
        </p:nvSpPr>
        <p:spPr>
          <a:xfrm>
            <a:off x="1835696" y="4437112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7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1800" dirty="0"/>
              <a:t>A maioria dos aminoácidos não essenciais, com exceção da tirosina, podem ser sintetizados por vias simples de um dos quatro intermediários metabólicos comuns: piruvato, </a:t>
            </a:r>
            <a:r>
              <a:rPr lang="pt-BR" sz="1800" dirty="0" err="1"/>
              <a:t>oxaloacetato</a:t>
            </a:r>
            <a:r>
              <a:rPr lang="pt-BR" sz="1800" dirty="0"/>
              <a:t>, </a:t>
            </a:r>
            <a:r>
              <a:rPr lang="el-GR" sz="1800" dirty="0"/>
              <a:t>α</a:t>
            </a:r>
            <a:r>
              <a:rPr lang="pt-BR" sz="1800" dirty="0"/>
              <a:t>-</a:t>
            </a:r>
            <a:r>
              <a:rPr lang="pt-BR" sz="1800" dirty="0" err="1"/>
              <a:t>cetoglutarato</a:t>
            </a:r>
            <a:r>
              <a:rPr lang="pt-BR" sz="1800" dirty="0"/>
              <a:t> ou 3-fosfoglicerato.</a:t>
            </a:r>
          </a:p>
          <a:p>
            <a:pPr algn="just"/>
            <a:endParaRPr lang="pt-BR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9057"/>
            <a:ext cx="7488831" cy="5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452320" y="4869160"/>
            <a:ext cx="1008112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220071" y="5517232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427983" y="5517232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4788023" y="6093296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4788024" y="2204864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699792" y="4149080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7164287" y="2357264"/>
            <a:ext cx="648073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1979712" y="2132856"/>
            <a:ext cx="4320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1907704" y="4437112"/>
            <a:ext cx="4320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907704" y="5157192"/>
            <a:ext cx="4320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3923927" y="5157192"/>
            <a:ext cx="4320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4860031" y="3140968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3707903" y="6453336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4317146" y="6237312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5292079" y="6237312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6732240" y="4149080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7668343" y="2924944"/>
            <a:ext cx="576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7488323" y="5373216"/>
            <a:ext cx="3240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308304" y="434494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7452320" y="2348880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699792" y="623731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8244408" y="227687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0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-243408"/>
            <a:ext cx="8229600" cy="2952329"/>
          </a:xfrm>
        </p:spPr>
        <p:txBody>
          <a:bodyPr>
            <a:normAutofit/>
          </a:bodyPr>
          <a:lstStyle/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Alanina, asparagina, </a:t>
            </a:r>
            <a:r>
              <a:rPr lang="pt-BR" sz="2000" dirty="0" err="1" smtClean="0"/>
              <a:t>aspartato</a:t>
            </a:r>
            <a:r>
              <a:rPr lang="pt-BR" sz="2000" dirty="0" smtClean="0"/>
              <a:t>, glutamato e glutamina são sintetizados por um ou dois passos em reações de </a:t>
            </a:r>
            <a:r>
              <a:rPr lang="pt-BR" sz="2000" dirty="0" err="1" smtClean="0"/>
              <a:t>aminação</a:t>
            </a:r>
            <a:r>
              <a:rPr lang="pt-BR" sz="2000" dirty="0" smtClean="0"/>
              <a:t> a partir dos seus precursores orgânicos: </a:t>
            </a:r>
            <a:r>
              <a:rPr lang="pt-BR" sz="2000" dirty="0" err="1"/>
              <a:t>piruvato</a:t>
            </a:r>
            <a:r>
              <a:rPr lang="pt-BR" sz="2000" dirty="0"/>
              <a:t>, </a:t>
            </a:r>
            <a:r>
              <a:rPr lang="pt-BR" sz="2000" dirty="0" err="1"/>
              <a:t>oxaloacetato</a:t>
            </a:r>
            <a:r>
              <a:rPr lang="pt-BR" sz="2000" dirty="0"/>
              <a:t>, </a:t>
            </a:r>
            <a:r>
              <a:rPr lang="el-GR" sz="2000" dirty="0"/>
              <a:t>α</a:t>
            </a:r>
            <a:r>
              <a:rPr lang="pt-BR" sz="2000" dirty="0" smtClean="0"/>
              <a:t>-</a:t>
            </a:r>
            <a:r>
              <a:rPr lang="pt-BR" sz="2000" dirty="0" err="1" smtClean="0"/>
              <a:t>cetoglutarato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9057"/>
            <a:ext cx="7488831" cy="5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4355976" y="3068960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6300192" y="4149080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275856" y="645333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3851920" y="623731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860032" y="6237312"/>
            <a:ext cx="432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2267744" y="6237312"/>
            <a:ext cx="25202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7236296" y="2924944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4355976" y="2276872"/>
            <a:ext cx="50405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4067944" y="5589240"/>
            <a:ext cx="50405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4788023" y="5517232"/>
            <a:ext cx="576065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4427984" y="6093296"/>
            <a:ext cx="504057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6876256" y="2429272"/>
            <a:ext cx="50405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4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 err="1"/>
              <a:t>Cisteína</a:t>
            </a:r>
            <a:r>
              <a:rPr lang="pt-BR" sz="2400" dirty="0"/>
              <a:t> e glicina são derivados da </a:t>
            </a:r>
            <a:r>
              <a:rPr lang="pt-BR" sz="2400" dirty="0" err="1"/>
              <a:t>serina</a:t>
            </a:r>
            <a:r>
              <a:rPr lang="pt-BR" sz="2400" dirty="0"/>
              <a:t> que é sintetizada a partir do 3-fosfoglicerato.</a:t>
            </a:r>
          </a:p>
          <a:p>
            <a:endParaRPr lang="pt-B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9057"/>
            <a:ext cx="7488831" cy="5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2267744" y="4149080"/>
            <a:ext cx="504056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1331640" y="213285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331640" y="515719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331640" y="4149080"/>
            <a:ext cx="576064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7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</a:t>
            </a:r>
            <a:r>
              <a:rPr lang="pt-BR" dirty="0" smtClean="0"/>
              <a:t>lutamina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pt-BR" dirty="0" smtClean="0"/>
              <a:t>Em 1975 H.G. </a:t>
            </a:r>
            <a:r>
              <a:rPr lang="pt-BR" dirty="0" err="1" smtClean="0"/>
              <a:t>Windmueller</a:t>
            </a:r>
            <a:r>
              <a:rPr lang="pt-BR" dirty="0" smtClean="0"/>
              <a:t> e A.E. </a:t>
            </a:r>
            <a:r>
              <a:rPr lang="pt-BR" dirty="0" err="1" smtClean="0"/>
              <a:t>Spaeth</a:t>
            </a:r>
            <a:r>
              <a:rPr lang="pt-BR" dirty="0" smtClean="0"/>
              <a:t> verificaram que ratos utilizam glutamina do sangue e da dieta como maior combustível metabólico. Após isso, foi crescente o interesse em usar a glutamina para melhorar as funções intestinais de humanos e animais.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Em 1980 foi descoberto que a glutamina estimula a </a:t>
            </a:r>
            <a:r>
              <a:rPr lang="pt-BR" dirty="0" smtClean="0">
                <a:solidFill>
                  <a:schemeClr val="accent2"/>
                </a:solidFill>
              </a:rPr>
              <a:t>síntese de proteína muscular e proliferação de linfócitos.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Hoje em dia sabe-se que há grande quantidade de glutamina em fluidos fisiológicos (plasma, leite, fluido fetal e músculo esquelético), também é um importante veículo para o metabolismo de carbono e nitrogênio entre os órgãos do corpo, um regulador chave para expressão gênica e um precursor essencial para a síntese de algumas moléculas (nucleotídeos, NAD(P), etc.).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Assim como o </a:t>
            </a:r>
            <a:r>
              <a:rPr lang="el-GR" dirty="0" smtClean="0"/>
              <a:t>α</a:t>
            </a:r>
            <a:r>
              <a:rPr lang="pt-BR" dirty="0" smtClean="0"/>
              <a:t>-</a:t>
            </a:r>
            <a:r>
              <a:rPr lang="pt-BR" dirty="0" err="1" smtClean="0"/>
              <a:t>cetoglutarato</a:t>
            </a:r>
            <a:r>
              <a:rPr lang="pt-BR" dirty="0" smtClean="0"/>
              <a:t>, possui papel central no metabolismo.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78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algn="just"/>
            <a:r>
              <a:rPr lang="pt-BR" dirty="0"/>
              <a:t>A glutamina é um dos aminoácidos mais versáteis no metabolismo celular e </a:t>
            </a:r>
            <a:r>
              <a:rPr lang="pt-BR" dirty="0" smtClean="0"/>
              <a:t>fisiológico. </a:t>
            </a:r>
            <a:r>
              <a:rPr lang="pt-BR" dirty="0"/>
              <a:t>E embora esteja presente </a:t>
            </a:r>
            <a:r>
              <a:rPr lang="pt-BR" dirty="0" smtClean="0"/>
              <a:t>nas </a:t>
            </a:r>
            <a:r>
              <a:rPr lang="pt-BR" dirty="0"/>
              <a:t>proteínas dos tecidos vivos vegetais e </a:t>
            </a:r>
            <a:r>
              <a:rPr lang="pt-BR" dirty="0" smtClean="0"/>
              <a:t>animais, a </a:t>
            </a:r>
            <a:r>
              <a:rPr lang="pt-BR" dirty="0"/>
              <a:t>suplementação de glutamina livre (L-Glutamina) previne a atrofia intestinal, melhora a função imune e o desempenho de leitões </a:t>
            </a:r>
            <a:r>
              <a:rPr lang="pt-BR" dirty="0" smtClean="0"/>
              <a:t>recém desmamados </a:t>
            </a:r>
            <a:r>
              <a:rPr lang="pt-BR" dirty="0"/>
              <a:t>(Wu, 2008</a:t>
            </a:r>
            <a:r>
              <a:rPr lang="pt-BR" dirty="0" smtClean="0"/>
              <a:t>).</a:t>
            </a:r>
            <a:endParaRPr lang="pt-BR" dirty="0"/>
          </a:p>
        </p:txBody>
      </p:sp>
      <p:sp>
        <p:nvSpPr>
          <p:cNvPr id="2" name="Seta em curva para a direita 1"/>
          <p:cNvSpPr/>
          <p:nvPr/>
        </p:nvSpPr>
        <p:spPr>
          <a:xfrm>
            <a:off x="2195736" y="5373216"/>
            <a:ext cx="576064" cy="9361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31840" y="573325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Já há trabalho com diversas espécies!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Diversos efeitos positivos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Sinergismo com arginina!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A glutamina é </a:t>
            </a:r>
            <a:r>
              <a:rPr lang="pt-BR" dirty="0" smtClean="0">
                <a:solidFill>
                  <a:schemeClr val="accent2"/>
                </a:solidFill>
              </a:rPr>
              <a:t>sintetizada </a:t>
            </a:r>
            <a:r>
              <a:rPr lang="pt-BR" dirty="0">
                <a:solidFill>
                  <a:schemeClr val="accent2"/>
                </a:solidFill>
              </a:rPr>
              <a:t>endogenamente a partir </a:t>
            </a:r>
            <a:r>
              <a:rPr lang="pt-BR" dirty="0" smtClean="0">
                <a:solidFill>
                  <a:schemeClr val="accent2"/>
                </a:solidFill>
              </a:rPr>
              <a:t>da </a:t>
            </a:r>
            <a:r>
              <a:rPr lang="pt-BR" dirty="0">
                <a:solidFill>
                  <a:schemeClr val="accent2"/>
                </a:solidFill>
              </a:rPr>
              <a:t>amônia e glutamato</a:t>
            </a:r>
            <a:r>
              <a:rPr lang="pt-BR" dirty="0"/>
              <a:t>, primariamente no </a:t>
            </a:r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músculo 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esquelético</a:t>
            </a:r>
            <a:r>
              <a:rPr lang="pt-BR" dirty="0" smtClean="0"/>
              <a:t>. A </a:t>
            </a:r>
            <a:r>
              <a:rPr lang="pt-BR" dirty="0"/>
              <a:t>síntese endógena de glutamina pode não ser suficiente para suprir as exigências de animais em condições de estresse, como o </a:t>
            </a:r>
            <a:r>
              <a:rPr lang="pt-BR" dirty="0" smtClean="0"/>
              <a:t>desmame ou crescimento muito acelerado, </a:t>
            </a:r>
            <a:r>
              <a:rPr lang="pt-BR" dirty="0"/>
              <a:t>nesse caso a glutamina é dita </a:t>
            </a:r>
            <a:r>
              <a:rPr lang="pt-BR" dirty="0" smtClean="0"/>
              <a:t>como um aminoácido condicionalmente essencial.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619672" y="5301208"/>
            <a:ext cx="792088" cy="10801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27784" y="598121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</a:rPr>
              <a:t>Suínos e aves já é uma realidade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245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/>
              <a:t>Por ser o aminoácido mais abundante encontrado no plasma sanguíneo, a glutamina é o maior transportador de nitrogênio de </a:t>
            </a:r>
            <a:r>
              <a:rPr lang="pt-BR" dirty="0" smtClean="0"/>
              <a:t>locais de </a:t>
            </a:r>
            <a:r>
              <a:rPr lang="pt-BR" dirty="0"/>
              <a:t>sínteses </a:t>
            </a:r>
            <a:r>
              <a:rPr lang="pt-BR" dirty="0" smtClean="0"/>
              <a:t>(</a:t>
            </a:r>
            <a:r>
              <a:rPr lang="pt-BR" dirty="0"/>
              <a:t>músculo esquelético, fígado e pulmões) para </a:t>
            </a:r>
            <a:r>
              <a:rPr lang="pt-BR" dirty="0" smtClean="0"/>
              <a:t>locais de </a:t>
            </a:r>
            <a:r>
              <a:rPr lang="pt-BR" dirty="0"/>
              <a:t>utilização (</a:t>
            </a:r>
            <a:r>
              <a:rPr lang="pt-BR" dirty="0">
                <a:solidFill>
                  <a:schemeClr val="accent2"/>
                </a:solidFill>
              </a:rPr>
              <a:t>rins, intestinos, neurônios, células do sistema imune e fígado</a:t>
            </a:r>
            <a:r>
              <a:rPr lang="pt-BR" dirty="0"/>
              <a:t>).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Ela </a:t>
            </a:r>
            <a:r>
              <a:rPr lang="pt-BR" dirty="0"/>
              <a:t>age como precursora chave para a formação de </a:t>
            </a:r>
            <a:r>
              <a:rPr lang="pt-BR" dirty="0" smtClean="0"/>
              <a:t>nucleotídeos</a:t>
            </a:r>
            <a:r>
              <a:rPr lang="pt-BR" dirty="0"/>
              <a:t>.</a:t>
            </a:r>
            <a:r>
              <a:rPr lang="pt-BR" dirty="0" smtClean="0"/>
              <a:t> Além </a:t>
            </a:r>
            <a:r>
              <a:rPr lang="pt-BR" dirty="0"/>
              <a:t>disso, </a:t>
            </a:r>
            <a:r>
              <a:rPr lang="pt-BR" dirty="0">
                <a:solidFill>
                  <a:srgbClr val="FF0000"/>
                </a:solidFill>
              </a:rPr>
              <a:t>ambos</a:t>
            </a:r>
            <a:r>
              <a:rPr lang="pt-BR" dirty="0"/>
              <a:t> não podem ser substituídos por outros inputs metabólicos (caso os existentes falhem), portanto o metabolismo da </a:t>
            </a:r>
            <a:r>
              <a:rPr lang="pt-BR" dirty="0">
                <a:solidFill>
                  <a:srgbClr val="FF0000"/>
                </a:solidFill>
              </a:rPr>
              <a:t>glutamina e do glutamato</a:t>
            </a:r>
            <a:r>
              <a:rPr lang="pt-BR" dirty="0"/>
              <a:t> deve ser considerado tão importante como o metabolismo da </a:t>
            </a:r>
            <a:r>
              <a:rPr lang="pt-BR" dirty="0" smtClean="0"/>
              <a:t>glucose.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78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Catabolismo </a:t>
            </a:r>
            <a:r>
              <a:rPr lang="pt-BR" dirty="0">
                <a:solidFill>
                  <a:srgbClr val="FF0000"/>
                </a:solidFill>
              </a:rPr>
              <a:t>Treonina</a:t>
            </a:r>
            <a:r>
              <a:rPr lang="pt-BR" dirty="0"/>
              <a:t>; síntese de AANE e outros produtos provenientes da </a:t>
            </a:r>
            <a:r>
              <a:rPr lang="pt-BR" dirty="0" err="1">
                <a:solidFill>
                  <a:srgbClr val="FF0000"/>
                </a:solidFill>
              </a:rPr>
              <a:t>Thr</a:t>
            </a:r>
            <a:r>
              <a:rPr lang="pt-BR" dirty="0"/>
              <a:t>; Atuação da </a:t>
            </a:r>
            <a:r>
              <a:rPr lang="pt-BR" dirty="0" err="1">
                <a:solidFill>
                  <a:srgbClr val="FF0000"/>
                </a:solidFill>
              </a:rPr>
              <a:t>Thr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/>
              <a:t>no organismo; locais alvos de ação; resultados de pesquisas científicas. Particularidades. Possibilidade de pesquisas. </a:t>
            </a:r>
            <a:endParaRPr lang="pt-BR" dirty="0">
              <a:solidFill>
                <a:srgbClr val="7030A0"/>
              </a:solidFill>
            </a:endParaRPr>
          </a:p>
          <a:p>
            <a:pPr algn="just"/>
            <a:endParaRPr lang="pt-BR" dirty="0" smtClean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Catabolismo </a:t>
            </a:r>
            <a:r>
              <a:rPr lang="pt-BR" dirty="0" smtClean="0">
                <a:solidFill>
                  <a:srgbClr val="FF0000"/>
                </a:solidFill>
              </a:rPr>
              <a:t>triptofano</a:t>
            </a:r>
            <a:r>
              <a:rPr lang="pt-BR" dirty="0" smtClean="0"/>
              <a:t>; </a:t>
            </a:r>
            <a:r>
              <a:rPr lang="pt-BR" dirty="0"/>
              <a:t>síntese de AANE e outros produtos provenientes da </a:t>
            </a:r>
            <a:r>
              <a:rPr lang="pt-BR" dirty="0" err="1" smtClean="0">
                <a:solidFill>
                  <a:srgbClr val="FF0000"/>
                </a:solidFill>
              </a:rPr>
              <a:t>Trp</a:t>
            </a:r>
            <a:r>
              <a:rPr lang="pt-BR" dirty="0" smtClean="0"/>
              <a:t>; </a:t>
            </a:r>
            <a:r>
              <a:rPr lang="pt-BR" dirty="0"/>
              <a:t>Atuação da </a:t>
            </a:r>
            <a:r>
              <a:rPr lang="pt-BR" dirty="0" err="1" smtClean="0">
                <a:solidFill>
                  <a:srgbClr val="FF0000"/>
                </a:solidFill>
              </a:rPr>
              <a:t>Trp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/>
              <a:t>no organismo; locais alvos de ação; resultados de pesquisas científicas. </a:t>
            </a:r>
            <a:r>
              <a:rPr lang="pt-BR" dirty="0" smtClean="0"/>
              <a:t>Particularidades. Possibilidades de pesquisas. </a:t>
            </a:r>
            <a:endParaRPr lang="pt-BR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2483768" y="6021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1h30m a 2h de apresentação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7030A0"/>
                </a:solidFill>
              </a:rPr>
              <a:t>Ciclo glicose-alanina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err="1" smtClean="0"/>
              <a:t>Mallette</a:t>
            </a:r>
            <a:r>
              <a:rPr lang="pt-BR" dirty="0" smtClean="0"/>
              <a:t> et al. propôs em 1969, o ciclo glicose-alanina, entre o fígado e o músculo esquelético, formando </a:t>
            </a:r>
            <a:r>
              <a:rPr lang="pt-BR" dirty="0" err="1" smtClean="0"/>
              <a:t>piruvato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Embora não haja contribuição líquida de glicose a partir do ciclo, esta via contribui para as seguintes funções:</a:t>
            </a:r>
          </a:p>
          <a:p>
            <a:pPr algn="just"/>
            <a:r>
              <a:rPr lang="pt-BR" dirty="0" smtClean="0"/>
              <a:t>a) carrega amônia como alanina, em uma forma não tóxica;</a:t>
            </a:r>
          </a:p>
        </p:txBody>
      </p:sp>
    </p:spTree>
    <p:extLst>
      <p:ext uri="{BB962C8B-B14F-4D97-AF65-F5344CB8AC3E}">
        <p14:creationId xmlns:p14="http://schemas.microsoft.com/office/powerpoint/2010/main" val="3358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b) remove o </a:t>
            </a:r>
            <a:r>
              <a:rPr lang="pt-BR" dirty="0" err="1"/>
              <a:t>piruvato</a:t>
            </a:r>
            <a:r>
              <a:rPr lang="pt-BR" dirty="0"/>
              <a:t> do músculo esquelético, o que permite maior produção de ATP a partir da glicose, porque o NADH derivado da glicólise pode entrar nas mitocôndrias para oxidação através </a:t>
            </a:r>
            <a:r>
              <a:rPr lang="pt-BR" dirty="0" smtClean="0"/>
              <a:t>do sistema </a:t>
            </a:r>
            <a:r>
              <a:rPr lang="pt-BR" dirty="0"/>
              <a:t>de transporte de </a:t>
            </a:r>
            <a:r>
              <a:rPr lang="pt-BR" dirty="0" smtClean="0"/>
              <a:t>elétrons;</a:t>
            </a:r>
          </a:p>
          <a:p>
            <a:pPr algn="just"/>
            <a:r>
              <a:rPr lang="pt-BR" dirty="0" smtClean="0"/>
              <a:t>c) Facilita a conversão de glicogênio muscular em glicose no fígado;</a:t>
            </a:r>
          </a:p>
          <a:p>
            <a:pPr algn="just"/>
            <a:r>
              <a:rPr lang="pt-BR" dirty="0" smtClean="0"/>
              <a:t>d) mantém alta concentração de alanina no fígado para inibir a degradação proteica.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79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652463"/>
            <a:ext cx="79819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43608" y="5013176"/>
            <a:ext cx="7344816" cy="1192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27584" y="4870693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Ciclo da glicose-alanina. O fígado libera glicose até a circulação. O músculo esquelético absorve a glicose sanguínea para a geração de </a:t>
            </a:r>
            <a:r>
              <a:rPr lang="pt-BR" dirty="0" err="1" smtClean="0"/>
              <a:t>piruvato</a:t>
            </a:r>
            <a:r>
              <a:rPr lang="pt-BR" dirty="0" smtClean="0"/>
              <a:t>, que é usado para a síntese de alanina via transaminação. O músculo esquelético libera alanina, que é convertido até ureia e glicose no fígado. Não há síntese líquida de glicose pelo ciclo, quando a fonte de </a:t>
            </a:r>
            <a:r>
              <a:rPr lang="pt-BR" dirty="0" err="1" smtClean="0"/>
              <a:t>piruvato</a:t>
            </a:r>
            <a:r>
              <a:rPr lang="pt-BR" dirty="0" smtClean="0"/>
              <a:t> no músculo é a glicose. (Wu, 2013. pág. 73).</a:t>
            </a:r>
            <a:endParaRPr lang="pt-BR" dirty="0"/>
          </a:p>
        </p:txBody>
      </p:sp>
      <p:sp>
        <p:nvSpPr>
          <p:cNvPr id="6" name="Forma livre 5"/>
          <p:cNvSpPr/>
          <p:nvPr/>
        </p:nvSpPr>
        <p:spPr>
          <a:xfrm>
            <a:off x="2898475" y="887305"/>
            <a:ext cx="3454669" cy="1735125"/>
          </a:xfrm>
          <a:custGeom>
            <a:avLst/>
            <a:gdLst>
              <a:gd name="connsiteX0" fmla="*/ 267419 w 3454669"/>
              <a:gd name="connsiteY0" fmla="*/ 1260672 h 1735125"/>
              <a:gd name="connsiteX1" fmla="*/ 301925 w 3454669"/>
              <a:gd name="connsiteY1" fmla="*/ 1208914 h 1735125"/>
              <a:gd name="connsiteX2" fmla="*/ 310551 w 3454669"/>
              <a:gd name="connsiteY2" fmla="*/ 1157155 h 1735125"/>
              <a:gd name="connsiteX3" fmla="*/ 327804 w 3454669"/>
              <a:gd name="connsiteY3" fmla="*/ 1105397 h 1735125"/>
              <a:gd name="connsiteX4" fmla="*/ 336431 w 3454669"/>
              <a:gd name="connsiteY4" fmla="*/ 1079518 h 1735125"/>
              <a:gd name="connsiteX5" fmla="*/ 353683 w 3454669"/>
              <a:gd name="connsiteY5" fmla="*/ 1036386 h 1735125"/>
              <a:gd name="connsiteX6" fmla="*/ 388189 w 3454669"/>
              <a:gd name="connsiteY6" fmla="*/ 984627 h 1735125"/>
              <a:gd name="connsiteX7" fmla="*/ 396816 w 3454669"/>
              <a:gd name="connsiteY7" fmla="*/ 950121 h 1735125"/>
              <a:gd name="connsiteX8" fmla="*/ 414068 w 3454669"/>
              <a:gd name="connsiteY8" fmla="*/ 924242 h 1735125"/>
              <a:gd name="connsiteX9" fmla="*/ 448574 w 3454669"/>
              <a:gd name="connsiteY9" fmla="*/ 846604 h 1735125"/>
              <a:gd name="connsiteX10" fmla="*/ 465827 w 3454669"/>
              <a:gd name="connsiteY10" fmla="*/ 786220 h 1735125"/>
              <a:gd name="connsiteX11" fmla="*/ 474453 w 3454669"/>
              <a:gd name="connsiteY11" fmla="*/ 760340 h 1735125"/>
              <a:gd name="connsiteX12" fmla="*/ 483080 w 3454669"/>
              <a:gd name="connsiteY12" fmla="*/ 725835 h 1735125"/>
              <a:gd name="connsiteX13" fmla="*/ 517585 w 3454669"/>
              <a:gd name="connsiteY13" fmla="*/ 674076 h 1735125"/>
              <a:gd name="connsiteX14" fmla="*/ 526212 w 3454669"/>
              <a:gd name="connsiteY14" fmla="*/ 630944 h 1735125"/>
              <a:gd name="connsiteX15" fmla="*/ 534838 w 3454669"/>
              <a:gd name="connsiteY15" fmla="*/ 605065 h 1735125"/>
              <a:gd name="connsiteX16" fmla="*/ 543465 w 3454669"/>
              <a:gd name="connsiteY16" fmla="*/ 536053 h 1735125"/>
              <a:gd name="connsiteX17" fmla="*/ 569344 w 3454669"/>
              <a:gd name="connsiteY17" fmla="*/ 518801 h 1735125"/>
              <a:gd name="connsiteX18" fmla="*/ 595223 w 3454669"/>
              <a:gd name="connsiteY18" fmla="*/ 492921 h 1735125"/>
              <a:gd name="connsiteX19" fmla="*/ 603850 w 3454669"/>
              <a:gd name="connsiteY19" fmla="*/ 449789 h 1735125"/>
              <a:gd name="connsiteX20" fmla="*/ 612476 w 3454669"/>
              <a:gd name="connsiteY20" fmla="*/ 398031 h 1735125"/>
              <a:gd name="connsiteX21" fmla="*/ 629729 w 3454669"/>
              <a:gd name="connsiteY21" fmla="*/ 372152 h 1735125"/>
              <a:gd name="connsiteX22" fmla="*/ 646982 w 3454669"/>
              <a:gd name="connsiteY22" fmla="*/ 311767 h 1735125"/>
              <a:gd name="connsiteX23" fmla="*/ 690114 w 3454669"/>
              <a:gd name="connsiteY23" fmla="*/ 260008 h 1735125"/>
              <a:gd name="connsiteX24" fmla="*/ 750499 w 3454669"/>
              <a:gd name="connsiteY24" fmla="*/ 234129 h 1735125"/>
              <a:gd name="connsiteX25" fmla="*/ 793631 w 3454669"/>
              <a:gd name="connsiteY25" fmla="*/ 182370 h 1735125"/>
              <a:gd name="connsiteX26" fmla="*/ 854016 w 3454669"/>
              <a:gd name="connsiteY26" fmla="*/ 165118 h 1735125"/>
              <a:gd name="connsiteX27" fmla="*/ 931653 w 3454669"/>
              <a:gd name="connsiteY27" fmla="*/ 147865 h 1735125"/>
              <a:gd name="connsiteX28" fmla="*/ 1078302 w 3454669"/>
              <a:gd name="connsiteY28" fmla="*/ 121986 h 1735125"/>
              <a:gd name="connsiteX29" fmla="*/ 1138687 w 3454669"/>
              <a:gd name="connsiteY29" fmla="*/ 96106 h 1735125"/>
              <a:gd name="connsiteX30" fmla="*/ 1224951 w 3454669"/>
              <a:gd name="connsiteY30" fmla="*/ 87480 h 1735125"/>
              <a:gd name="connsiteX31" fmla="*/ 1509623 w 3454669"/>
              <a:gd name="connsiteY31" fmla="*/ 78853 h 1735125"/>
              <a:gd name="connsiteX32" fmla="*/ 2216989 w 3454669"/>
              <a:gd name="connsiteY32" fmla="*/ 78853 h 1735125"/>
              <a:gd name="connsiteX33" fmla="*/ 2242868 w 3454669"/>
              <a:gd name="connsiteY33" fmla="*/ 87480 h 1735125"/>
              <a:gd name="connsiteX34" fmla="*/ 2441276 w 3454669"/>
              <a:gd name="connsiteY34" fmla="*/ 96106 h 1735125"/>
              <a:gd name="connsiteX35" fmla="*/ 2467155 w 3454669"/>
              <a:gd name="connsiteY35" fmla="*/ 104733 h 1735125"/>
              <a:gd name="connsiteX36" fmla="*/ 2717321 w 3454669"/>
              <a:gd name="connsiteY36" fmla="*/ 87480 h 1735125"/>
              <a:gd name="connsiteX37" fmla="*/ 2743200 w 3454669"/>
              <a:gd name="connsiteY37" fmla="*/ 70227 h 1735125"/>
              <a:gd name="connsiteX38" fmla="*/ 2820838 w 3454669"/>
              <a:gd name="connsiteY38" fmla="*/ 52974 h 1735125"/>
              <a:gd name="connsiteX39" fmla="*/ 3079631 w 3454669"/>
              <a:gd name="connsiteY39" fmla="*/ 35721 h 1735125"/>
              <a:gd name="connsiteX40" fmla="*/ 3114136 w 3454669"/>
              <a:gd name="connsiteY40" fmla="*/ 27095 h 1735125"/>
              <a:gd name="connsiteX41" fmla="*/ 3131389 w 3454669"/>
              <a:gd name="connsiteY41" fmla="*/ 1216 h 1735125"/>
              <a:gd name="connsiteX42" fmla="*/ 3217653 w 3454669"/>
              <a:gd name="connsiteY42" fmla="*/ 9842 h 1735125"/>
              <a:gd name="connsiteX43" fmla="*/ 3252159 w 3454669"/>
              <a:gd name="connsiteY43" fmla="*/ 61601 h 1735125"/>
              <a:gd name="connsiteX44" fmla="*/ 3260785 w 3454669"/>
              <a:gd name="connsiteY44" fmla="*/ 87480 h 1735125"/>
              <a:gd name="connsiteX45" fmla="*/ 3295291 w 3454669"/>
              <a:gd name="connsiteY45" fmla="*/ 139238 h 1735125"/>
              <a:gd name="connsiteX46" fmla="*/ 3329797 w 3454669"/>
              <a:gd name="connsiteY46" fmla="*/ 208250 h 1735125"/>
              <a:gd name="connsiteX47" fmla="*/ 3338423 w 3454669"/>
              <a:gd name="connsiteY47" fmla="*/ 234129 h 1735125"/>
              <a:gd name="connsiteX48" fmla="*/ 3355676 w 3454669"/>
              <a:gd name="connsiteY48" fmla="*/ 260008 h 1735125"/>
              <a:gd name="connsiteX49" fmla="*/ 3364302 w 3454669"/>
              <a:gd name="connsiteY49" fmla="*/ 285887 h 1735125"/>
              <a:gd name="connsiteX50" fmla="*/ 3390182 w 3454669"/>
              <a:gd name="connsiteY50" fmla="*/ 311767 h 1735125"/>
              <a:gd name="connsiteX51" fmla="*/ 3398808 w 3454669"/>
              <a:gd name="connsiteY51" fmla="*/ 354899 h 1735125"/>
              <a:gd name="connsiteX52" fmla="*/ 3407434 w 3454669"/>
              <a:gd name="connsiteY52" fmla="*/ 380778 h 1735125"/>
              <a:gd name="connsiteX53" fmla="*/ 3416061 w 3454669"/>
              <a:gd name="connsiteY53" fmla="*/ 432537 h 1735125"/>
              <a:gd name="connsiteX54" fmla="*/ 3424687 w 3454669"/>
              <a:gd name="connsiteY54" fmla="*/ 458416 h 1735125"/>
              <a:gd name="connsiteX55" fmla="*/ 3433314 w 3454669"/>
              <a:gd name="connsiteY55" fmla="*/ 492921 h 1735125"/>
              <a:gd name="connsiteX56" fmla="*/ 3450567 w 3454669"/>
              <a:gd name="connsiteY56" fmla="*/ 561933 h 1735125"/>
              <a:gd name="connsiteX57" fmla="*/ 3398808 w 3454669"/>
              <a:gd name="connsiteY57" fmla="*/ 820725 h 1735125"/>
              <a:gd name="connsiteX58" fmla="*/ 3372929 w 3454669"/>
              <a:gd name="connsiteY58" fmla="*/ 837978 h 1735125"/>
              <a:gd name="connsiteX59" fmla="*/ 3338423 w 3454669"/>
              <a:gd name="connsiteY59" fmla="*/ 889737 h 1735125"/>
              <a:gd name="connsiteX60" fmla="*/ 3303917 w 3454669"/>
              <a:gd name="connsiteY60" fmla="*/ 941495 h 1735125"/>
              <a:gd name="connsiteX61" fmla="*/ 3295291 w 3454669"/>
              <a:gd name="connsiteY61" fmla="*/ 967374 h 1735125"/>
              <a:gd name="connsiteX62" fmla="*/ 3243533 w 3454669"/>
              <a:gd name="connsiteY62" fmla="*/ 1001880 h 1735125"/>
              <a:gd name="connsiteX63" fmla="*/ 3191774 w 3454669"/>
              <a:gd name="connsiteY63" fmla="*/ 1027759 h 1735125"/>
              <a:gd name="connsiteX64" fmla="*/ 3165895 w 3454669"/>
              <a:gd name="connsiteY64" fmla="*/ 1045012 h 1735125"/>
              <a:gd name="connsiteX65" fmla="*/ 3114136 w 3454669"/>
              <a:gd name="connsiteY65" fmla="*/ 1062265 h 1735125"/>
              <a:gd name="connsiteX66" fmla="*/ 3062378 w 3454669"/>
              <a:gd name="connsiteY66" fmla="*/ 1096770 h 1735125"/>
              <a:gd name="connsiteX67" fmla="*/ 3036499 w 3454669"/>
              <a:gd name="connsiteY67" fmla="*/ 1114023 h 1735125"/>
              <a:gd name="connsiteX68" fmla="*/ 3010619 w 3454669"/>
              <a:gd name="connsiteY68" fmla="*/ 1122650 h 1735125"/>
              <a:gd name="connsiteX69" fmla="*/ 2976114 w 3454669"/>
              <a:gd name="connsiteY69" fmla="*/ 1139903 h 1735125"/>
              <a:gd name="connsiteX70" fmla="*/ 2941608 w 3454669"/>
              <a:gd name="connsiteY70" fmla="*/ 1148529 h 1735125"/>
              <a:gd name="connsiteX71" fmla="*/ 2915729 w 3454669"/>
              <a:gd name="connsiteY71" fmla="*/ 1157155 h 1735125"/>
              <a:gd name="connsiteX72" fmla="*/ 2872597 w 3454669"/>
              <a:gd name="connsiteY72" fmla="*/ 1165782 h 1735125"/>
              <a:gd name="connsiteX73" fmla="*/ 2846717 w 3454669"/>
              <a:gd name="connsiteY73" fmla="*/ 1174408 h 1735125"/>
              <a:gd name="connsiteX74" fmla="*/ 2777706 w 3454669"/>
              <a:gd name="connsiteY74" fmla="*/ 1191661 h 1735125"/>
              <a:gd name="connsiteX75" fmla="*/ 2725948 w 3454669"/>
              <a:gd name="connsiteY75" fmla="*/ 1208914 h 1735125"/>
              <a:gd name="connsiteX76" fmla="*/ 2700068 w 3454669"/>
              <a:gd name="connsiteY76" fmla="*/ 1217540 h 1735125"/>
              <a:gd name="connsiteX77" fmla="*/ 2665563 w 3454669"/>
              <a:gd name="connsiteY77" fmla="*/ 1234793 h 1735125"/>
              <a:gd name="connsiteX78" fmla="*/ 2596551 w 3454669"/>
              <a:gd name="connsiteY78" fmla="*/ 1243420 h 1735125"/>
              <a:gd name="connsiteX79" fmla="*/ 2570672 w 3454669"/>
              <a:gd name="connsiteY79" fmla="*/ 1252046 h 1735125"/>
              <a:gd name="connsiteX80" fmla="*/ 2527540 w 3454669"/>
              <a:gd name="connsiteY80" fmla="*/ 1269299 h 1735125"/>
              <a:gd name="connsiteX81" fmla="*/ 2484408 w 3454669"/>
              <a:gd name="connsiteY81" fmla="*/ 1277925 h 1735125"/>
              <a:gd name="connsiteX82" fmla="*/ 2406770 w 3454669"/>
              <a:gd name="connsiteY82" fmla="*/ 1295178 h 1735125"/>
              <a:gd name="connsiteX83" fmla="*/ 2372265 w 3454669"/>
              <a:gd name="connsiteY83" fmla="*/ 1312431 h 1735125"/>
              <a:gd name="connsiteX84" fmla="*/ 2320506 w 3454669"/>
              <a:gd name="connsiteY84" fmla="*/ 1329684 h 1735125"/>
              <a:gd name="connsiteX85" fmla="*/ 2294627 w 3454669"/>
              <a:gd name="connsiteY85" fmla="*/ 1338310 h 1735125"/>
              <a:gd name="connsiteX86" fmla="*/ 2260121 w 3454669"/>
              <a:gd name="connsiteY86" fmla="*/ 1346937 h 1735125"/>
              <a:gd name="connsiteX87" fmla="*/ 2234242 w 3454669"/>
              <a:gd name="connsiteY87" fmla="*/ 1355563 h 1735125"/>
              <a:gd name="connsiteX88" fmla="*/ 2182483 w 3454669"/>
              <a:gd name="connsiteY88" fmla="*/ 1364189 h 1735125"/>
              <a:gd name="connsiteX89" fmla="*/ 2113472 w 3454669"/>
              <a:gd name="connsiteY89" fmla="*/ 1390069 h 1735125"/>
              <a:gd name="connsiteX90" fmla="*/ 2061714 w 3454669"/>
              <a:gd name="connsiteY90" fmla="*/ 1407321 h 1735125"/>
              <a:gd name="connsiteX91" fmla="*/ 2035834 w 3454669"/>
              <a:gd name="connsiteY91" fmla="*/ 1415948 h 1735125"/>
              <a:gd name="connsiteX92" fmla="*/ 2009955 w 3454669"/>
              <a:gd name="connsiteY92" fmla="*/ 1433201 h 1735125"/>
              <a:gd name="connsiteX93" fmla="*/ 1828800 w 3454669"/>
              <a:gd name="connsiteY93" fmla="*/ 1467706 h 1735125"/>
              <a:gd name="connsiteX94" fmla="*/ 1673525 w 3454669"/>
              <a:gd name="connsiteY94" fmla="*/ 1484959 h 1735125"/>
              <a:gd name="connsiteX95" fmla="*/ 1604514 w 3454669"/>
              <a:gd name="connsiteY95" fmla="*/ 1502212 h 1735125"/>
              <a:gd name="connsiteX96" fmla="*/ 1570008 w 3454669"/>
              <a:gd name="connsiteY96" fmla="*/ 1510838 h 1735125"/>
              <a:gd name="connsiteX97" fmla="*/ 1483744 w 3454669"/>
              <a:gd name="connsiteY97" fmla="*/ 1519465 h 1735125"/>
              <a:gd name="connsiteX98" fmla="*/ 1423359 w 3454669"/>
              <a:gd name="connsiteY98" fmla="*/ 1545344 h 1735125"/>
              <a:gd name="connsiteX99" fmla="*/ 1362974 w 3454669"/>
              <a:gd name="connsiteY99" fmla="*/ 1553970 h 1735125"/>
              <a:gd name="connsiteX100" fmla="*/ 1319842 w 3454669"/>
              <a:gd name="connsiteY100" fmla="*/ 1562597 h 1735125"/>
              <a:gd name="connsiteX101" fmla="*/ 1285336 w 3454669"/>
              <a:gd name="connsiteY101" fmla="*/ 1571223 h 1735125"/>
              <a:gd name="connsiteX102" fmla="*/ 1138687 w 3454669"/>
              <a:gd name="connsiteY102" fmla="*/ 1588476 h 1735125"/>
              <a:gd name="connsiteX103" fmla="*/ 1078302 w 3454669"/>
              <a:gd name="connsiteY103" fmla="*/ 1605729 h 1735125"/>
              <a:gd name="connsiteX104" fmla="*/ 1052423 w 3454669"/>
              <a:gd name="connsiteY104" fmla="*/ 1622982 h 1735125"/>
              <a:gd name="connsiteX105" fmla="*/ 1009291 w 3454669"/>
              <a:gd name="connsiteY105" fmla="*/ 1631608 h 1735125"/>
              <a:gd name="connsiteX106" fmla="*/ 983412 w 3454669"/>
              <a:gd name="connsiteY106" fmla="*/ 1640235 h 1735125"/>
              <a:gd name="connsiteX107" fmla="*/ 948906 w 3454669"/>
              <a:gd name="connsiteY107" fmla="*/ 1648861 h 1735125"/>
              <a:gd name="connsiteX108" fmla="*/ 923027 w 3454669"/>
              <a:gd name="connsiteY108" fmla="*/ 1657487 h 1735125"/>
              <a:gd name="connsiteX109" fmla="*/ 862642 w 3454669"/>
              <a:gd name="connsiteY109" fmla="*/ 1666114 h 1735125"/>
              <a:gd name="connsiteX110" fmla="*/ 828136 w 3454669"/>
              <a:gd name="connsiteY110" fmla="*/ 1683367 h 1735125"/>
              <a:gd name="connsiteX111" fmla="*/ 741872 w 3454669"/>
              <a:gd name="connsiteY111" fmla="*/ 1691993 h 1735125"/>
              <a:gd name="connsiteX112" fmla="*/ 690114 w 3454669"/>
              <a:gd name="connsiteY112" fmla="*/ 1700620 h 1735125"/>
              <a:gd name="connsiteX113" fmla="*/ 534838 w 3454669"/>
              <a:gd name="connsiteY113" fmla="*/ 1717872 h 1735125"/>
              <a:gd name="connsiteX114" fmla="*/ 474453 w 3454669"/>
              <a:gd name="connsiteY114" fmla="*/ 1726499 h 1735125"/>
              <a:gd name="connsiteX115" fmla="*/ 258793 w 3454669"/>
              <a:gd name="connsiteY115" fmla="*/ 1735125 h 1735125"/>
              <a:gd name="connsiteX116" fmla="*/ 43133 w 3454669"/>
              <a:gd name="connsiteY116" fmla="*/ 1726499 h 1735125"/>
              <a:gd name="connsiteX117" fmla="*/ 25880 w 3454669"/>
              <a:gd name="connsiteY117" fmla="*/ 1691993 h 1735125"/>
              <a:gd name="connsiteX118" fmla="*/ 8627 w 3454669"/>
              <a:gd name="connsiteY118" fmla="*/ 1640235 h 1735125"/>
              <a:gd name="connsiteX119" fmla="*/ 0 w 3454669"/>
              <a:gd name="connsiteY119" fmla="*/ 1614355 h 1735125"/>
              <a:gd name="connsiteX120" fmla="*/ 25880 w 3454669"/>
              <a:gd name="connsiteY120" fmla="*/ 1588476 h 1735125"/>
              <a:gd name="connsiteX121" fmla="*/ 51759 w 3454669"/>
              <a:gd name="connsiteY121" fmla="*/ 1579850 h 1735125"/>
              <a:gd name="connsiteX122" fmla="*/ 60385 w 3454669"/>
              <a:gd name="connsiteY122" fmla="*/ 1553970 h 1735125"/>
              <a:gd name="connsiteX123" fmla="*/ 69012 w 3454669"/>
              <a:gd name="connsiteY123" fmla="*/ 1502212 h 1735125"/>
              <a:gd name="connsiteX124" fmla="*/ 112144 w 3454669"/>
              <a:gd name="connsiteY124" fmla="*/ 1459080 h 1735125"/>
              <a:gd name="connsiteX125" fmla="*/ 163902 w 3454669"/>
              <a:gd name="connsiteY125" fmla="*/ 1424574 h 1735125"/>
              <a:gd name="connsiteX126" fmla="*/ 172529 w 3454669"/>
              <a:gd name="connsiteY126" fmla="*/ 1398695 h 1735125"/>
              <a:gd name="connsiteX127" fmla="*/ 189782 w 3454669"/>
              <a:gd name="connsiteY127" fmla="*/ 1321057 h 1735125"/>
              <a:gd name="connsiteX128" fmla="*/ 215661 w 3454669"/>
              <a:gd name="connsiteY128" fmla="*/ 1303804 h 1735125"/>
              <a:gd name="connsiteX129" fmla="*/ 232914 w 3454669"/>
              <a:gd name="connsiteY129" fmla="*/ 1277925 h 1735125"/>
              <a:gd name="connsiteX130" fmla="*/ 258793 w 3454669"/>
              <a:gd name="connsiteY130" fmla="*/ 1217540 h 1735125"/>
              <a:gd name="connsiteX131" fmla="*/ 276046 w 3454669"/>
              <a:gd name="connsiteY131" fmla="*/ 1165782 h 173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3454669" h="1735125">
                <a:moveTo>
                  <a:pt x="267419" y="1260672"/>
                </a:moveTo>
                <a:cubicBezTo>
                  <a:pt x="278921" y="1243419"/>
                  <a:pt x="293950" y="1228054"/>
                  <a:pt x="301925" y="1208914"/>
                </a:cubicBezTo>
                <a:cubicBezTo>
                  <a:pt x="308652" y="1192768"/>
                  <a:pt x="306309" y="1174124"/>
                  <a:pt x="310551" y="1157155"/>
                </a:cubicBezTo>
                <a:cubicBezTo>
                  <a:pt x="314962" y="1139512"/>
                  <a:pt x="322053" y="1122650"/>
                  <a:pt x="327804" y="1105397"/>
                </a:cubicBezTo>
                <a:cubicBezTo>
                  <a:pt x="330680" y="1096771"/>
                  <a:pt x="333054" y="1087961"/>
                  <a:pt x="336431" y="1079518"/>
                </a:cubicBezTo>
                <a:cubicBezTo>
                  <a:pt x="342182" y="1065141"/>
                  <a:pt x="346268" y="1049980"/>
                  <a:pt x="353683" y="1036386"/>
                </a:cubicBezTo>
                <a:cubicBezTo>
                  <a:pt x="363612" y="1018182"/>
                  <a:pt x="388189" y="984627"/>
                  <a:pt x="388189" y="984627"/>
                </a:cubicBezTo>
                <a:cubicBezTo>
                  <a:pt x="391065" y="973125"/>
                  <a:pt x="392146" y="961018"/>
                  <a:pt x="396816" y="950121"/>
                </a:cubicBezTo>
                <a:cubicBezTo>
                  <a:pt x="400900" y="940592"/>
                  <a:pt x="411089" y="934172"/>
                  <a:pt x="414068" y="924242"/>
                </a:cubicBezTo>
                <a:cubicBezTo>
                  <a:pt x="438038" y="844342"/>
                  <a:pt x="398702" y="879853"/>
                  <a:pt x="448574" y="846604"/>
                </a:cubicBezTo>
                <a:cubicBezTo>
                  <a:pt x="469254" y="784561"/>
                  <a:pt x="444166" y="862034"/>
                  <a:pt x="465827" y="786220"/>
                </a:cubicBezTo>
                <a:cubicBezTo>
                  <a:pt x="468325" y="777477"/>
                  <a:pt x="471955" y="769083"/>
                  <a:pt x="474453" y="760340"/>
                </a:cubicBezTo>
                <a:cubicBezTo>
                  <a:pt x="477710" y="748940"/>
                  <a:pt x="477778" y="736439"/>
                  <a:pt x="483080" y="725835"/>
                </a:cubicBezTo>
                <a:cubicBezTo>
                  <a:pt x="492353" y="707289"/>
                  <a:pt x="517585" y="674076"/>
                  <a:pt x="517585" y="674076"/>
                </a:cubicBezTo>
                <a:cubicBezTo>
                  <a:pt x="520461" y="659699"/>
                  <a:pt x="522656" y="645168"/>
                  <a:pt x="526212" y="630944"/>
                </a:cubicBezTo>
                <a:cubicBezTo>
                  <a:pt x="528417" y="622123"/>
                  <a:pt x="533211" y="614011"/>
                  <a:pt x="534838" y="605065"/>
                </a:cubicBezTo>
                <a:cubicBezTo>
                  <a:pt x="538985" y="582256"/>
                  <a:pt x="534855" y="557578"/>
                  <a:pt x="543465" y="536053"/>
                </a:cubicBezTo>
                <a:cubicBezTo>
                  <a:pt x="547315" y="526427"/>
                  <a:pt x="561380" y="525438"/>
                  <a:pt x="569344" y="518801"/>
                </a:cubicBezTo>
                <a:cubicBezTo>
                  <a:pt x="578716" y="510991"/>
                  <a:pt x="586597" y="501548"/>
                  <a:pt x="595223" y="492921"/>
                </a:cubicBezTo>
                <a:cubicBezTo>
                  <a:pt x="598099" y="478544"/>
                  <a:pt x="601227" y="464215"/>
                  <a:pt x="603850" y="449789"/>
                </a:cubicBezTo>
                <a:cubicBezTo>
                  <a:pt x="606979" y="432581"/>
                  <a:pt x="606945" y="414624"/>
                  <a:pt x="612476" y="398031"/>
                </a:cubicBezTo>
                <a:cubicBezTo>
                  <a:pt x="615755" y="388195"/>
                  <a:pt x="623978" y="380778"/>
                  <a:pt x="629729" y="372152"/>
                </a:cubicBezTo>
                <a:cubicBezTo>
                  <a:pt x="632495" y="361089"/>
                  <a:pt x="640792" y="324148"/>
                  <a:pt x="646982" y="311767"/>
                </a:cubicBezTo>
                <a:cubicBezTo>
                  <a:pt x="655391" y="294949"/>
                  <a:pt x="675271" y="270610"/>
                  <a:pt x="690114" y="260008"/>
                </a:cubicBezTo>
                <a:cubicBezTo>
                  <a:pt x="708772" y="246681"/>
                  <a:pt x="729377" y="241169"/>
                  <a:pt x="750499" y="234129"/>
                </a:cubicBezTo>
                <a:cubicBezTo>
                  <a:pt x="763230" y="215032"/>
                  <a:pt x="773704" y="195655"/>
                  <a:pt x="793631" y="182370"/>
                </a:cubicBezTo>
                <a:cubicBezTo>
                  <a:pt x="800836" y="177567"/>
                  <a:pt x="849703" y="166077"/>
                  <a:pt x="854016" y="165118"/>
                </a:cubicBezTo>
                <a:cubicBezTo>
                  <a:pt x="952568" y="143217"/>
                  <a:pt x="847511" y="168900"/>
                  <a:pt x="931653" y="147865"/>
                </a:cubicBezTo>
                <a:cubicBezTo>
                  <a:pt x="993950" y="106335"/>
                  <a:pt x="936153" y="138710"/>
                  <a:pt x="1078302" y="121986"/>
                </a:cubicBezTo>
                <a:cubicBezTo>
                  <a:pt x="1120536" y="117017"/>
                  <a:pt x="1090174" y="106502"/>
                  <a:pt x="1138687" y="96106"/>
                </a:cubicBezTo>
                <a:cubicBezTo>
                  <a:pt x="1166944" y="90051"/>
                  <a:pt x="1196084" y="88823"/>
                  <a:pt x="1224951" y="87480"/>
                </a:cubicBezTo>
                <a:cubicBezTo>
                  <a:pt x="1319783" y="83069"/>
                  <a:pt x="1414732" y="81729"/>
                  <a:pt x="1509623" y="78853"/>
                </a:cubicBezTo>
                <a:cubicBezTo>
                  <a:pt x="1750119" y="-1309"/>
                  <a:pt x="1549061" y="62562"/>
                  <a:pt x="2216989" y="78853"/>
                </a:cubicBezTo>
                <a:cubicBezTo>
                  <a:pt x="2226079" y="79075"/>
                  <a:pt x="2233802" y="86783"/>
                  <a:pt x="2242868" y="87480"/>
                </a:cubicBezTo>
                <a:cubicBezTo>
                  <a:pt x="2308871" y="92557"/>
                  <a:pt x="2375140" y="93231"/>
                  <a:pt x="2441276" y="96106"/>
                </a:cubicBezTo>
                <a:cubicBezTo>
                  <a:pt x="2449902" y="98982"/>
                  <a:pt x="2458062" y="104733"/>
                  <a:pt x="2467155" y="104733"/>
                </a:cubicBezTo>
                <a:cubicBezTo>
                  <a:pt x="2642649" y="104733"/>
                  <a:pt x="2616264" y="107691"/>
                  <a:pt x="2717321" y="87480"/>
                </a:cubicBezTo>
                <a:cubicBezTo>
                  <a:pt x="2725947" y="81729"/>
                  <a:pt x="2733927" y="74863"/>
                  <a:pt x="2743200" y="70227"/>
                </a:cubicBezTo>
                <a:cubicBezTo>
                  <a:pt x="2764050" y="59802"/>
                  <a:pt x="2801702" y="55918"/>
                  <a:pt x="2820838" y="52974"/>
                </a:cubicBezTo>
                <a:cubicBezTo>
                  <a:pt x="2934208" y="35532"/>
                  <a:pt x="2901762" y="43455"/>
                  <a:pt x="3079631" y="35721"/>
                </a:cubicBezTo>
                <a:cubicBezTo>
                  <a:pt x="3091133" y="32846"/>
                  <a:pt x="3104271" y="33671"/>
                  <a:pt x="3114136" y="27095"/>
                </a:cubicBezTo>
                <a:cubicBezTo>
                  <a:pt x="3122762" y="21344"/>
                  <a:pt x="3121162" y="2920"/>
                  <a:pt x="3131389" y="1216"/>
                </a:cubicBezTo>
                <a:cubicBezTo>
                  <a:pt x="3159894" y="-3535"/>
                  <a:pt x="3188898" y="6967"/>
                  <a:pt x="3217653" y="9842"/>
                </a:cubicBezTo>
                <a:cubicBezTo>
                  <a:pt x="3229155" y="27095"/>
                  <a:pt x="3245602" y="41929"/>
                  <a:pt x="3252159" y="61601"/>
                </a:cubicBezTo>
                <a:cubicBezTo>
                  <a:pt x="3255034" y="70227"/>
                  <a:pt x="3256369" y="79531"/>
                  <a:pt x="3260785" y="87480"/>
                </a:cubicBezTo>
                <a:cubicBezTo>
                  <a:pt x="3270855" y="105606"/>
                  <a:pt x="3295291" y="139238"/>
                  <a:pt x="3295291" y="139238"/>
                </a:cubicBezTo>
                <a:cubicBezTo>
                  <a:pt x="3312442" y="207845"/>
                  <a:pt x="3290694" y="139820"/>
                  <a:pt x="3329797" y="208250"/>
                </a:cubicBezTo>
                <a:cubicBezTo>
                  <a:pt x="3334308" y="216145"/>
                  <a:pt x="3334357" y="225996"/>
                  <a:pt x="3338423" y="234129"/>
                </a:cubicBezTo>
                <a:cubicBezTo>
                  <a:pt x="3343060" y="243402"/>
                  <a:pt x="3349925" y="251382"/>
                  <a:pt x="3355676" y="260008"/>
                </a:cubicBezTo>
                <a:cubicBezTo>
                  <a:pt x="3358551" y="268634"/>
                  <a:pt x="3359258" y="278321"/>
                  <a:pt x="3364302" y="285887"/>
                </a:cubicBezTo>
                <a:cubicBezTo>
                  <a:pt x="3371069" y="296038"/>
                  <a:pt x="3384726" y="300855"/>
                  <a:pt x="3390182" y="311767"/>
                </a:cubicBezTo>
                <a:cubicBezTo>
                  <a:pt x="3396739" y="324881"/>
                  <a:pt x="3395252" y="340675"/>
                  <a:pt x="3398808" y="354899"/>
                </a:cubicBezTo>
                <a:cubicBezTo>
                  <a:pt x="3401013" y="363720"/>
                  <a:pt x="3405461" y="371902"/>
                  <a:pt x="3407434" y="380778"/>
                </a:cubicBezTo>
                <a:cubicBezTo>
                  <a:pt x="3411228" y="397852"/>
                  <a:pt x="3412267" y="415463"/>
                  <a:pt x="3416061" y="432537"/>
                </a:cubicBezTo>
                <a:cubicBezTo>
                  <a:pt x="3418034" y="441413"/>
                  <a:pt x="3422189" y="449673"/>
                  <a:pt x="3424687" y="458416"/>
                </a:cubicBezTo>
                <a:cubicBezTo>
                  <a:pt x="3427944" y="469816"/>
                  <a:pt x="3430742" y="481348"/>
                  <a:pt x="3433314" y="492921"/>
                </a:cubicBezTo>
                <a:cubicBezTo>
                  <a:pt x="3447195" y="555385"/>
                  <a:pt x="3435150" y="515684"/>
                  <a:pt x="3450567" y="561933"/>
                </a:cubicBezTo>
                <a:cubicBezTo>
                  <a:pt x="3433715" y="789428"/>
                  <a:pt x="3495324" y="751785"/>
                  <a:pt x="3398808" y="820725"/>
                </a:cubicBezTo>
                <a:cubicBezTo>
                  <a:pt x="3390372" y="826751"/>
                  <a:pt x="3381555" y="832227"/>
                  <a:pt x="3372929" y="837978"/>
                </a:cubicBezTo>
                <a:cubicBezTo>
                  <a:pt x="3356430" y="887470"/>
                  <a:pt x="3376116" y="841274"/>
                  <a:pt x="3338423" y="889737"/>
                </a:cubicBezTo>
                <a:cubicBezTo>
                  <a:pt x="3325693" y="906104"/>
                  <a:pt x="3303917" y="941495"/>
                  <a:pt x="3303917" y="941495"/>
                </a:cubicBezTo>
                <a:cubicBezTo>
                  <a:pt x="3301042" y="950121"/>
                  <a:pt x="3301721" y="960944"/>
                  <a:pt x="3295291" y="967374"/>
                </a:cubicBezTo>
                <a:cubicBezTo>
                  <a:pt x="3280629" y="982036"/>
                  <a:pt x="3260786" y="990378"/>
                  <a:pt x="3243533" y="1001880"/>
                </a:cubicBezTo>
                <a:cubicBezTo>
                  <a:pt x="3210089" y="1024176"/>
                  <a:pt x="3227487" y="1015855"/>
                  <a:pt x="3191774" y="1027759"/>
                </a:cubicBezTo>
                <a:cubicBezTo>
                  <a:pt x="3183148" y="1033510"/>
                  <a:pt x="3175369" y="1040801"/>
                  <a:pt x="3165895" y="1045012"/>
                </a:cubicBezTo>
                <a:cubicBezTo>
                  <a:pt x="3149276" y="1052398"/>
                  <a:pt x="3129268" y="1052177"/>
                  <a:pt x="3114136" y="1062265"/>
                </a:cubicBezTo>
                <a:lnTo>
                  <a:pt x="3062378" y="1096770"/>
                </a:lnTo>
                <a:cubicBezTo>
                  <a:pt x="3053752" y="1102521"/>
                  <a:pt x="3046335" y="1110744"/>
                  <a:pt x="3036499" y="1114023"/>
                </a:cubicBezTo>
                <a:cubicBezTo>
                  <a:pt x="3027872" y="1116899"/>
                  <a:pt x="3018977" y="1119068"/>
                  <a:pt x="3010619" y="1122650"/>
                </a:cubicBezTo>
                <a:cubicBezTo>
                  <a:pt x="2998799" y="1127716"/>
                  <a:pt x="2988155" y="1135388"/>
                  <a:pt x="2976114" y="1139903"/>
                </a:cubicBezTo>
                <a:cubicBezTo>
                  <a:pt x="2965013" y="1144066"/>
                  <a:pt x="2953008" y="1145272"/>
                  <a:pt x="2941608" y="1148529"/>
                </a:cubicBezTo>
                <a:cubicBezTo>
                  <a:pt x="2932865" y="1151027"/>
                  <a:pt x="2924550" y="1154950"/>
                  <a:pt x="2915729" y="1157155"/>
                </a:cubicBezTo>
                <a:cubicBezTo>
                  <a:pt x="2901505" y="1160711"/>
                  <a:pt x="2886821" y="1162226"/>
                  <a:pt x="2872597" y="1165782"/>
                </a:cubicBezTo>
                <a:cubicBezTo>
                  <a:pt x="2863775" y="1167987"/>
                  <a:pt x="2855490" y="1172015"/>
                  <a:pt x="2846717" y="1174408"/>
                </a:cubicBezTo>
                <a:cubicBezTo>
                  <a:pt x="2823841" y="1180647"/>
                  <a:pt x="2800201" y="1184163"/>
                  <a:pt x="2777706" y="1191661"/>
                </a:cubicBezTo>
                <a:lnTo>
                  <a:pt x="2725948" y="1208914"/>
                </a:lnTo>
                <a:cubicBezTo>
                  <a:pt x="2717321" y="1211790"/>
                  <a:pt x="2708201" y="1213473"/>
                  <a:pt x="2700068" y="1217540"/>
                </a:cubicBezTo>
                <a:cubicBezTo>
                  <a:pt x="2688566" y="1223291"/>
                  <a:pt x="2678038" y="1231674"/>
                  <a:pt x="2665563" y="1234793"/>
                </a:cubicBezTo>
                <a:cubicBezTo>
                  <a:pt x="2643072" y="1240416"/>
                  <a:pt x="2619555" y="1240544"/>
                  <a:pt x="2596551" y="1243420"/>
                </a:cubicBezTo>
                <a:cubicBezTo>
                  <a:pt x="2587925" y="1246295"/>
                  <a:pt x="2579186" y="1248853"/>
                  <a:pt x="2570672" y="1252046"/>
                </a:cubicBezTo>
                <a:cubicBezTo>
                  <a:pt x="2556173" y="1257483"/>
                  <a:pt x="2542372" y="1264849"/>
                  <a:pt x="2527540" y="1269299"/>
                </a:cubicBezTo>
                <a:cubicBezTo>
                  <a:pt x="2513496" y="1273512"/>
                  <a:pt x="2498632" y="1274369"/>
                  <a:pt x="2484408" y="1277925"/>
                </a:cubicBezTo>
                <a:cubicBezTo>
                  <a:pt x="2399459" y="1299163"/>
                  <a:pt x="2549205" y="1271440"/>
                  <a:pt x="2406770" y="1295178"/>
                </a:cubicBezTo>
                <a:cubicBezTo>
                  <a:pt x="2395268" y="1300929"/>
                  <a:pt x="2384205" y="1307655"/>
                  <a:pt x="2372265" y="1312431"/>
                </a:cubicBezTo>
                <a:cubicBezTo>
                  <a:pt x="2355380" y="1319185"/>
                  <a:pt x="2337759" y="1323933"/>
                  <a:pt x="2320506" y="1329684"/>
                </a:cubicBezTo>
                <a:cubicBezTo>
                  <a:pt x="2311880" y="1332559"/>
                  <a:pt x="2303448" y="1336105"/>
                  <a:pt x="2294627" y="1338310"/>
                </a:cubicBezTo>
                <a:cubicBezTo>
                  <a:pt x="2283125" y="1341186"/>
                  <a:pt x="2271521" y="1343680"/>
                  <a:pt x="2260121" y="1346937"/>
                </a:cubicBezTo>
                <a:cubicBezTo>
                  <a:pt x="2251378" y="1349435"/>
                  <a:pt x="2243118" y="1353591"/>
                  <a:pt x="2234242" y="1355563"/>
                </a:cubicBezTo>
                <a:cubicBezTo>
                  <a:pt x="2217168" y="1359357"/>
                  <a:pt x="2199736" y="1361314"/>
                  <a:pt x="2182483" y="1364189"/>
                </a:cubicBezTo>
                <a:cubicBezTo>
                  <a:pt x="2105525" y="1389844"/>
                  <a:pt x="2227015" y="1348781"/>
                  <a:pt x="2113472" y="1390069"/>
                </a:cubicBezTo>
                <a:cubicBezTo>
                  <a:pt x="2096381" y="1396284"/>
                  <a:pt x="2078967" y="1401570"/>
                  <a:pt x="2061714" y="1407321"/>
                </a:cubicBezTo>
                <a:cubicBezTo>
                  <a:pt x="2053087" y="1410197"/>
                  <a:pt x="2043400" y="1410904"/>
                  <a:pt x="2035834" y="1415948"/>
                </a:cubicBezTo>
                <a:cubicBezTo>
                  <a:pt x="2027208" y="1421699"/>
                  <a:pt x="2019791" y="1429922"/>
                  <a:pt x="2009955" y="1433201"/>
                </a:cubicBezTo>
                <a:cubicBezTo>
                  <a:pt x="1922395" y="1462388"/>
                  <a:pt x="1911613" y="1457354"/>
                  <a:pt x="1828800" y="1467706"/>
                </a:cubicBezTo>
                <a:cubicBezTo>
                  <a:pt x="1688858" y="1485199"/>
                  <a:pt x="1863827" y="1467660"/>
                  <a:pt x="1673525" y="1484959"/>
                </a:cubicBezTo>
                <a:cubicBezTo>
                  <a:pt x="1627283" y="1500374"/>
                  <a:pt x="1666968" y="1488334"/>
                  <a:pt x="1604514" y="1502212"/>
                </a:cubicBezTo>
                <a:cubicBezTo>
                  <a:pt x="1592940" y="1504784"/>
                  <a:pt x="1581745" y="1509161"/>
                  <a:pt x="1570008" y="1510838"/>
                </a:cubicBezTo>
                <a:cubicBezTo>
                  <a:pt x="1541400" y="1514925"/>
                  <a:pt x="1512499" y="1516589"/>
                  <a:pt x="1483744" y="1519465"/>
                </a:cubicBezTo>
                <a:cubicBezTo>
                  <a:pt x="1465038" y="1528818"/>
                  <a:pt x="1444515" y="1541113"/>
                  <a:pt x="1423359" y="1545344"/>
                </a:cubicBezTo>
                <a:cubicBezTo>
                  <a:pt x="1403421" y="1549331"/>
                  <a:pt x="1383030" y="1550627"/>
                  <a:pt x="1362974" y="1553970"/>
                </a:cubicBezTo>
                <a:cubicBezTo>
                  <a:pt x="1348511" y="1556380"/>
                  <a:pt x="1334155" y="1559416"/>
                  <a:pt x="1319842" y="1562597"/>
                </a:cubicBezTo>
                <a:cubicBezTo>
                  <a:pt x="1308268" y="1565169"/>
                  <a:pt x="1297031" y="1569274"/>
                  <a:pt x="1285336" y="1571223"/>
                </a:cubicBezTo>
                <a:cubicBezTo>
                  <a:pt x="1261602" y="1575179"/>
                  <a:pt x="1159491" y="1586165"/>
                  <a:pt x="1138687" y="1588476"/>
                </a:cubicBezTo>
                <a:cubicBezTo>
                  <a:pt x="1127638" y="1591238"/>
                  <a:pt x="1090672" y="1599544"/>
                  <a:pt x="1078302" y="1605729"/>
                </a:cubicBezTo>
                <a:cubicBezTo>
                  <a:pt x="1069029" y="1610365"/>
                  <a:pt x="1062131" y="1619342"/>
                  <a:pt x="1052423" y="1622982"/>
                </a:cubicBezTo>
                <a:cubicBezTo>
                  <a:pt x="1038695" y="1628130"/>
                  <a:pt x="1023515" y="1628052"/>
                  <a:pt x="1009291" y="1631608"/>
                </a:cubicBezTo>
                <a:cubicBezTo>
                  <a:pt x="1000469" y="1633813"/>
                  <a:pt x="992155" y="1637737"/>
                  <a:pt x="983412" y="1640235"/>
                </a:cubicBezTo>
                <a:cubicBezTo>
                  <a:pt x="972012" y="1643492"/>
                  <a:pt x="960306" y="1645604"/>
                  <a:pt x="948906" y="1648861"/>
                </a:cubicBezTo>
                <a:cubicBezTo>
                  <a:pt x="940163" y="1651359"/>
                  <a:pt x="931943" y="1655704"/>
                  <a:pt x="923027" y="1657487"/>
                </a:cubicBezTo>
                <a:cubicBezTo>
                  <a:pt x="903089" y="1661475"/>
                  <a:pt x="882770" y="1663238"/>
                  <a:pt x="862642" y="1666114"/>
                </a:cubicBezTo>
                <a:cubicBezTo>
                  <a:pt x="851140" y="1671865"/>
                  <a:pt x="840710" y="1680673"/>
                  <a:pt x="828136" y="1683367"/>
                </a:cubicBezTo>
                <a:cubicBezTo>
                  <a:pt x="799879" y="1689422"/>
                  <a:pt x="770547" y="1688409"/>
                  <a:pt x="741872" y="1691993"/>
                </a:cubicBezTo>
                <a:cubicBezTo>
                  <a:pt x="724516" y="1694162"/>
                  <a:pt x="707429" y="1698146"/>
                  <a:pt x="690114" y="1700620"/>
                </a:cubicBezTo>
                <a:cubicBezTo>
                  <a:pt x="600237" y="1713460"/>
                  <a:pt x="634434" y="1706155"/>
                  <a:pt x="534838" y="1717872"/>
                </a:cubicBezTo>
                <a:cubicBezTo>
                  <a:pt x="514645" y="1720248"/>
                  <a:pt x="494746" y="1725231"/>
                  <a:pt x="474453" y="1726499"/>
                </a:cubicBezTo>
                <a:cubicBezTo>
                  <a:pt x="402649" y="1730987"/>
                  <a:pt x="330680" y="1732250"/>
                  <a:pt x="258793" y="1735125"/>
                </a:cubicBezTo>
                <a:lnTo>
                  <a:pt x="43133" y="1726499"/>
                </a:lnTo>
                <a:cubicBezTo>
                  <a:pt x="30488" y="1724157"/>
                  <a:pt x="30656" y="1703933"/>
                  <a:pt x="25880" y="1691993"/>
                </a:cubicBezTo>
                <a:cubicBezTo>
                  <a:pt x="19126" y="1675108"/>
                  <a:pt x="14378" y="1657488"/>
                  <a:pt x="8627" y="1640235"/>
                </a:cubicBezTo>
                <a:lnTo>
                  <a:pt x="0" y="1614355"/>
                </a:lnTo>
                <a:cubicBezTo>
                  <a:pt x="8627" y="1605729"/>
                  <a:pt x="15729" y="1595243"/>
                  <a:pt x="25880" y="1588476"/>
                </a:cubicBezTo>
                <a:cubicBezTo>
                  <a:pt x="33446" y="1583432"/>
                  <a:pt x="45329" y="1586280"/>
                  <a:pt x="51759" y="1579850"/>
                </a:cubicBezTo>
                <a:cubicBezTo>
                  <a:pt x="58189" y="1573420"/>
                  <a:pt x="58412" y="1562847"/>
                  <a:pt x="60385" y="1553970"/>
                </a:cubicBezTo>
                <a:cubicBezTo>
                  <a:pt x="64179" y="1536896"/>
                  <a:pt x="63481" y="1518805"/>
                  <a:pt x="69012" y="1502212"/>
                </a:cubicBezTo>
                <a:cubicBezTo>
                  <a:pt x="78744" y="1473016"/>
                  <a:pt x="90910" y="1476775"/>
                  <a:pt x="112144" y="1459080"/>
                </a:cubicBezTo>
                <a:cubicBezTo>
                  <a:pt x="155222" y="1423181"/>
                  <a:pt x="118422" y="1439735"/>
                  <a:pt x="163902" y="1424574"/>
                </a:cubicBezTo>
                <a:cubicBezTo>
                  <a:pt x="166778" y="1415948"/>
                  <a:pt x="170324" y="1407517"/>
                  <a:pt x="172529" y="1398695"/>
                </a:cubicBezTo>
                <a:cubicBezTo>
                  <a:pt x="178959" y="1372976"/>
                  <a:pt x="178812" y="1345191"/>
                  <a:pt x="189782" y="1321057"/>
                </a:cubicBezTo>
                <a:cubicBezTo>
                  <a:pt x="194072" y="1311619"/>
                  <a:pt x="207035" y="1309555"/>
                  <a:pt x="215661" y="1303804"/>
                </a:cubicBezTo>
                <a:cubicBezTo>
                  <a:pt x="221412" y="1295178"/>
                  <a:pt x="228830" y="1287454"/>
                  <a:pt x="232914" y="1277925"/>
                </a:cubicBezTo>
                <a:cubicBezTo>
                  <a:pt x="266338" y="1199935"/>
                  <a:pt x="215476" y="1282516"/>
                  <a:pt x="258793" y="1217540"/>
                </a:cubicBezTo>
                <a:lnTo>
                  <a:pt x="276046" y="1165782"/>
                </a:lnTo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2311879" y="3177198"/>
            <a:ext cx="4692770" cy="618425"/>
          </a:xfrm>
          <a:custGeom>
            <a:avLst/>
            <a:gdLst>
              <a:gd name="connsiteX0" fmla="*/ 0 w 4692770"/>
              <a:gd name="connsiteY0" fmla="*/ 566666 h 618425"/>
              <a:gd name="connsiteX1" fmla="*/ 198408 w 4692770"/>
              <a:gd name="connsiteY1" fmla="*/ 575293 h 618425"/>
              <a:gd name="connsiteX2" fmla="*/ 258793 w 4692770"/>
              <a:gd name="connsiteY2" fmla="*/ 601172 h 618425"/>
              <a:gd name="connsiteX3" fmla="*/ 310551 w 4692770"/>
              <a:gd name="connsiteY3" fmla="*/ 618425 h 618425"/>
              <a:gd name="connsiteX4" fmla="*/ 543464 w 4692770"/>
              <a:gd name="connsiteY4" fmla="*/ 609798 h 618425"/>
              <a:gd name="connsiteX5" fmla="*/ 595223 w 4692770"/>
              <a:gd name="connsiteY5" fmla="*/ 601172 h 618425"/>
              <a:gd name="connsiteX6" fmla="*/ 629729 w 4692770"/>
              <a:gd name="connsiteY6" fmla="*/ 583919 h 618425"/>
              <a:gd name="connsiteX7" fmla="*/ 672861 w 4692770"/>
              <a:gd name="connsiteY7" fmla="*/ 549413 h 618425"/>
              <a:gd name="connsiteX8" fmla="*/ 707366 w 4692770"/>
              <a:gd name="connsiteY8" fmla="*/ 523534 h 618425"/>
              <a:gd name="connsiteX9" fmla="*/ 802257 w 4692770"/>
              <a:gd name="connsiteY9" fmla="*/ 480402 h 618425"/>
              <a:gd name="connsiteX10" fmla="*/ 828136 w 4692770"/>
              <a:gd name="connsiteY10" fmla="*/ 454523 h 618425"/>
              <a:gd name="connsiteX11" fmla="*/ 879895 w 4692770"/>
              <a:gd name="connsiteY11" fmla="*/ 420017 h 618425"/>
              <a:gd name="connsiteX12" fmla="*/ 931653 w 4692770"/>
              <a:gd name="connsiteY12" fmla="*/ 368259 h 618425"/>
              <a:gd name="connsiteX13" fmla="*/ 948906 w 4692770"/>
              <a:gd name="connsiteY13" fmla="*/ 342379 h 618425"/>
              <a:gd name="connsiteX14" fmla="*/ 983412 w 4692770"/>
              <a:gd name="connsiteY14" fmla="*/ 333753 h 618425"/>
              <a:gd name="connsiteX15" fmla="*/ 1009291 w 4692770"/>
              <a:gd name="connsiteY15" fmla="*/ 316500 h 618425"/>
              <a:gd name="connsiteX16" fmla="*/ 1043796 w 4692770"/>
              <a:gd name="connsiteY16" fmla="*/ 290621 h 618425"/>
              <a:gd name="connsiteX17" fmla="*/ 1069676 w 4692770"/>
              <a:gd name="connsiteY17" fmla="*/ 281994 h 618425"/>
              <a:gd name="connsiteX18" fmla="*/ 1095555 w 4692770"/>
              <a:gd name="connsiteY18" fmla="*/ 256115 h 618425"/>
              <a:gd name="connsiteX19" fmla="*/ 1112808 w 4692770"/>
              <a:gd name="connsiteY19" fmla="*/ 230236 h 618425"/>
              <a:gd name="connsiteX20" fmla="*/ 1138687 w 4692770"/>
              <a:gd name="connsiteY20" fmla="*/ 212983 h 618425"/>
              <a:gd name="connsiteX21" fmla="*/ 1155940 w 4692770"/>
              <a:gd name="connsiteY21" fmla="*/ 187104 h 618425"/>
              <a:gd name="connsiteX22" fmla="*/ 1181819 w 4692770"/>
              <a:gd name="connsiteY22" fmla="*/ 178477 h 618425"/>
              <a:gd name="connsiteX23" fmla="*/ 1207698 w 4692770"/>
              <a:gd name="connsiteY23" fmla="*/ 161225 h 618425"/>
              <a:gd name="connsiteX24" fmla="*/ 1268083 w 4692770"/>
              <a:gd name="connsiteY24" fmla="*/ 143972 h 618425"/>
              <a:gd name="connsiteX25" fmla="*/ 1293963 w 4692770"/>
              <a:gd name="connsiteY25" fmla="*/ 135345 h 618425"/>
              <a:gd name="connsiteX26" fmla="*/ 1362974 w 4692770"/>
              <a:gd name="connsiteY26" fmla="*/ 118093 h 618425"/>
              <a:gd name="connsiteX27" fmla="*/ 1388853 w 4692770"/>
              <a:gd name="connsiteY27" fmla="*/ 100840 h 618425"/>
              <a:gd name="connsiteX28" fmla="*/ 1423359 w 4692770"/>
              <a:gd name="connsiteY28" fmla="*/ 66334 h 618425"/>
              <a:gd name="connsiteX29" fmla="*/ 1509623 w 4692770"/>
              <a:gd name="connsiteY29" fmla="*/ 49081 h 618425"/>
              <a:gd name="connsiteX30" fmla="*/ 1604513 w 4692770"/>
              <a:gd name="connsiteY30" fmla="*/ 31828 h 618425"/>
              <a:gd name="connsiteX31" fmla="*/ 2147978 w 4692770"/>
              <a:gd name="connsiteY31" fmla="*/ 31828 h 618425"/>
              <a:gd name="connsiteX32" fmla="*/ 2173857 w 4692770"/>
              <a:gd name="connsiteY32" fmla="*/ 40455 h 618425"/>
              <a:gd name="connsiteX33" fmla="*/ 2208363 w 4692770"/>
              <a:gd name="connsiteY33" fmla="*/ 49081 h 618425"/>
              <a:gd name="connsiteX34" fmla="*/ 2234242 w 4692770"/>
              <a:gd name="connsiteY34" fmla="*/ 66334 h 618425"/>
              <a:gd name="connsiteX35" fmla="*/ 2294627 w 4692770"/>
              <a:gd name="connsiteY35" fmla="*/ 83587 h 618425"/>
              <a:gd name="connsiteX36" fmla="*/ 2389517 w 4692770"/>
              <a:gd name="connsiteY36" fmla="*/ 109466 h 618425"/>
              <a:gd name="connsiteX37" fmla="*/ 2484408 w 4692770"/>
              <a:gd name="connsiteY37" fmla="*/ 135345 h 618425"/>
              <a:gd name="connsiteX38" fmla="*/ 2613804 w 4692770"/>
              <a:gd name="connsiteY38" fmla="*/ 143972 h 618425"/>
              <a:gd name="connsiteX39" fmla="*/ 2665563 w 4692770"/>
              <a:gd name="connsiteY39" fmla="*/ 152598 h 618425"/>
              <a:gd name="connsiteX40" fmla="*/ 2743200 w 4692770"/>
              <a:gd name="connsiteY40" fmla="*/ 161225 h 618425"/>
              <a:gd name="connsiteX41" fmla="*/ 2829464 w 4692770"/>
              <a:gd name="connsiteY41" fmla="*/ 178477 h 618425"/>
              <a:gd name="connsiteX42" fmla="*/ 2881223 w 4692770"/>
              <a:gd name="connsiteY42" fmla="*/ 187104 h 618425"/>
              <a:gd name="connsiteX43" fmla="*/ 2907102 w 4692770"/>
              <a:gd name="connsiteY43" fmla="*/ 204357 h 618425"/>
              <a:gd name="connsiteX44" fmla="*/ 2958861 w 4692770"/>
              <a:gd name="connsiteY44" fmla="*/ 221610 h 618425"/>
              <a:gd name="connsiteX45" fmla="*/ 2976113 w 4692770"/>
              <a:gd name="connsiteY45" fmla="*/ 247489 h 618425"/>
              <a:gd name="connsiteX46" fmla="*/ 3036498 w 4692770"/>
              <a:gd name="connsiteY46" fmla="*/ 264742 h 618425"/>
              <a:gd name="connsiteX47" fmla="*/ 3062378 w 4692770"/>
              <a:gd name="connsiteY47" fmla="*/ 281994 h 618425"/>
              <a:gd name="connsiteX48" fmla="*/ 3131389 w 4692770"/>
              <a:gd name="connsiteY48" fmla="*/ 307874 h 618425"/>
              <a:gd name="connsiteX49" fmla="*/ 3191774 w 4692770"/>
              <a:gd name="connsiteY49" fmla="*/ 342379 h 618425"/>
              <a:gd name="connsiteX50" fmla="*/ 3278038 w 4692770"/>
              <a:gd name="connsiteY50" fmla="*/ 402764 h 618425"/>
              <a:gd name="connsiteX51" fmla="*/ 3303917 w 4692770"/>
              <a:gd name="connsiteY51" fmla="*/ 411391 h 618425"/>
              <a:gd name="connsiteX52" fmla="*/ 3329796 w 4692770"/>
              <a:gd name="connsiteY52" fmla="*/ 428644 h 618425"/>
              <a:gd name="connsiteX53" fmla="*/ 3416061 w 4692770"/>
              <a:gd name="connsiteY53" fmla="*/ 454523 h 618425"/>
              <a:gd name="connsiteX54" fmla="*/ 3441940 w 4692770"/>
              <a:gd name="connsiteY54" fmla="*/ 480402 h 618425"/>
              <a:gd name="connsiteX55" fmla="*/ 3588589 w 4692770"/>
              <a:gd name="connsiteY55" fmla="*/ 506281 h 618425"/>
              <a:gd name="connsiteX56" fmla="*/ 3726612 w 4692770"/>
              <a:gd name="connsiteY56" fmla="*/ 532160 h 618425"/>
              <a:gd name="connsiteX57" fmla="*/ 3821502 w 4692770"/>
              <a:gd name="connsiteY57" fmla="*/ 540787 h 618425"/>
              <a:gd name="connsiteX58" fmla="*/ 4572000 w 4692770"/>
              <a:gd name="connsiteY58" fmla="*/ 558040 h 618425"/>
              <a:gd name="connsiteX59" fmla="*/ 4692770 w 4692770"/>
              <a:gd name="connsiteY59" fmla="*/ 566666 h 61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692770" h="618425">
                <a:moveTo>
                  <a:pt x="0" y="566666"/>
                </a:moveTo>
                <a:cubicBezTo>
                  <a:pt x="66136" y="569542"/>
                  <a:pt x="132405" y="570216"/>
                  <a:pt x="198408" y="575293"/>
                </a:cubicBezTo>
                <a:cubicBezTo>
                  <a:pt x="215599" y="576615"/>
                  <a:pt x="245695" y="595933"/>
                  <a:pt x="258793" y="601172"/>
                </a:cubicBezTo>
                <a:cubicBezTo>
                  <a:pt x="275678" y="607926"/>
                  <a:pt x="310551" y="618425"/>
                  <a:pt x="310551" y="618425"/>
                </a:cubicBezTo>
                <a:cubicBezTo>
                  <a:pt x="388189" y="615549"/>
                  <a:pt x="465915" y="614498"/>
                  <a:pt x="543464" y="609798"/>
                </a:cubicBezTo>
                <a:cubicBezTo>
                  <a:pt x="560923" y="608740"/>
                  <a:pt x="578470" y="606198"/>
                  <a:pt x="595223" y="601172"/>
                </a:cubicBezTo>
                <a:cubicBezTo>
                  <a:pt x="607540" y="597477"/>
                  <a:pt x="618227" y="589670"/>
                  <a:pt x="629729" y="583919"/>
                </a:cubicBezTo>
                <a:cubicBezTo>
                  <a:pt x="662465" y="534813"/>
                  <a:pt x="627989" y="575055"/>
                  <a:pt x="672861" y="549413"/>
                </a:cubicBezTo>
                <a:cubicBezTo>
                  <a:pt x="685344" y="542280"/>
                  <a:pt x="694883" y="530667"/>
                  <a:pt x="707366" y="523534"/>
                </a:cubicBezTo>
                <a:cubicBezTo>
                  <a:pt x="753759" y="497024"/>
                  <a:pt x="736104" y="546555"/>
                  <a:pt x="802257" y="480402"/>
                </a:cubicBezTo>
                <a:cubicBezTo>
                  <a:pt x="810883" y="471776"/>
                  <a:pt x="818506" y="462013"/>
                  <a:pt x="828136" y="454523"/>
                </a:cubicBezTo>
                <a:cubicBezTo>
                  <a:pt x="844504" y="441793"/>
                  <a:pt x="865233" y="434679"/>
                  <a:pt x="879895" y="420017"/>
                </a:cubicBezTo>
                <a:cubicBezTo>
                  <a:pt x="897148" y="402764"/>
                  <a:pt x="918119" y="388560"/>
                  <a:pt x="931653" y="368259"/>
                </a:cubicBezTo>
                <a:cubicBezTo>
                  <a:pt x="937404" y="359632"/>
                  <a:pt x="940279" y="348130"/>
                  <a:pt x="948906" y="342379"/>
                </a:cubicBezTo>
                <a:cubicBezTo>
                  <a:pt x="958771" y="335803"/>
                  <a:pt x="971910" y="336628"/>
                  <a:pt x="983412" y="333753"/>
                </a:cubicBezTo>
                <a:cubicBezTo>
                  <a:pt x="992038" y="328002"/>
                  <a:pt x="1000855" y="322526"/>
                  <a:pt x="1009291" y="316500"/>
                </a:cubicBezTo>
                <a:cubicBezTo>
                  <a:pt x="1020990" y="308143"/>
                  <a:pt x="1031313" y="297754"/>
                  <a:pt x="1043796" y="290621"/>
                </a:cubicBezTo>
                <a:cubicBezTo>
                  <a:pt x="1051691" y="286109"/>
                  <a:pt x="1061049" y="284870"/>
                  <a:pt x="1069676" y="281994"/>
                </a:cubicBezTo>
                <a:cubicBezTo>
                  <a:pt x="1078302" y="273368"/>
                  <a:pt x="1087745" y="265487"/>
                  <a:pt x="1095555" y="256115"/>
                </a:cubicBezTo>
                <a:cubicBezTo>
                  <a:pt x="1102192" y="248150"/>
                  <a:pt x="1105477" y="237567"/>
                  <a:pt x="1112808" y="230236"/>
                </a:cubicBezTo>
                <a:cubicBezTo>
                  <a:pt x="1120139" y="222905"/>
                  <a:pt x="1130061" y="218734"/>
                  <a:pt x="1138687" y="212983"/>
                </a:cubicBezTo>
                <a:cubicBezTo>
                  <a:pt x="1144438" y="204357"/>
                  <a:pt x="1147844" y="193581"/>
                  <a:pt x="1155940" y="187104"/>
                </a:cubicBezTo>
                <a:cubicBezTo>
                  <a:pt x="1163040" y="181424"/>
                  <a:pt x="1173686" y="182544"/>
                  <a:pt x="1181819" y="178477"/>
                </a:cubicBezTo>
                <a:cubicBezTo>
                  <a:pt x="1191092" y="173841"/>
                  <a:pt x="1198425" y="165861"/>
                  <a:pt x="1207698" y="161225"/>
                </a:cubicBezTo>
                <a:cubicBezTo>
                  <a:pt x="1221491" y="154329"/>
                  <a:pt x="1255178" y="147659"/>
                  <a:pt x="1268083" y="143972"/>
                </a:cubicBezTo>
                <a:cubicBezTo>
                  <a:pt x="1276826" y="141474"/>
                  <a:pt x="1285190" y="137738"/>
                  <a:pt x="1293963" y="135345"/>
                </a:cubicBezTo>
                <a:cubicBezTo>
                  <a:pt x="1316839" y="129106"/>
                  <a:pt x="1362974" y="118093"/>
                  <a:pt x="1362974" y="118093"/>
                </a:cubicBezTo>
                <a:cubicBezTo>
                  <a:pt x="1371600" y="112342"/>
                  <a:pt x="1380981" y="107587"/>
                  <a:pt x="1388853" y="100840"/>
                </a:cubicBezTo>
                <a:cubicBezTo>
                  <a:pt x="1401203" y="90254"/>
                  <a:pt x="1408408" y="72742"/>
                  <a:pt x="1423359" y="66334"/>
                </a:cubicBezTo>
                <a:cubicBezTo>
                  <a:pt x="1450312" y="54783"/>
                  <a:pt x="1480950" y="55225"/>
                  <a:pt x="1509623" y="49081"/>
                </a:cubicBezTo>
                <a:cubicBezTo>
                  <a:pt x="1590966" y="31650"/>
                  <a:pt x="1485897" y="48775"/>
                  <a:pt x="1604513" y="31828"/>
                </a:cubicBezTo>
                <a:cubicBezTo>
                  <a:pt x="1792945" y="-30978"/>
                  <a:pt x="1643058" y="15799"/>
                  <a:pt x="2147978" y="31828"/>
                </a:cubicBezTo>
                <a:cubicBezTo>
                  <a:pt x="2157066" y="32117"/>
                  <a:pt x="2165114" y="37957"/>
                  <a:pt x="2173857" y="40455"/>
                </a:cubicBezTo>
                <a:cubicBezTo>
                  <a:pt x="2185257" y="43712"/>
                  <a:pt x="2196861" y="46206"/>
                  <a:pt x="2208363" y="49081"/>
                </a:cubicBezTo>
                <a:cubicBezTo>
                  <a:pt x="2216989" y="54832"/>
                  <a:pt x="2224969" y="61697"/>
                  <a:pt x="2234242" y="66334"/>
                </a:cubicBezTo>
                <a:cubicBezTo>
                  <a:pt x="2246614" y="72520"/>
                  <a:pt x="2283576" y="80824"/>
                  <a:pt x="2294627" y="83587"/>
                </a:cubicBezTo>
                <a:cubicBezTo>
                  <a:pt x="2346794" y="118366"/>
                  <a:pt x="2294567" y="89120"/>
                  <a:pt x="2389517" y="109466"/>
                </a:cubicBezTo>
                <a:cubicBezTo>
                  <a:pt x="2457432" y="124019"/>
                  <a:pt x="2421632" y="129067"/>
                  <a:pt x="2484408" y="135345"/>
                </a:cubicBezTo>
                <a:cubicBezTo>
                  <a:pt x="2527421" y="139646"/>
                  <a:pt x="2570672" y="141096"/>
                  <a:pt x="2613804" y="143972"/>
                </a:cubicBezTo>
                <a:cubicBezTo>
                  <a:pt x="2631057" y="146847"/>
                  <a:pt x="2648225" y="150286"/>
                  <a:pt x="2665563" y="152598"/>
                </a:cubicBezTo>
                <a:cubicBezTo>
                  <a:pt x="2691373" y="156039"/>
                  <a:pt x="2717480" y="157164"/>
                  <a:pt x="2743200" y="161225"/>
                </a:cubicBezTo>
                <a:cubicBezTo>
                  <a:pt x="2772165" y="165798"/>
                  <a:pt x="2800642" y="173073"/>
                  <a:pt x="2829464" y="178477"/>
                </a:cubicBezTo>
                <a:cubicBezTo>
                  <a:pt x="2846655" y="181700"/>
                  <a:pt x="2863970" y="184228"/>
                  <a:pt x="2881223" y="187104"/>
                </a:cubicBezTo>
                <a:cubicBezTo>
                  <a:pt x="2889849" y="192855"/>
                  <a:pt x="2897628" y="200146"/>
                  <a:pt x="2907102" y="204357"/>
                </a:cubicBezTo>
                <a:cubicBezTo>
                  <a:pt x="2923721" y="211743"/>
                  <a:pt x="2958861" y="221610"/>
                  <a:pt x="2958861" y="221610"/>
                </a:cubicBezTo>
                <a:cubicBezTo>
                  <a:pt x="2964612" y="230236"/>
                  <a:pt x="2968017" y="241013"/>
                  <a:pt x="2976113" y="247489"/>
                </a:cubicBezTo>
                <a:cubicBezTo>
                  <a:pt x="2981736" y="251987"/>
                  <a:pt x="3034247" y="264179"/>
                  <a:pt x="3036498" y="264742"/>
                </a:cubicBezTo>
                <a:cubicBezTo>
                  <a:pt x="3045125" y="270493"/>
                  <a:pt x="3053105" y="277358"/>
                  <a:pt x="3062378" y="281994"/>
                </a:cubicBezTo>
                <a:cubicBezTo>
                  <a:pt x="3083006" y="292308"/>
                  <a:pt x="3108992" y="300408"/>
                  <a:pt x="3131389" y="307874"/>
                </a:cubicBezTo>
                <a:cubicBezTo>
                  <a:pt x="3189495" y="365980"/>
                  <a:pt x="3122261" y="307622"/>
                  <a:pt x="3191774" y="342379"/>
                </a:cubicBezTo>
                <a:cubicBezTo>
                  <a:pt x="3291001" y="391993"/>
                  <a:pt x="3202324" y="359498"/>
                  <a:pt x="3278038" y="402764"/>
                </a:cubicBezTo>
                <a:cubicBezTo>
                  <a:pt x="3285933" y="407275"/>
                  <a:pt x="3295784" y="407324"/>
                  <a:pt x="3303917" y="411391"/>
                </a:cubicBezTo>
                <a:cubicBezTo>
                  <a:pt x="3313190" y="416028"/>
                  <a:pt x="3320322" y="424433"/>
                  <a:pt x="3329796" y="428644"/>
                </a:cubicBezTo>
                <a:cubicBezTo>
                  <a:pt x="3356791" y="440642"/>
                  <a:pt x="3387389" y="447354"/>
                  <a:pt x="3416061" y="454523"/>
                </a:cubicBezTo>
                <a:cubicBezTo>
                  <a:pt x="3424687" y="463149"/>
                  <a:pt x="3430554" y="476023"/>
                  <a:pt x="3441940" y="480402"/>
                </a:cubicBezTo>
                <a:cubicBezTo>
                  <a:pt x="3467046" y="490058"/>
                  <a:pt x="3555405" y="501541"/>
                  <a:pt x="3588589" y="506281"/>
                </a:cubicBezTo>
                <a:cubicBezTo>
                  <a:pt x="3646317" y="525525"/>
                  <a:pt x="3622246" y="519114"/>
                  <a:pt x="3726612" y="532160"/>
                </a:cubicBezTo>
                <a:cubicBezTo>
                  <a:pt x="3758127" y="536099"/>
                  <a:pt x="3789899" y="537627"/>
                  <a:pt x="3821502" y="540787"/>
                </a:cubicBezTo>
                <a:cubicBezTo>
                  <a:pt x="4160358" y="574673"/>
                  <a:pt x="3543310" y="544851"/>
                  <a:pt x="4572000" y="558040"/>
                </a:cubicBezTo>
                <a:cubicBezTo>
                  <a:pt x="4640509" y="571741"/>
                  <a:pt x="4600470" y="566666"/>
                  <a:pt x="4692770" y="566666"/>
                </a:cubicBezTo>
              </a:path>
            </a:pathLst>
          </a:cu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2320506" y="4140679"/>
            <a:ext cx="4701396" cy="595223"/>
          </a:xfrm>
          <a:custGeom>
            <a:avLst/>
            <a:gdLst>
              <a:gd name="connsiteX0" fmla="*/ 0 w 4701396"/>
              <a:gd name="connsiteY0" fmla="*/ 94891 h 595223"/>
              <a:gd name="connsiteX1" fmla="*/ 43132 w 4701396"/>
              <a:gd name="connsiteY1" fmla="*/ 86264 h 595223"/>
              <a:gd name="connsiteX2" fmla="*/ 103517 w 4701396"/>
              <a:gd name="connsiteY2" fmla="*/ 60385 h 595223"/>
              <a:gd name="connsiteX3" fmla="*/ 181154 w 4701396"/>
              <a:gd name="connsiteY3" fmla="*/ 51759 h 595223"/>
              <a:gd name="connsiteX4" fmla="*/ 276045 w 4701396"/>
              <a:gd name="connsiteY4" fmla="*/ 34506 h 595223"/>
              <a:gd name="connsiteX5" fmla="*/ 310551 w 4701396"/>
              <a:gd name="connsiteY5" fmla="*/ 17253 h 595223"/>
              <a:gd name="connsiteX6" fmla="*/ 370936 w 4701396"/>
              <a:gd name="connsiteY6" fmla="*/ 0 h 595223"/>
              <a:gd name="connsiteX7" fmla="*/ 586596 w 4701396"/>
              <a:gd name="connsiteY7" fmla="*/ 17253 h 595223"/>
              <a:gd name="connsiteX8" fmla="*/ 621102 w 4701396"/>
              <a:gd name="connsiteY8" fmla="*/ 25879 h 595223"/>
              <a:gd name="connsiteX9" fmla="*/ 646981 w 4701396"/>
              <a:gd name="connsiteY9" fmla="*/ 43132 h 595223"/>
              <a:gd name="connsiteX10" fmla="*/ 698739 w 4701396"/>
              <a:gd name="connsiteY10" fmla="*/ 94891 h 595223"/>
              <a:gd name="connsiteX11" fmla="*/ 759124 w 4701396"/>
              <a:gd name="connsiteY11" fmla="*/ 103517 h 595223"/>
              <a:gd name="connsiteX12" fmla="*/ 810883 w 4701396"/>
              <a:gd name="connsiteY12" fmla="*/ 138023 h 595223"/>
              <a:gd name="connsiteX13" fmla="*/ 836762 w 4701396"/>
              <a:gd name="connsiteY13" fmla="*/ 155276 h 595223"/>
              <a:gd name="connsiteX14" fmla="*/ 854015 w 4701396"/>
              <a:gd name="connsiteY14" fmla="*/ 181155 h 595223"/>
              <a:gd name="connsiteX15" fmla="*/ 905773 w 4701396"/>
              <a:gd name="connsiteY15" fmla="*/ 232913 h 595223"/>
              <a:gd name="connsiteX16" fmla="*/ 931652 w 4701396"/>
              <a:gd name="connsiteY16" fmla="*/ 258793 h 595223"/>
              <a:gd name="connsiteX17" fmla="*/ 983411 w 4701396"/>
              <a:gd name="connsiteY17" fmla="*/ 310551 h 595223"/>
              <a:gd name="connsiteX18" fmla="*/ 1009290 w 4701396"/>
              <a:gd name="connsiteY18" fmla="*/ 336430 h 595223"/>
              <a:gd name="connsiteX19" fmla="*/ 1035169 w 4701396"/>
              <a:gd name="connsiteY19" fmla="*/ 345057 h 595223"/>
              <a:gd name="connsiteX20" fmla="*/ 1086928 w 4701396"/>
              <a:gd name="connsiteY20" fmla="*/ 379563 h 595223"/>
              <a:gd name="connsiteX21" fmla="*/ 1112807 w 4701396"/>
              <a:gd name="connsiteY21" fmla="*/ 396815 h 595223"/>
              <a:gd name="connsiteX22" fmla="*/ 1147313 w 4701396"/>
              <a:gd name="connsiteY22" fmla="*/ 414068 h 595223"/>
              <a:gd name="connsiteX23" fmla="*/ 1207698 w 4701396"/>
              <a:gd name="connsiteY23" fmla="*/ 439947 h 595223"/>
              <a:gd name="connsiteX24" fmla="*/ 1233577 w 4701396"/>
              <a:gd name="connsiteY24" fmla="*/ 457200 h 595223"/>
              <a:gd name="connsiteX25" fmla="*/ 1285336 w 4701396"/>
              <a:gd name="connsiteY25" fmla="*/ 474453 h 595223"/>
              <a:gd name="connsiteX26" fmla="*/ 1311215 w 4701396"/>
              <a:gd name="connsiteY26" fmla="*/ 491706 h 595223"/>
              <a:gd name="connsiteX27" fmla="*/ 1337094 w 4701396"/>
              <a:gd name="connsiteY27" fmla="*/ 500332 h 595223"/>
              <a:gd name="connsiteX28" fmla="*/ 1380226 w 4701396"/>
              <a:gd name="connsiteY28" fmla="*/ 534838 h 595223"/>
              <a:gd name="connsiteX29" fmla="*/ 1406105 w 4701396"/>
              <a:gd name="connsiteY29" fmla="*/ 552091 h 595223"/>
              <a:gd name="connsiteX30" fmla="*/ 1475117 w 4701396"/>
              <a:gd name="connsiteY30" fmla="*/ 569344 h 595223"/>
              <a:gd name="connsiteX31" fmla="*/ 1613139 w 4701396"/>
              <a:gd name="connsiteY31" fmla="*/ 595223 h 595223"/>
              <a:gd name="connsiteX32" fmla="*/ 2216988 w 4701396"/>
              <a:gd name="connsiteY32" fmla="*/ 586596 h 595223"/>
              <a:gd name="connsiteX33" fmla="*/ 2251494 w 4701396"/>
              <a:gd name="connsiteY33" fmla="*/ 577970 h 595223"/>
              <a:gd name="connsiteX34" fmla="*/ 2294626 w 4701396"/>
              <a:gd name="connsiteY34" fmla="*/ 569344 h 595223"/>
              <a:gd name="connsiteX35" fmla="*/ 2320505 w 4701396"/>
              <a:gd name="connsiteY35" fmla="*/ 552091 h 595223"/>
              <a:gd name="connsiteX36" fmla="*/ 2389517 w 4701396"/>
              <a:gd name="connsiteY36" fmla="*/ 534838 h 595223"/>
              <a:gd name="connsiteX37" fmla="*/ 2458528 w 4701396"/>
              <a:gd name="connsiteY37" fmla="*/ 508959 h 595223"/>
              <a:gd name="connsiteX38" fmla="*/ 2484407 w 4701396"/>
              <a:gd name="connsiteY38" fmla="*/ 491706 h 595223"/>
              <a:gd name="connsiteX39" fmla="*/ 2553419 w 4701396"/>
              <a:gd name="connsiteY39" fmla="*/ 483079 h 595223"/>
              <a:gd name="connsiteX40" fmla="*/ 2674188 w 4701396"/>
              <a:gd name="connsiteY40" fmla="*/ 474453 h 595223"/>
              <a:gd name="connsiteX41" fmla="*/ 2760452 w 4701396"/>
              <a:gd name="connsiteY41" fmla="*/ 465827 h 595223"/>
              <a:gd name="connsiteX42" fmla="*/ 2812211 w 4701396"/>
              <a:gd name="connsiteY42" fmla="*/ 448574 h 595223"/>
              <a:gd name="connsiteX43" fmla="*/ 2838090 w 4701396"/>
              <a:gd name="connsiteY43" fmla="*/ 439947 h 595223"/>
              <a:gd name="connsiteX44" fmla="*/ 2872596 w 4701396"/>
              <a:gd name="connsiteY44" fmla="*/ 414068 h 595223"/>
              <a:gd name="connsiteX45" fmla="*/ 2907102 w 4701396"/>
              <a:gd name="connsiteY45" fmla="*/ 396815 h 595223"/>
              <a:gd name="connsiteX46" fmla="*/ 2932981 w 4701396"/>
              <a:gd name="connsiteY46" fmla="*/ 370936 h 595223"/>
              <a:gd name="connsiteX47" fmla="*/ 2967486 w 4701396"/>
              <a:gd name="connsiteY47" fmla="*/ 362310 h 595223"/>
              <a:gd name="connsiteX48" fmla="*/ 3019245 w 4701396"/>
              <a:gd name="connsiteY48" fmla="*/ 336430 h 595223"/>
              <a:gd name="connsiteX49" fmla="*/ 3096883 w 4701396"/>
              <a:gd name="connsiteY49" fmla="*/ 310551 h 595223"/>
              <a:gd name="connsiteX50" fmla="*/ 3148641 w 4701396"/>
              <a:gd name="connsiteY50" fmla="*/ 276046 h 595223"/>
              <a:gd name="connsiteX51" fmla="*/ 3174520 w 4701396"/>
              <a:gd name="connsiteY51" fmla="*/ 258793 h 595223"/>
              <a:gd name="connsiteX52" fmla="*/ 3234905 w 4701396"/>
              <a:gd name="connsiteY52" fmla="*/ 232913 h 595223"/>
              <a:gd name="connsiteX53" fmla="*/ 3269411 w 4701396"/>
              <a:gd name="connsiteY53" fmla="*/ 215661 h 595223"/>
              <a:gd name="connsiteX54" fmla="*/ 3295290 w 4701396"/>
              <a:gd name="connsiteY54" fmla="*/ 207034 h 595223"/>
              <a:gd name="connsiteX55" fmla="*/ 3321169 w 4701396"/>
              <a:gd name="connsiteY55" fmla="*/ 189781 h 595223"/>
              <a:gd name="connsiteX56" fmla="*/ 3372928 w 4701396"/>
              <a:gd name="connsiteY56" fmla="*/ 172529 h 595223"/>
              <a:gd name="connsiteX57" fmla="*/ 3528203 w 4701396"/>
              <a:gd name="connsiteY57" fmla="*/ 129396 h 595223"/>
              <a:gd name="connsiteX58" fmla="*/ 4080294 w 4701396"/>
              <a:gd name="connsiteY58" fmla="*/ 86264 h 595223"/>
              <a:gd name="connsiteX59" fmla="*/ 4218317 w 4701396"/>
              <a:gd name="connsiteY59" fmla="*/ 69012 h 595223"/>
              <a:gd name="connsiteX60" fmla="*/ 4287328 w 4701396"/>
              <a:gd name="connsiteY60" fmla="*/ 60385 h 595223"/>
              <a:gd name="connsiteX61" fmla="*/ 4701396 w 4701396"/>
              <a:gd name="connsiteY61" fmla="*/ 51759 h 59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701396" h="595223">
                <a:moveTo>
                  <a:pt x="0" y="94891"/>
                </a:moveTo>
                <a:cubicBezTo>
                  <a:pt x="14377" y="92015"/>
                  <a:pt x="29222" y="90901"/>
                  <a:pt x="43132" y="86264"/>
                </a:cubicBezTo>
                <a:cubicBezTo>
                  <a:pt x="74552" y="75791"/>
                  <a:pt x="73371" y="65409"/>
                  <a:pt x="103517" y="60385"/>
                </a:cubicBezTo>
                <a:cubicBezTo>
                  <a:pt x="129201" y="56104"/>
                  <a:pt x="155317" y="54989"/>
                  <a:pt x="181154" y="51759"/>
                </a:cubicBezTo>
                <a:cubicBezTo>
                  <a:pt x="242967" y="44032"/>
                  <a:pt x="227824" y="46560"/>
                  <a:pt x="276045" y="34506"/>
                </a:cubicBezTo>
                <a:cubicBezTo>
                  <a:pt x="287547" y="28755"/>
                  <a:pt x="298731" y="22319"/>
                  <a:pt x="310551" y="17253"/>
                </a:cubicBezTo>
                <a:cubicBezTo>
                  <a:pt x="327873" y="9829"/>
                  <a:pt x="353431" y="4376"/>
                  <a:pt x="370936" y="0"/>
                </a:cubicBezTo>
                <a:cubicBezTo>
                  <a:pt x="442823" y="5751"/>
                  <a:pt x="514862" y="9832"/>
                  <a:pt x="586596" y="17253"/>
                </a:cubicBezTo>
                <a:cubicBezTo>
                  <a:pt x="598389" y="18473"/>
                  <a:pt x="610205" y="21209"/>
                  <a:pt x="621102" y="25879"/>
                </a:cubicBezTo>
                <a:cubicBezTo>
                  <a:pt x="630631" y="29963"/>
                  <a:pt x="638355" y="37381"/>
                  <a:pt x="646981" y="43132"/>
                </a:cubicBezTo>
                <a:cubicBezTo>
                  <a:pt x="661715" y="65233"/>
                  <a:pt x="670491" y="84619"/>
                  <a:pt x="698739" y="94891"/>
                </a:cubicBezTo>
                <a:cubicBezTo>
                  <a:pt x="717848" y="101839"/>
                  <a:pt x="738996" y="100642"/>
                  <a:pt x="759124" y="103517"/>
                </a:cubicBezTo>
                <a:lnTo>
                  <a:pt x="810883" y="138023"/>
                </a:lnTo>
                <a:lnTo>
                  <a:pt x="836762" y="155276"/>
                </a:lnTo>
                <a:cubicBezTo>
                  <a:pt x="842513" y="163902"/>
                  <a:pt x="847127" y="173406"/>
                  <a:pt x="854015" y="181155"/>
                </a:cubicBezTo>
                <a:cubicBezTo>
                  <a:pt x="870225" y="199391"/>
                  <a:pt x="888520" y="215660"/>
                  <a:pt x="905773" y="232913"/>
                </a:cubicBezTo>
                <a:lnTo>
                  <a:pt x="931652" y="258793"/>
                </a:lnTo>
                <a:lnTo>
                  <a:pt x="983411" y="310551"/>
                </a:lnTo>
                <a:cubicBezTo>
                  <a:pt x="992037" y="319177"/>
                  <a:pt x="997717" y="332572"/>
                  <a:pt x="1009290" y="336430"/>
                </a:cubicBezTo>
                <a:cubicBezTo>
                  <a:pt x="1017916" y="339306"/>
                  <a:pt x="1027220" y="340641"/>
                  <a:pt x="1035169" y="345057"/>
                </a:cubicBezTo>
                <a:cubicBezTo>
                  <a:pt x="1053295" y="355127"/>
                  <a:pt x="1069675" y="368061"/>
                  <a:pt x="1086928" y="379563"/>
                </a:cubicBezTo>
                <a:cubicBezTo>
                  <a:pt x="1095554" y="385314"/>
                  <a:pt x="1103534" y="392179"/>
                  <a:pt x="1112807" y="396815"/>
                </a:cubicBezTo>
                <a:cubicBezTo>
                  <a:pt x="1124309" y="402566"/>
                  <a:pt x="1135493" y="409002"/>
                  <a:pt x="1147313" y="414068"/>
                </a:cubicBezTo>
                <a:cubicBezTo>
                  <a:pt x="1195696" y="434804"/>
                  <a:pt x="1150486" y="407255"/>
                  <a:pt x="1207698" y="439947"/>
                </a:cubicBezTo>
                <a:cubicBezTo>
                  <a:pt x="1216700" y="445091"/>
                  <a:pt x="1224103" y="452989"/>
                  <a:pt x="1233577" y="457200"/>
                </a:cubicBezTo>
                <a:cubicBezTo>
                  <a:pt x="1250196" y="464586"/>
                  <a:pt x="1285336" y="474453"/>
                  <a:pt x="1285336" y="474453"/>
                </a:cubicBezTo>
                <a:cubicBezTo>
                  <a:pt x="1293962" y="480204"/>
                  <a:pt x="1301942" y="487069"/>
                  <a:pt x="1311215" y="491706"/>
                </a:cubicBezTo>
                <a:cubicBezTo>
                  <a:pt x="1319348" y="495772"/>
                  <a:pt x="1329994" y="494652"/>
                  <a:pt x="1337094" y="500332"/>
                </a:cubicBezTo>
                <a:cubicBezTo>
                  <a:pt x="1392835" y="544926"/>
                  <a:pt x="1315179" y="513157"/>
                  <a:pt x="1380226" y="534838"/>
                </a:cubicBezTo>
                <a:cubicBezTo>
                  <a:pt x="1388852" y="540589"/>
                  <a:pt x="1396832" y="547455"/>
                  <a:pt x="1406105" y="552091"/>
                </a:cubicBezTo>
                <a:cubicBezTo>
                  <a:pt x="1424599" y="561338"/>
                  <a:pt x="1457406" y="565408"/>
                  <a:pt x="1475117" y="569344"/>
                </a:cubicBezTo>
                <a:cubicBezTo>
                  <a:pt x="1577764" y="592155"/>
                  <a:pt x="1397000" y="559200"/>
                  <a:pt x="1613139" y="595223"/>
                </a:cubicBezTo>
                <a:lnTo>
                  <a:pt x="2216988" y="586596"/>
                </a:lnTo>
                <a:cubicBezTo>
                  <a:pt x="2228840" y="586276"/>
                  <a:pt x="2239920" y="580542"/>
                  <a:pt x="2251494" y="577970"/>
                </a:cubicBezTo>
                <a:cubicBezTo>
                  <a:pt x="2265807" y="574790"/>
                  <a:pt x="2280249" y="572219"/>
                  <a:pt x="2294626" y="569344"/>
                </a:cubicBezTo>
                <a:cubicBezTo>
                  <a:pt x="2303252" y="563593"/>
                  <a:pt x="2311232" y="556728"/>
                  <a:pt x="2320505" y="552091"/>
                </a:cubicBezTo>
                <a:cubicBezTo>
                  <a:pt x="2338191" y="543248"/>
                  <a:pt x="2373108" y="538120"/>
                  <a:pt x="2389517" y="534838"/>
                </a:cubicBezTo>
                <a:cubicBezTo>
                  <a:pt x="2450208" y="494377"/>
                  <a:pt x="2373251" y="540938"/>
                  <a:pt x="2458528" y="508959"/>
                </a:cubicBezTo>
                <a:cubicBezTo>
                  <a:pt x="2468236" y="505319"/>
                  <a:pt x="2474405" y="494434"/>
                  <a:pt x="2484407" y="491706"/>
                </a:cubicBezTo>
                <a:cubicBezTo>
                  <a:pt x="2506773" y="485606"/>
                  <a:pt x="2530331" y="485178"/>
                  <a:pt x="2553419" y="483079"/>
                </a:cubicBezTo>
                <a:cubicBezTo>
                  <a:pt x="2593612" y="479425"/>
                  <a:pt x="2633969" y="477804"/>
                  <a:pt x="2674188" y="474453"/>
                </a:cubicBezTo>
                <a:cubicBezTo>
                  <a:pt x="2702986" y="472053"/>
                  <a:pt x="2731697" y="468702"/>
                  <a:pt x="2760452" y="465827"/>
                </a:cubicBezTo>
                <a:lnTo>
                  <a:pt x="2812211" y="448574"/>
                </a:lnTo>
                <a:lnTo>
                  <a:pt x="2838090" y="439947"/>
                </a:lnTo>
                <a:cubicBezTo>
                  <a:pt x="2849592" y="431321"/>
                  <a:pt x="2860404" y="421688"/>
                  <a:pt x="2872596" y="414068"/>
                </a:cubicBezTo>
                <a:cubicBezTo>
                  <a:pt x="2883501" y="407252"/>
                  <a:pt x="2896638" y="404289"/>
                  <a:pt x="2907102" y="396815"/>
                </a:cubicBezTo>
                <a:cubicBezTo>
                  <a:pt x="2917029" y="389724"/>
                  <a:pt x="2922389" y="376989"/>
                  <a:pt x="2932981" y="370936"/>
                </a:cubicBezTo>
                <a:cubicBezTo>
                  <a:pt x="2943275" y="365054"/>
                  <a:pt x="2956087" y="365567"/>
                  <a:pt x="2967486" y="362310"/>
                </a:cubicBezTo>
                <a:cubicBezTo>
                  <a:pt x="3046217" y="339815"/>
                  <a:pt x="2936756" y="370800"/>
                  <a:pt x="3019245" y="336430"/>
                </a:cubicBezTo>
                <a:cubicBezTo>
                  <a:pt x="3044426" y="325938"/>
                  <a:pt x="3074185" y="325683"/>
                  <a:pt x="3096883" y="310551"/>
                </a:cubicBezTo>
                <a:lnTo>
                  <a:pt x="3148641" y="276046"/>
                </a:lnTo>
                <a:cubicBezTo>
                  <a:pt x="3157267" y="270295"/>
                  <a:pt x="3165247" y="263430"/>
                  <a:pt x="3174520" y="258793"/>
                </a:cubicBezTo>
                <a:cubicBezTo>
                  <a:pt x="3288934" y="201586"/>
                  <a:pt x="3146075" y="270983"/>
                  <a:pt x="3234905" y="232913"/>
                </a:cubicBezTo>
                <a:cubicBezTo>
                  <a:pt x="3246725" y="227847"/>
                  <a:pt x="3257591" y="220727"/>
                  <a:pt x="3269411" y="215661"/>
                </a:cubicBezTo>
                <a:cubicBezTo>
                  <a:pt x="3277769" y="212079"/>
                  <a:pt x="3287157" y="211101"/>
                  <a:pt x="3295290" y="207034"/>
                </a:cubicBezTo>
                <a:cubicBezTo>
                  <a:pt x="3304563" y="202397"/>
                  <a:pt x="3311695" y="193992"/>
                  <a:pt x="3321169" y="189781"/>
                </a:cubicBezTo>
                <a:cubicBezTo>
                  <a:pt x="3337788" y="182395"/>
                  <a:pt x="3372928" y="172529"/>
                  <a:pt x="3372928" y="172529"/>
                </a:cubicBezTo>
                <a:cubicBezTo>
                  <a:pt x="3432222" y="132999"/>
                  <a:pt x="3402149" y="148304"/>
                  <a:pt x="3528203" y="129396"/>
                </a:cubicBezTo>
                <a:cubicBezTo>
                  <a:pt x="3825982" y="84730"/>
                  <a:pt x="3642639" y="106158"/>
                  <a:pt x="4080294" y="86264"/>
                </a:cubicBezTo>
                <a:cubicBezTo>
                  <a:pt x="4173115" y="70794"/>
                  <a:pt x="4093900" y="82836"/>
                  <a:pt x="4218317" y="69012"/>
                </a:cubicBezTo>
                <a:cubicBezTo>
                  <a:pt x="4241358" y="66452"/>
                  <a:pt x="4264160" y="61212"/>
                  <a:pt x="4287328" y="60385"/>
                </a:cubicBezTo>
                <a:cubicBezTo>
                  <a:pt x="4425293" y="55458"/>
                  <a:pt x="4701396" y="51759"/>
                  <a:pt x="4701396" y="51759"/>
                </a:cubicBezTo>
              </a:path>
            </a:pathLst>
          </a:cu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81025" y="2348880"/>
            <a:ext cx="13266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</a:rPr>
              <a:t>a) Amônia em uma forma não tóxica</a:t>
            </a:r>
            <a:endParaRPr lang="pt-BR" sz="1500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1691680" y="2924944"/>
            <a:ext cx="5040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524328" y="292494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</a:rPr>
              <a:t>b) Remoção </a:t>
            </a:r>
            <a:r>
              <a:rPr lang="pt-BR" sz="1500" dirty="0" err="1" smtClean="0">
                <a:solidFill>
                  <a:srgbClr val="FF0000"/>
                </a:solidFill>
              </a:rPr>
              <a:t>piruvato</a:t>
            </a:r>
            <a:r>
              <a:rPr lang="pt-BR" sz="1500" dirty="0" smtClean="0">
                <a:solidFill>
                  <a:srgbClr val="FF0000"/>
                </a:solidFill>
              </a:rPr>
              <a:t> formando alanina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804248" y="476672"/>
            <a:ext cx="2339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</a:rPr>
              <a:t>c) Conversão do glicogênio do fígado em glicose é facilitada 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347864" y="188640"/>
            <a:ext cx="20882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</a:rPr>
              <a:t>d) Alta [ Ala ] no sangue – inibe degradação proteína</a:t>
            </a:r>
            <a:endParaRPr lang="pt-BR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de </a:t>
            </a:r>
            <a:r>
              <a:rPr lang="pt-BR" dirty="0" err="1" smtClean="0">
                <a:solidFill>
                  <a:srgbClr val="00B050"/>
                </a:solidFill>
              </a:rPr>
              <a:t>cisteína</a:t>
            </a:r>
            <a:r>
              <a:rPr lang="pt-BR" dirty="0" smtClean="0">
                <a:solidFill>
                  <a:srgbClr val="00B050"/>
                </a:solidFill>
              </a:rPr>
              <a:t> e taurina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Gatos necessitam de tanta taurina que torna-se essencial na dieta. (baixa atividade de </a:t>
            </a:r>
            <a:r>
              <a:rPr lang="pt-BR" dirty="0" err="1" smtClean="0"/>
              <a:t>cisteína</a:t>
            </a:r>
            <a:r>
              <a:rPr lang="pt-BR" dirty="0" smtClean="0"/>
              <a:t> </a:t>
            </a:r>
            <a:r>
              <a:rPr lang="pt-BR" dirty="0" err="1" smtClean="0"/>
              <a:t>dioxigenase</a:t>
            </a:r>
            <a:r>
              <a:rPr lang="pt-BR" dirty="0" smtClean="0"/>
              <a:t> e </a:t>
            </a:r>
            <a:r>
              <a:rPr lang="pt-BR" dirty="0" err="1" smtClean="0"/>
              <a:t>cisteína</a:t>
            </a:r>
            <a:r>
              <a:rPr lang="pt-BR" dirty="0" smtClean="0"/>
              <a:t> </a:t>
            </a:r>
            <a:r>
              <a:rPr lang="pt-BR" dirty="0" err="1" smtClean="0"/>
              <a:t>sulfinato</a:t>
            </a:r>
            <a:r>
              <a:rPr lang="pt-BR" dirty="0" smtClean="0"/>
              <a:t> descarboxilase);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Humanos também possuem baixa atividade dessas enzimas, porém há reabsorção de taurina no lúmen do intestino delgado.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63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PT" dirty="0"/>
              <a:t>Enquanto a maioria das espécies animais pode produzir taurina a partir de metionina e cisteína, os gatos têm uma capacidade limitada de sintetizar esse AA </a:t>
            </a:r>
            <a:r>
              <a:rPr lang="pt-PT" dirty="0" smtClean="0"/>
              <a:t>sulfurado </a:t>
            </a:r>
            <a:r>
              <a:rPr lang="pt-PT" dirty="0"/>
              <a:t>devido a uma </a:t>
            </a:r>
            <a:r>
              <a:rPr lang="pt-PT" u="sng" dirty="0">
                <a:solidFill>
                  <a:srgbClr val="FF0000"/>
                </a:solidFill>
              </a:rPr>
              <a:t>deficiência de cisteína dioxigenase.</a:t>
            </a:r>
            <a:r>
              <a:rPr lang="pt-PT" dirty="0"/>
              <a:t> Como a taurina </a:t>
            </a:r>
            <a:r>
              <a:rPr lang="pt-PT" dirty="0" smtClean="0"/>
              <a:t>é </a:t>
            </a:r>
            <a:r>
              <a:rPr lang="pt-PT" dirty="0"/>
              <a:t>ausente </a:t>
            </a:r>
            <a:r>
              <a:rPr lang="pt-PT" dirty="0" smtClean="0"/>
              <a:t>nos vegetais, </a:t>
            </a:r>
            <a:r>
              <a:rPr lang="pt-PT" dirty="0"/>
              <a:t>os gatos devem ser alimentados com uma dieta que contenha produtos de origem animal ou taurina suplementar. </a:t>
            </a:r>
            <a:endParaRPr lang="pt-PT" dirty="0" smtClean="0"/>
          </a:p>
          <a:p>
            <a:pPr algn="just"/>
            <a:r>
              <a:rPr lang="pt-PT" dirty="0" smtClean="0"/>
              <a:t>Bebês </a:t>
            </a:r>
            <a:r>
              <a:rPr lang="pt-PT" dirty="0"/>
              <a:t>humanos </a:t>
            </a:r>
            <a:r>
              <a:rPr lang="pt-PT" dirty="0" smtClean="0"/>
              <a:t>(prematuros ou não) </a:t>
            </a:r>
            <a:r>
              <a:rPr lang="pt-PT" dirty="0"/>
              <a:t>não podem sintetizar quantidades adequadas de taurina ou cisteína devido ao subdesenvolvimento de enzimas-chave nas vias. Assim, fórmulas infantis completas devem ser fortalecidas com esses dois AA.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63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Leite Nan Supreme 1 800g Lata - R$ 55,00 em Mercado Liv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620688"/>
            <a:ext cx="9121940" cy="55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059832" y="5229200"/>
            <a:ext cx="252028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2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8290" y="-1332126"/>
            <a:ext cx="5527420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108" y="1779400"/>
            <a:ext cx="1118686" cy="913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901" y="5785606"/>
            <a:ext cx="9131099" cy="1072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51520" y="5301208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/>
              <a:t>Figura</a:t>
            </a:r>
            <a:r>
              <a:rPr lang="pt-BR" sz="1400" dirty="0" smtClean="0"/>
              <a:t>. Síntese de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 e taurina em células animais. O fígado é o local exclusivo para a conversão de metionina em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, que é subsequentemente catabolizado à taurina. AAT = aminoácido </a:t>
            </a:r>
            <a:r>
              <a:rPr lang="pt-BR" sz="1400" dirty="0" err="1" smtClean="0"/>
              <a:t>transferase</a:t>
            </a:r>
            <a:r>
              <a:rPr lang="pt-BR" sz="1400" dirty="0" smtClean="0"/>
              <a:t>; CAT =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 </a:t>
            </a:r>
            <a:r>
              <a:rPr lang="pt-BR" sz="1400" dirty="0" err="1" smtClean="0"/>
              <a:t>aminotransferase</a:t>
            </a:r>
            <a:r>
              <a:rPr lang="pt-BR" sz="1400" dirty="0" smtClean="0"/>
              <a:t>; CDO =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 </a:t>
            </a:r>
            <a:r>
              <a:rPr lang="pt-BR" sz="1400" dirty="0" err="1" smtClean="0"/>
              <a:t>dioxigenase</a:t>
            </a:r>
            <a:r>
              <a:rPr lang="pt-BR" sz="1400" dirty="0" smtClean="0"/>
              <a:t>; CSD =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 </a:t>
            </a:r>
            <a:r>
              <a:rPr lang="pt-BR" sz="1400" dirty="0" err="1" smtClean="0"/>
              <a:t>sulfinato</a:t>
            </a:r>
            <a:r>
              <a:rPr lang="pt-BR" sz="1400" dirty="0" smtClean="0"/>
              <a:t> descarboxilase; </a:t>
            </a:r>
            <a:r>
              <a:rPr lang="pt-BR" sz="1400" dirty="0" err="1" smtClean="0"/>
              <a:t>CysSR</a:t>
            </a:r>
            <a:r>
              <a:rPr lang="pt-BR" sz="1400" dirty="0" smtClean="0"/>
              <a:t> = complexo </a:t>
            </a:r>
            <a:r>
              <a:rPr lang="pt-BR" sz="1400" dirty="0" err="1" smtClean="0"/>
              <a:t>cisteína</a:t>
            </a:r>
            <a:r>
              <a:rPr lang="pt-BR" sz="1400" dirty="0" smtClean="0"/>
              <a:t>-tiol; GCS = </a:t>
            </a:r>
            <a:r>
              <a:rPr lang="el-GR" sz="1400" dirty="0" smtClean="0"/>
              <a:t>γ</a:t>
            </a:r>
            <a:r>
              <a:rPr lang="pt-BR" sz="1400" dirty="0" smtClean="0"/>
              <a:t>-</a:t>
            </a:r>
            <a:r>
              <a:rPr lang="pt-BR" sz="1400" dirty="0" err="1" smtClean="0"/>
              <a:t>glutamilcisteína</a:t>
            </a:r>
            <a:r>
              <a:rPr lang="pt-BR" sz="1400" dirty="0" smtClean="0"/>
              <a:t> </a:t>
            </a:r>
            <a:r>
              <a:rPr lang="pt-BR" sz="1400" dirty="0" err="1" smtClean="0"/>
              <a:t>sintase</a:t>
            </a:r>
            <a:r>
              <a:rPr lang="pt-BR" sz="1400" dirty="0" smtClean="0"/>
              <a:t>; GS = </a:t>
            </a:r>
            <a:r>
              <a:rPr lang="pt-BR" sz="1400" dirty="0" err="1" smtClean="0"/>
              <a:t>glutationa</a:t>
            </a:r>
            <a:r>
              <a:rPr lang="pt-BR" sz="1400" dirty="0" smtClean="0"/>
              <a:t> </a:t>
            </a:r>
            <a:r>
              <a:rPr lang="pt-BR" sz="1400" dirty="0" err="1" smtClean="0"/>
              <a:t>sintase</a:t>
            </a:r>
            <a:r>
              <a:rPr lang="pt-BR" sz="1400" dirty="0" smtClean="0"/>
              <a:t>; GSH = </a:t>
            </a:r>
            <a:r>
              <a:rPr lang="pt-BR" sz="1400" dirty="0" err="1" smtClean="0"/>
              <a:t>glutationa</a:t>
            </a:r>
            <a:r>
              <a:rPr lang="pt-BR" sz="1400" dirty="0" smtClean="0"/>
              <a:t> reduzida; GSSG = </a:t>
            </a:r>
            <a:r>
              <a:rPr lang="pt-BR" sz="1400" dirty="0" err="1" smtClean="0"/>
              <a:t>glutationa</a:t>
            </a:r>
            <a:r>
              <a:rPr lang="pt-BR" sz="1400" dirty="0" smtClean="0"/>
              <a:t> oxidada; </a:t>
            </a:r>
            <a:r>
              <a:rPr lang="el-GR" sz="1400" dirty="0" smtClean="0"/>
              <a:t>α</a:t>
            </a:r>
            <a:r>
              <a:rPr lang="pt-BR" sz="1400" dirty="0" smtClean="0"/>
              <a:t>-KA = </a:t>
            </a:r>
            <a:r>
              <a:rPr lang="el-GR" sz="1400" dirty="0" smtClean="0"/>
              <a:t>α</a:t>
            </a:r>
            <a:r>
              <a:rPr lang="pt-BR" sz="1400" dirty="0" smtClean="0"/>
              <a:t>-</a:t>
            </a:r>
            <a:r>
              <a:rPr lang="pt-BR" sz="1400" dirty="0" err="1" smtClean="0"/>
              <a:t>cetoácido</a:t>
            </a:r>
            <a:r>
              <a:rPr lang="pt-BR" sz="1400" dirty="0" smtClean="0"/>
              <a:t>; </a:t>
            </a:r>
            <a:r>
              <a:rPr lang="el-GR" sz="1400" dirty="0" smtClean="0"/>
              <a:t>α</a:t>
            </a:r>
            <a:r>
              <a:rPr lang="pt-BR" sz="1400" dirty="0" smtClean="0"/>
              <a:t>-AA = </a:t>
            </a:r>
            <a:r>
              <a:rPr lang="el-GR" sz="1400" dirty="0" smtClean="0"/>
              <a:t>α</a:t>
            </a:r>
            <a:r>
              <a:rPr lang="pt-BR" sz="1400" dirty="0" smtClean="0"/>
              <a:t>-aminoácido; NER = reação </a:t>
            </a:r>
            <a:r>
              <a:rPr lang="pt-BR" sz="1400" dirty="0" err="1" smtClean="0"/>
              <a:t>catalizada</a:t>
            </a:r>
            <a:r>
              <a:rPr lang="pt-BR" sz="1400" dirty="0" smtClean="0"/>
              <a:t> por não enzimas; OAA = </a:t>
            </a:r>
            <a:r>
              <a:rPr lang="pt-BR" sz="1400" dirty="0" err="1" smtClean="0"/>
              <a:t>oxaloacetato</a:t>
            </a:r>
            <a:r>
              <a:rPr lang="pt-BR" sz="1400" dirty="0" smtClean="0"/>
              <a:t>; PPG = </a:t>
            </a:r>
            <a:r>
              <a:rPr lang="pt-BR" sz="1400" dirty="0" err="1" smtClean="0"/>
              <a:t>propargilglicina</a:t>
            </a:r>
            <a:r>
              <a:rPr lang="pt-BR" sz="1400" dirty="0" smtClean="0"/>
              <a:t> (inibidor da </a:t>
            </a:r>
            <a:r>
              <a:rPr lang="pt-BR" sz="1400" dirty="0" err="1" smtClean="0"/>
              <a:t>cistationina</a:t>
            </a:r>
            <a:r>
              <a:rPr lang="pt-BR" sz="1400" dirty="0" smtClean="0"/>
              <a:t> </a:t>
            </a:r>
            <a:r>
              <a:rPr lang="el-GR" sz="1400" dirty="0" smtClean="0"/>
              <a:t>γ</a:t>
            </a:r>
            <a:r>
              <a:rPr lang="pt-BR" sz="1400" dirty="0" smtClean="0"/>
              <a:t>-</a:t>
            </a:r>
            <a:r>
              <a:rPr lang="pt-BR" sz="1400" dirty="0" err="1" smtClean="0"/>
              <a:t>liase</a:t>
            </a:r>
            <a:r>
              <a:rPr lang="pt-BR" sz="1400" dirty="0" smtClean="0"/>
              <a:t>); RSH = componente contendo tiol; SAM = S-</a:t>
            </a:r>
            <a:r>
              <a:rPr lang="pt-BR" sz="1400" dirty="0" err="1" smtClean="0"/>
              <a:t>adenosil</a:t>
            </a:r>
            <a:r>
              <a:rPr lang="pt-BR" sz="1400" dirty="0" smtClean="0"/>
              <a:t> metionina; SOX = sulfito oxidase; TSR = </a:t>
            </a:r>
            <a:r>
              <a:rPr lang="pt-BR" sz="1400" dirty="0" err="1" smtClean="0"/>
              <a:t>tiosulfato</a:t>
            </a:r>
            <a:r>
              <a:rPr lang="pt-BR" sz="1400" dirty="0" smtClean="0"/>
              <a:t> </a:t>
            </a:r>
            <a:r>
              <a:rPr lang="pt-BR" sz="1400" dirty="0" err="1" smtClean="0"/>
              <a:t>redutase</a:t>
            </a:r>
            <a:r>
              <a:rPr lang="pt-BR" sz="1400" dirty="0" smtClean="0"/>
              <a:t>. (Wu, 2013. pág. 77)</a:t>
            </a:r>
            <a:endParaRPr lang="pt-BR" sz="1400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4578450" y="1700808"/>
            <a:ext cx="641622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427984" y="2996952"/>
            <a:ext cx="936104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436096" y="4437112"/>
            <a:ext cx="936104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5436096" y="2996952"/>
            <a:ext cx="27363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208911" y="3429000"/>
            <a:ext cx="1115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Não forma esse produto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99792" y="33209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intestino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4067944" y="3789040"/>
            <a:ext cx="115212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4932040" y="473617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Rapidamente decomposto, não entra no fígado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07504" y="11663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Metionina,  cistina, N-</a:t>
            </a:r>
            <a:r>
              <a:rPr lang="pt-BR" dirty="0" err="1" smtClean="0">
                <a:solidFill>
                  <a:srgbClr val="0070C0"/>
                </a:solidFill>
              </a:rPr>
              <a:t>acetil</a:t>
            </a:r>
            <a:r>
              <a:rPr lang="pt-BR" dirty="0" smtClean="0">
                <a:solidFill>
                  <a:srgbClr val="0070C0"/>
                </a:solidFill>
              </a:rPr>
              <a:t>-</a:t>
            </a:r>
            <a:r>
              <a:rPr lang="pt-BR" dirty="0" err="1" smtClean="0">
                <a:solidFill>
                  <a:srgbClr val="0070C0"/>
                </a:solidFill>
              </a:rPr>
              <a:t>cisteína</a:t>
            </a:r>
            <a:r>
              <a:rPr lang="pt-BR" dirty="0" smtClean="0">
                <a:solidFill>
                  <a:srgbClr val="0070C0"/>
                </a:solidFill>
              </a:rPr>
              <a:t>, são precursores efetivos  de </a:t>
            </a:r>
            <a:r>
              <a:rPr lang="pt-BR" dirty="0" err="1" smtClean="0">
                <a:solidFill>
                  <a:srgbClr val="0070C0"/>
                </a:solidFill>
              </a:rPr>
              <a:t>cisteína</a:t>
            </a:r>
            <a:endParaRPr lang="pt-BR" dirty="0">
              <a:solidFill>
                <a:srgbClr val="0070C0"/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2778250" y="1700808"/>
            <a:ext cx="641622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7668344" y="54868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7030A0"/>
                </a:solidFill>
              </a:rPr>
              <a:t>Conversão até </a:t>
            </a:r>
            <a:r>
              <a:rPr lang="pt-BR" sz="1500" dirty="0" err="1" smtClean="0">
                <a:solidFill>
                  <a:srgbClr val="7030A0"/>
                </a:solidFill>
              </a:rPr>
              <a:t>cisteína</a:t>
            </a:r>
            <a:r>
              <a:rPr lang="pt-BR" sz="1500" dirty="0" smtClean="0">
                <a:solidFill>
                  <a:srgbClr val="7030A0"/>
                </a:solidFill>
              </a:rPr>
              <a:t> ocorre exclusivamente no fígado!</a:t>
            </a:r>
            <a:endParaRPr lang="pt-BR" sz="1500" dirty="0">
              <a:solidFill>
                <a:srgbClr val="7030A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2483768" y="2348880"/>
            <a:ext cx="1080120" cy="9721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427984" y="2348880"/>
            <a:ext cx="47127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>
            <a:off x="4932040" y="2456892"/>
            <a:ext cx="3024336" cy="524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5436096" y="314096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172400" y="271908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Baixa atividade enzimas</a:t>
            </a:r>
            <a:endParaRPr lang="pt-BR" sz="1200" dirty="0"/>
          </a:p>
        </p:txBody>
      </p:sp>
      <p:cxnSp>
        <p:nvCxnSpPr>
          <p:cNvPr id="23" name="Conector de seta reta 22"/>
          <p:cNvCxnSpPr>
            <a:stCxn id="11" idx="3"/>
          </p:cNvCxnSpPr>
          <p:nvPr/>
        </p:nvCxnSpPr>
        <p:spPr>
          <a:xfrm flipV="1">
            <a:off x="5796136" y="3042247"/>
            <a:ext cx="2160240" cy="242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V="1">
            <a:off x="6228184" y="3798332"/>
            <a:ext cx="1944216" cy="494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de </a:t>
            </a:r>
            <a:r>
              <a:rPr lang="pt-BR" dirty="0" err="1" smtClean="0">
                <a:solidFill>
                  <a:srgbClr val="00B050"/>
                </a:solidFill>
              </a:rPr>
              <a:t>serina</a:t>
            </a:r>
            <a:r>
              <a:rPr lang="pt-BR" dirty="0" smtClean="0">
                <a:solidFill>
                  <a:srgbClr val="00B050"/>
                </a:solidFill>
              </a:rPr>
              <a:t> e glicina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glicina pode ser formada por:</a:t>
            </a:r>
          </a:p>
          <a:p>
            <a:pPr lvl="1" algn="just"/>
            <a:r>
              <a:rPr lang="pt-BR" dirty="0" err="1"/>
              <a:t>Serina</a:t>
            </a:r>
            <a:r>
              <a:rPr lang="pt-BR" dirty="0"/>
              <a:t> </a:t>
            </a:r>
            <a:r>
              <a:rPr lang="pt-BR" dirty="0">
                <a:sym typeface="Wingdings" panose="05000000000000000000" pitchFamily="2" charset="2"/>
              </a:rPr>
              <a:t> a partir da glicose e glutamato por meio da enzima </a:t>
            </a:r>
            <a:r>
              <a:rPr lang="pt-BR" dirty="0" err="1">
                <a:sym typeface="Wingdings" panose="05000000000000000000" pitchFamily="2" charset="2"/>
              </a:rPr>
              <a:t>serina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 err="1">
                <a:sym typeface="Wingdings" panose="05000000000000000000" pitchFamily="2" charset="2"/>
              </a:rPr>
              <a:t>hidroximetil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 err="1">
                <a:sym typeface="Wingdings" panose="05000000000000000000" pitchFamily="2" charset="2"/>
              </a:rPr>
              <a:t>transferase</a:t>
            </a:r>
            <a:r>
              <a:rPr lang="pt-BR" dirty="0">
                <a:sym typeface="Wingdings" panose="05000000000000000000" pitchFamily="2" charset="2"/>
              </a:rPr>
              <a:t>;</a:t>
            </a:r>
          </a:p>
          <a:p>
            <a:pPr lvl="1" algn="just"/>
            <a:r>
              <a:rPr lang="pt-BR" dirty="0">
                <a:sym typeface="Wingdings" panose="05000000000000000000" pitchFamily="2" charset="2"/>
              </a:rPr>
              <a:t>Colina  via formação de </a:t>
            </a:r>
            <a:r>
              <a:rPr lang="pt-BR" dirty="0" err="1">
                <a:sym typeface="Wingdings" panose="05000000000000000000" pitchFamily="2" charset="2"/>
              </a:rPr>
              <a:t>sarcosina</a:t>
            </a:r>
            <a:r>
              <a:rPr lang="pt-BR" dirty="0">
                <a:sym typeface="Wingdings" panose="05000000000000000000" pitchFamily="2" charset="2"/>
              </a:rPr>
              <a:t> (AA essencial ao músculo; além disso aumenta os níveis de testosterona e possui caráter benéfico para algumas doenças – depressão e esquizofrenia – humanos);</a:t>
            </a:r>
          </a:p>
          <a:p>
            <a:pPr lvl="1" algn="just"/>
            <a:r>
              <a:rPr lang="pt-BR" dirty="0">
                <a:sym typeface="Wingdings" panose="05000000000000000000" pitchFamily="2" charset="2"/>
              </a:rPr>
              <a:t>Treonina  via </a:t>
            </a:r>
            <a:r>
              <a:rPr lang="pt-BR" dirty="0" err="1">
                <a:sym typeface="Wingdings" panose="05000000000000000000" pitchFamily="2" charset="2"/>
              </a:rPr>
              <a:t>desidrogenase</a:t>
            </a:r>
            <a:r>
              <a:rPr lang="pt-BR" dirty="0">
                <a:sym typeface="Wingdings" panose="05000000000000000000" pitchFamily="2" charset="2"/>
              </a:rPr>
              <a:t> da </a:t>
            </a:r>
            <a:r>
              <a:rPr lang="pt-BR" dirty="0" smtClean="0">
                <a:sym typeface="Wingdings" panose="05000000000000000000" pitchFamily="2" charset="2"/>
              </a:rPr>
              <a:t>treonina.</a:t>
            </a:r>
          </a:p>
          <a:p>
            <a:pPr lvl="1" algn="just"/>
            <a:endParaRPr lang="pt-BR" dirty="0" smtClean="0">
              <a:sym typeface="Wingdings" panose="05000000000000000000" pitchFamily="2" charset="2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Para suínos jovens = as </a:t>
            </a:r>
            <a:r>
              <a:rPr lang="pt-BR" dirty="0" smtClean="0">
                <a:sym typeface="Wingdings" panose="05000000000000000000" pitchFamily="2" charset="2"/>
              </a:rPr>
              <a:t>vias da síntese de glicina </a:t>
            </a:r>
            <a:r>
              <a:rPr lang="pt-BR" dirty="0">
                <a:sym typeface="Wingdings" panose="05000000000000000000" pitchFamily="2" charset="2"/>
              </a:rPr>
              <a:t>originárias da colina e treonina contribuem com aproximadamente 6% da necessidade do </a:t>
            </a:r>
            <a:r>
              <a:rPr lang="pt-BR" dirty="0" smtClean="0">
                <a:sym typeface="Wingdings" panose="05000000000000000000" pitchFamily="2" charset="2"/>
              </a:rPr>
              <a:t>animal, 7% proveniente da dieta e 87% é desconhecido.</a:t>
            </a:r>
            <a:endParaRPr lang="pt-BR" dirty="0">
              <a:sym typeface="Wingdings" panose="05000000000000000000" pitchFamily="2" charset="2"/>
            </a:endParaRPr>
          </a:p>
          <a:p>
            <a:pPr algn="just"/>
            <a:endParaRPr lang="pt-BR" dirty="0" smtClean="0"/>
          </a:p>
          <a:p>
            <a:pPr lvl="1"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28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" y="332656"/>
            <a:ext cx="7334866" cy="457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8" y="5229200"/>
            <a:ext cx="735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04248" y="1166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Pág. 76</a:t>
            </a: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2843808" y="764704"/>
            <a:ext cx="86409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411760" y="1412776"/>
            <a:ext cx="158417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940152" y="1412776"/>
            <a:ext cx="100811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084168" y="4725144"/>
            <a:ext cx="86409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6012160" y="3501008"/>
            <a:ext cx="936104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5940152" y="2492896"/>
            <a:ext cx="129614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1907704" y="2492896"/>
            <a:ext cx="216024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411760" y="3501008"/>
            <a:ext cx="151216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976928" y="5157192"/>
            <a:ext cx="7353300" cy="719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41764" y="5085184"/>
            <a:ext cx="771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Síntese de </a:t>
            </a:r>
            <a:r>
              <a:rPr lang="pt-BR" dirty="0" err="1" smtClean="0"/>
              <a:t>serina</a:t>
            </a:r>
            <a:r>
              <a:rPr lang="pt-BR" dirty="0" smtClean="0"/>
              <a:t> e glicina a partir da glicose e glutamato em células animais. Essa é um via sintética que ocorre em mamíferos, aves e peixes. (Wu, 2013. pág. 78)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7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46" y="404664"/>
            <a:ext cx="67913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4" y="5661248"/>
            <a:ext cx="73342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35854" y="5661248"/>
            <a:ext cx="7524578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27584" y="587727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Síntese de glicina a partir de colina em células animais. Esta via sintética ocorre em mamíferos, aves e peixes. (wu, 2013.  pág. 77)</a:t>
            </a:r>
            <a:endParaRPr lang="pt-BR" dirty="0"/>
          </a:p>
        </p:txBody>
      </p:sp>
      <p:cxnSp>
        <p:nvCxnSpPr>
          <p:cNvPr id="10" name="Conector reto 9"/>
          <p:cNvCxnSpPr/>
          <p:nvPr/>
        </p:nvCxnSpPr>
        <p:spPr>
          <a:xfrm>
            <a:off x="2195736" y="1484784"/>
            <a:ext cx="86409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868144" y="1511532"/>
            <a:ext cx="86409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195736" y="5013176"/>
            <a:ext cx="86409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433297" y="3212976"/>
            <a:ext cx="223504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ta em curva para a direita 8"/>
          <p:cNvSpPr/>
          <p:nvPr/>
        </p:nvSpPr>
        <p:spPr>
          <a:xfrm>
            <a:off x="1907704" y="5013176"/>
            <a:ext cx="288032" cy="5040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39752" y="5265204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Bom para intestino (movimentação) e fígado (gordura)</a:t>
            </a:r>
            <a:endParaRPr lang="pt-B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Revisão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Escolher um assunto/tema a respeito de um aminoácido e trabalhar sobre esse conteúdo com o objetivo de publicação em alguma revista da área de Zootecnia/Recursos Pesqueiros.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19435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4338"/>
            <a:ext cx="77724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99592" y="4797152"/>
            <a:ext cx="7558608" cy="1646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67544" y="4941168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Síntese de glicina a partir da </a:t>
            </a:r>
            <a:r>
              <a:rPr lang="pt-BR" dirty="0" err="1" smtClean="0"/>
              <a:t>hidroxiprolina</a:t>
            </a:r>
            <a:r>
              <a:rPr lang="pt-BR" dirty="0" smtClean="0"/>
              <a:t> em células animais. Esta via sintética ocorre em mamíferos, aves e peixes. Os rins são o maior local para a conversão de </a:t>
            </a:r>
            <a:r>
              <a:rPr lang="pt-BR" dirty="0" err="1" smtClean="0"/>
              <a:t>hidroxiprolina</a:t>
            </a:r>
            <a:r>
              <a:rPr lang="pt-BR" dirty="0" smtClean="0"/>
              <a:t> em glicina. AGT = alanina-</a:t>
            </a:r>
            <a:r>
              <a:rPr lang="pt-BR" dirty="0" err="1" smtClean="0"/>
              <a:t>glicoxilato</a:t>
            </a:r>
            <a:r>
              <a:rPr lang="pt-BR" dirty="0" smtClean="0"/>
              <a:t> </a:t>
            </a:r>
            <a:r>
              <a:rPr lang="pt-BR" dirty="0" err="1" smtClean="0"/>
              <a:t>aminotrasferase</a:t>
            </a:r>
            <a:r>
              <a:rPr lang="pt-BR" dirty="0"/>
              <a:t>;</a:t>
            </a:r>
            <a:r>
              <a:rPr lang="pt-BR" dirty="0" smtClean="0"/>
              <a:t> GLO = </a:t>
            </a:r>
            <a:r>
              <a:rPr lang="pt-BR" dirty="0" err="1" smtClean="0"/>
              <a:t>glicolato</a:t>
            </a:r>
            <a:r>
              <a:rPr lang="pt-BR" dirty="0" smtClean="0"/>
              <a:t> oxidase; GOT = glutamato-</a:t>
            </a:r>
            <a:r>
              <a:rPr lang="pt-BR" dirty="0" err="1" smtClean="0"/>
              <a:t>oxaloacetato</a:t>
            </a:r>
            <a:r>
              <a:rPr lang="pt-BR" dirty="0" smtClean="0"/>
              <a:t> transaminase; GR = </a:t>
            </a:r>
            <a:r>
              <a:rPr lang="pt-BR" dirty="0" err="1" smtClean="0"/>
              <a:t>glicolato</a:t>
            </a:r>
            <a:r>
              <a:rPr lang="pt-BR" dirty="0" smtClean="0"/>
              <a:t> </a:t>
            </a:r>
            <a:r>
              <a:rPr lang="pt-BR" dirty="0" err="1" smtClean="0"/>
              <a:t>redutase</a:t>
            </a:r>
            <a:r>
              <a:rPr lang="pt-BR" dirty="0" smtClean="0"/>
              <a:t>; KG = </a:t>
            </a:r>
            <a:r>
              <a:rPr lang="pt-BR" dirty="0" err="1" smtClean="0"/>
              <a:t>cetoglutarato</a:t>
            </a:r>
            <a:r>
              <a:rPr lang="pt-BR" dirty="0" smtClean="0"/>
              <a:t>; P5C = </a:t>
            </a:r>
            <a:r>
              <a:rPr lang="el-GR" dirty="0" smtClean="0"/>
              <a:t>Δ</a:t>
            </a:r>
            <a:r>
              <a:rPr lang="pt-BR" baseline="30000" dirty="0" smtClean="0"/>
              <a:t>1</a:t>
            </a:r>
            <a:r>
              <a:rPr lang="pt-BR" dirty="0" smtClean="0"/>
              <a:t>-pirrolina-5-hidroxi-5-carboxilase; LDH = lactato </a:t>
            </a:r>
            <a:r>
              <a:rPr lang="pt-BR" dirty="0" err="1" smtClean="0"/>
              <a:t>desidrogenase</a:t>
            </a:r>
            <a:r>
              <a:rPr lang="pt-BR" dirty="0" smtClean="0"/>
              <a:t>; OAA = </a:t>
            </a:r>
            <a:r>
              <a:rPr lang="pt-BR" dirty="0" err="1" smtClean="0"/>
              <a:t>oxaloacetato</a:t>
            </a:r>
            <a:r>
              <a:rPr lang="pt-BR" dirty="0" smtClean="0"/>
              <a:t>; </a:t>
            </a:r>
            <a:r>
              <a:rPr lang="pt-BR" dirty="0" err="1" smtClean="0"/>
              <a:t>Pyr</a:t>
            </a:r>
            <a:r>
              <a:rPr lang="pt-BR" dirty="0" smtClean="0"/>
              <a:t> = </a:t>
            </a:r>
            <a:r>
              <a:rPr lang="pt-BR" dirty="0" err="1" smtClean="0"/>
              <a:t>piruvato</a:t>
            </a:r>
            <a:r>
              <a:rPr lang="pt-BR" dirty="0" smtClean="0"/>
              <a:t>. </a:t>
            </a:r>
            <a:endParaRPr lang="pt-BR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1934875" y="908720"/>
            <a:ext cx="148499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804248" y="4293096"/>
            <a:ext cx="648072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2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Ratos convertem 4-hidroxiprolina nos rins, até glicina por meio da 4-hidroxiprolina oxidase.</a:t>
            </a:r>
          </a:p>
          <a:p>
            <a:pPr algn="just"/>
            <a:r>
              <a:rPr lang="pt-BR" dirty="0" smtClean="0"/>
              <a:t>Leite é uma ótima fonte de </a:t>
            </a:r>
            <a:r>
              <a:rPr lang="pt-BR" dirty="0" err="1" smtClean="0"/>
              <a:t>hidroxiprolina</a:t>
            </a:r>
            <a:r>
              <a:rPr lang="pt-BR" dirty="0" smtClean="0"/>
              <a:t>, por isso essa via é muito importante para neonatos.</a:t>
            </a:r>
          </a:p>
          <a:p>
            <a:pPr algn="just"/>
            <a:r>
              <a:rPr lang="pt-BR" dirty="0" smtClean="0"/>
              <a:t>4-hidroxiprolina pode ser obtido a </a:t>
            </a:r>
            <a:r>
              <a:rPr lang="pt-BR" dirty="0"/>
              <a:t>partir da degradação do </a:t>
            </a:r>
            <a:r>
              <a:rPr lang="pt-BR" dirty="0" smtClean="0"/>
              <a:t>colágeno, entretanto essa via precisa ser confirmada!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04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de </a:t>
            </a:r>
            <a:r>
              <a:rPr lang="pt-BR" dirty="0" err="1" smtClean="0">
                <a:solidFill>
                  <a:srgbClr val="00B050"/>
                </a:solidFill>
              </a:rPr>
              <a:t>prolina</a:t>
            </a:r>
            <a:r>
              <a:rPr lang="pt-BR" dirty="0" smtClean="0">
                <a:solidFill>
                  <a:srgbClr val="00B050"/>
                </a:solidFill>
              </a:rPr>
              <a:t> e </a:t>
            </a:r>
            <a:r>
              <a:rPr lang="pt-BR" dirty="0" err="1" smtClean="0">
                <a:solidFill>
                  <a:srgbClr val="00B050"/>
                </a:solidFill>
              </a:rPr>
              <a:t>hidroxiprolina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síntese de </a:t>
            </a:r>
            <a:r>
              <a:rPr lang="pt-BR" dirty="0" err="1" smtClean="0"/>
              <a:t>prolina</a:t>
            </a:r>
            <a:r>
              <a:rPr lang="pt-BR" dirty="0" smtClean="0"/>
              <a:t> pode ocorrer a partir da glutamina, glutamato, arginina e </a:t>
            </a:r>
            <a:r>
              <a:rPr lang="pt-BR" dirty="0" err="1" smtClean="0"/>
              <a:t>ornitina</a:t>
            </a:r>
            <a:r>
              <a:rPr lang="pt-BR" dirty="0" smtClean="0"/>
              <a:t>. Todos os mamíferos podem sintetizar </a:t>
            </a:r>
            <a:r>
              <a:rPr lang="pt-BR" dirty="0" err="1" smtClean="0"/>
              <a:t>prolina</a:t>
            </a:r>
            <a:r>
              <a:rPr lang="pt-BR" dirty="0" smtClean="0"/>
              <a:t> a partir da arginina, via </a:t>
            </a:r>
            <a:r>
              <a:rPr lang="pt-BR" dirty="0" err="1" smtClean="0"/>
              <a:t>arginase</a:t>
            </a:r>
            <a:r>
              <a:rPr lang="pt-BR" dirty="0" smtClean="0"/>
              <a:t>, </a:t>
            </a:r>
            <a:r>
              <a:rPr lang="pt-BR" dirty="0" err="1" smtClean="0"/>
              <a:t>ornitina</a:t>
            </a:r>
            <a:r>
              <a:rPr lang="pt-BR" dirty="0" smtClean="0"/>
              <a:t> </a:t>
            </a:r>
            <a:r>
              <a:rPr lang="pt-BR" dirty="0" err="1" smtClean="0"/>
              <a:t>aminotransferase</a:t>
            </a:r>
            <a:r>
              <a:rPr lang="pt-BR" dirty="0" smtClean="0"/>
              <a:t>, e P5C </a:t>
            </a:r>
            <a:r>
              <a:rPr lang="pt-BR" dirty="0" err="1" smtClean="0"/>
              <a:t>redutase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79512" y="4149080"/>
            <a:ext cx="864096" cy="15999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9712" y="5292497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</a:rPr>
              <a:t>Fígado, rins, intestino e tecido mamário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6" name="Seta em curva para a direita 5"/>
          <p:cNvSpPr/>
          <p:nvPr/>
        </p:nvSpPr>
        <p:spPr>
          <a:xfrm>
            <a:off x="4644008" y="4149080"/>
            <a:ext cx="360040" cy="3600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076056" y="42930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Carnívoros não possuem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err="1" smtClean="0"/>
              <a:t>Prolina</a:t>
            </a:r>
            <a:r>
              <a:rPr lang="pt-BR" dirty="0" smtClean="0"/>
              <a:t> e </a:t>
            </a:r>
            <a:r>
              <a:rPr lang="pt-BR" dirty="0" err="1" smtClean="0"/>
              <a:t>hidroxiprolina</a:t>
            </a:r>
            <a:r>
              <a:rPr lang="pt-BR" dirty="0" smtClean="0"/>
              <a:t> são os dois aminoácidos com maior presença no colágeno e são o maior componente dos tecidos conectivos extra celulares (pele, tendões, cartilagens, vasos e ossos)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43608" y="52292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Em peixes há experimentos com lesão na pele e administração de vitamina C para recuperação.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Uma outra hipótese e a inclusão direta de </a:t>
            </a:r>
            <a:r>
              <a:rPr lang="pt-BR" dirty="0" err="1" smtClean="0">
                <a:solidFill>
                  <a:schemeClr val="accent2"/>
                </a:solidFill>
              </a:rPr>
              <a:t>prolina</a:t>
            </a:r>
            <a:r>
              <a:rPr lang="pt-BR" dirty="0" smtClean="0">
                <a:solidFill>
                  <a:schemeClr val="accent2"/>
                </a:solidFill>
              </a:rPr>
              <a:t>, sem intermediários e verificar o tempo de cicatrização.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27584" y="5085184"/>
            <a:ext cx="7776864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2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de tirosina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tirosina é formada a partir da degradação da fenilalanina (ação da enzima fenilalanina </a:t>
            </a:r>
            <a:r>
              <a:rPr lang="pt-BR" dirty="0" err="1" smtClean="0"/>
              <a:t>hidroxilase</a:t>
            </a:r>
            <a:r>
              <a:rPr lang="pt-BR" dirty="0" smtClean="0"/>
              <a:t>, e alguns cofatores).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síntese de tirosina ocorre principalmente no fígado e rins e em menor extensão em outros tecidos (medula, intestino e cérebro).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6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Microrganismos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Microrganismos são capazes de sintetizar todos os aminoácidos essenciais e não essenciais a partir da amônia, carboidratos e enxofre.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619672" y="3717032"/>
            <a:ext cx="864096" cy="6480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27784" y="404106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Importante para ruminantes;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Insignificante para não ruminantes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Seta em curva para a direita 5"/>
          <p:cNvSpPr/>
          <p:nvPr/>
        </p:nvSpPr>
        <p:spPr>
          <a:xfrm>
            <a:off x="3131840" y="4687399"/>
            <a:ext cx="288032" cy="3977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419872" y="4886291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AAs</a:t>
            </a:r>
            <a:r>
              <a:rPr lang="pt-BR" dirty="0" smtClean="0"/>
              <a:t> sulfurados devem ser fornecido na dieta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9552" y="5294235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 smtClean="0"/>
              <a:t>Em contra partida, os animais não ruminantes conseguem sintetizar os aminoácidos não essenciais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486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Excreção</a:t>
            </a:r>
          </a:p>
          <a:p>
            <a:endParaRPr lang="pt-BR" dirty="0"/>
          </a:p>
          <a:p>
            <a:r>
              <a:rPr lang="pt-BR" dirty="0" smtClean="0"/>
              <a:t>Dois mecanismos são utilizados em humanos para o transporte da amônia dos tecidos até o fígado para sua conversão final em ureia.</a:t>
            </a:r>
          </a:p>
        </p:txBody>
      </p:sp>
    </p:spTree>
    <p:extLst>
      <p:ext uri="{BB962C8B-B14F-4D97-AF65-F5344CB8AC3E}">
        <p14:creationId xmlns:p14="http://schemas.microsoft.com/office/powerpoint/2010/main" val="20852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51520" y="343942"/>
            <a:ext cx="6721864" cy="5821362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O primeiro utiliza glutamina-</a:t>
            </a:r>
            <a:r>
              <a:rPr lang="pt-BR" dirty="0" err="1"/>
              <a:t>sintetase</a:t>
            </a:r>
            <a:r>
              <a:rPr lang="pt-BR" dirty="0"/>
              <a:t> (combina amônia com glutamato formando a glutamina, que é uma forma de transporte de amônia não tóxica</a:t>
            </a:r>
            <a:r>
              <a:rPr lang="pt-BR" dirty="0" smtClean="0"/>
              <a:t>).</a:t>
            </a:r>
          </a:p>
          <a:p>
            <a:pPr algn="just"/>
            <a:r>
              <a:rPr lang="pt-BR" dirty="0" smtClean="0"/>
              <a:t>A glutamina é transportada no sangue para o fígado, onde é clivada pela </a:t>
            </a:r>
            <a:r>
              <a:rPr lang="pt-BR" dirty="0" err="1" smtClean="0"/>
              <a:t>glutaminase</a:t>
            </a:r>
            <a:r>
              <a:rPr lang="pt-BR" dirty="0" smtClean="0"/>
              <a:t> para produzir glutamato e amônia. O glutamato sofre </a:t>
            </a:r>
            <a:r>
              <a:rPr lang="pt-BR" dirty="0" err="1" smtClean="0"/>
              <a:t>desaminação</a:t>
            </a:r>
            <a:r>
              <a:rPr lang="pt-BR" dirty="0" smtClean="0"/>
              <a:t> </a:t>
            </a:r>
            <a:r>
              <a:rPr lang="pt-BR" dirty="0" err="1" smtClean="0"/>
              <a:t>oxidativa</a:t>
            </a:r>
            <a:r>
              <a:rPr lang="pt-BR" dirty="0" smtClean="0"/>
              <a:t> pela GDH produzindo amônia e </a:t>
            </a:r>
            <a:r>
              <a:rPr lang="el-GR" dirty="0" smtClean="0"/>
              <a:t>α</a:t>
            </a:r>
            <a:r>
              <a:rPr lang="pt-BR" dirty="0" smtClean="0"/>
              <a:t>-</a:t>
            </a:r>
            <a:r>
              <a:rPr lang="pt-BR" dirty="0" err="1" smtClean="0"/>
              <a:t>cetoglutarato</a:t>
            </a:r>
            <a:r>
              <a:rPr lang="pt-BR" dirty="0" smtClean="0"/>
              <a:t>. A amônia é convertida em ureia.</a:t>
            </a:r>
            <a:endParaRPr lang="pt-BR" dirty="0"/>
          </a:p>
          <a:p>
            <a:pPr algn="just"/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-73974"/>
            <a:ext cx="2088232" cy="40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64" y="3772277"/>
            <a:ext cx="1925248" cy="304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323528" y="274638"/>
            <a:ext cx="6624736" cy="582136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/>
              <a:t>O segundo mecanismo de transporte </a:t>
            </a:r>
            <a:r>
              <a:rPr lang="pt-BR" dirty="0" smtClean="0"/>
              <a:t>envolve </a:t>
            </a:r>
            <a:r>
              <a:rPr lang="pt-BR" dirty="0"/>
              <a:t>a formação de alanina pela </a:t>
            </a:r>
            <a:r>
              <a:rPr lang="pt-BR" dirty="0" err="1"/>
              <a:t>transaminação</a:t>
            </a:r>
            <a:r>
              <a:rPr lang="pt-BR" dirty="0"/>
              <a:t> do piruvato produzido a partir da glicólise aeróbia e do metabolismo da </a:t>
            </a:r>
            <a:r>
              <a:rPr lang="pt-BR" dirty="0" err="1"/>
              <a:t>succinil</a:t>
            </a:r>
            <a:r>
              <a:rPr lang="pt-BR" dirty="0"/>
              <a:t>-coenzima A (</a:t>
            </a:r>
            <a:r>
              <a:rPr lang="pt-BR" dirty="0" err="1"/>
              <a:t>CoA</a:t>
            </a:r>
            <a:r>
              <a:rPr lang="pt-BR" dirty="0"/>
              <a:t>), oriunda do catabolismo dos aminoácidos de cadeia ramificada </a:t>
            </a:r>
            <a:r>
              <a:rPr lang="pt-BR" dirty="0" err="1"/>
              <a:t>isoleucina</a:t>
            </a:r>
            <a:r>
              <a:rPr lang="pt-BR" dirty="0"/>
              <a:t> e valina. </a:t>
            </a:r>
            <a:endParaRPr lang="pt-BR" dirty="0" smtClean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alanina é transportada pelo sangue para o fígado, onde é novamente convertida em piruvato por </a:t>
            </a:r>
            <a:r>
              <a:rPr lang="pt-BR" dirty="0" err="1"/>
              <a:t>transaminação</a:t>
            </a:r>
            <a:r>
              <a:rPr lang="pt-BR" dirty="0"/>
              <a:t>, pela ALT. O piruvato é utilizado na síntese de glicose, que pode ser liberada no sangue e ser usada pelo músculo, </a:t>
            </a:r>
            <a:r>
              <a:rPr lang="pt-BR" dirty="0" smtClean="0"/>
              <a:t>numa </a:t>
            </a:r>
            <a:r>
              <a:rPr lang="pt-BR" dirty="0"/>
              <a:t>via chamada de </a:t>
            </a:r>
            <a:r>
              <a:rPr lang="pt-BR" u="sng" dirty="0"/>
              <a:t>ciclo da </a:t>
            </a:r>
            <a:r>
              <a:rPr lang="pt-BR" u="sng" dirty="0" smtClean="0"/>
              <a:t>glicose-alanina</a:t>
            </a:r>
            <a:r>
              <a:rPr lang="pt-BR" dirty="0"/>
              <a:t>. O glutamato produzido pela ALT pode ser desaminado pela GDH, gerando amônia. Desse modo, tanto alanina quanto glutamina </a:t>
            </a:r>
            <a:r>
              <a:rPr lang="pt-BR" dirty="0" smtClean="0"/>
              <a:t>podem </a:t>
            </a:r>
            <a:r>
              <a:rPr lang="pt-BR" dirty="0"/>
              <a:t>transportar a amônia para o fígado.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-73974"/>
            <a:ext cx="2088232" cy="40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64" y="3772277"/>
            <a:ext cx="1925248" cy="304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179064" y="980728"/>
            <a:ext cx="561288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179064" y="980728"/>
            <a:ext cx="5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</a:t>
            </a:r>
            <a:r>
              <a:rPr lang="pt-BR" baseline="30000" dirty="0" smtClean="0"/>
              <a:t>o</a:t>
            </a:r>
            <a:endParaRPr lang="pt-BR" baseline="30000" dirty="0"/>
          </a:p>
        </p:txBody>
      </p:sp>
      <p:sp>
        <p:nvSpPr>
          <p:cNvPr id="7" name="Retângulo 6"/>
          <p:cNvSpPr/>
          <p:nvPr/>
        </p:nvSpPr>
        <p:spPr>
          <a:xfrm>
            <a:off x="6948264" y="5013176"/>
            <a:ext cx="561288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948264" y="5013176"/>
            <a:ext cx="5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  <a:r>
              <a:rPr lang="pt-BR" baseline="30000" dirty="0" smtClean="0"/>
              <a:t>o</a:t>
            </a:r>
            <a:endParaRPr lang="pt-BR" baseline="30000" dirty="0"/>
          </a:p>
        </p:txBody>
      </p:sp>
    </p:spTree>
    <p:extLst>
      <p:ext uri="{BB962C8B-B14F-4D97-AF65-F5344CB8AC3E}">
        <p14:creationId xmlns:p14="http://schemas.microsoft.com/office/powerpoint/2010/main" val="32798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Excreção</a:t>
            </a:r>
            <a:endParaRPr lang="pt-BR" dirty="0"/>
          </a:p>
        </p:txBody>
      </p:sp>
      <p:pic>
        <p:nvPicPr>
          <p:cNvPr id="96258" name="Picture 2" descr="http://www.wallstreetfitness.com.br/imgs/Fotos/ciclo_da_ureia_reacoes_que_levam_aminoacidos_para_o_cic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16772"/>
            <a:ext cx="7067970" cy="448000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95536" y="126876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Mamíferos, peixes cartilaginosos e pulmonados, entre outros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55257" y="6372036"/>
            <a:ext cx="352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Demanda energia  </a:t>
            </a:r>
            <a:r>
              <a:rPr lang="pt-BR" dirty="0" smtClean="0">
                <a:sym typeface="Wingdings" panose="05000000000000000000" pitchFamily="2" charset="2"/>
              </a:rPr>
              <a:t> perde água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660232" y="508518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arginase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12632" y="4149080"/>
            <a:ext cx="1431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arginosuccinato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6375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66738"/>
            <a:ext cx="59055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315416"/>
            <a:ext cx="5904656" cy="368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351622"/>
            <a:ext cx="5904657" cy="35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em curva para baixo 4"/>
          <p:cNvSpPr/>
          <p:nvPr/>
        </p:nvSpPr>
        <p:spPr>
          <a:xfrm rot="1063150">
            <a:off x="4736464" y="-5774"/>
            <a:ext cx="2592288" cy="136815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60232" y="191683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Ureia vai para o sangue e rins, onde é filtrada e excretada (90%).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205549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1"/>
            <a:ext cx="2205549" cy="387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75856" y="40466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00B050"/>
                </a:solidFill>
              </a:rPr>
              <a:t>Visão geral do metabolismo da amônia</a:t>
            </a:r>
            <a:endParaRPr lang="pt-BR" sz="3600" dirty="0">
              <a:solidFill>
                <a:srgbClr val="00B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55776" y="234888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Porque a amônia e ureia são tão importantes?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5292080" y="3645024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627784" y="472514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7030A0"/>
                </a:solidFill>
              </a:rPr>
              <a:t>Porque é a forma como o nitrogênio sai do organismo!</a:t>
            </a:r>
            <a:endParaRPr lang="pt-B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Excreção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755576" y="2708920"/>
            <a:ext cx="7920880" cy="32403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043608" y="329020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 amônia produzida pela desaminação oxidativa, se não reusada por </a:t>
            </a:r>
            <a:r>
              <a:rPr lang="pt-BR" sz="2400" dirty="0" err="1" smtClean="0"/>
              <a:t>aminação</a:t>
            </a:r>
            <a:r>
              <a:rPr lang="pt-BR" sz="2400" dirty="0" smtClean="0"/>
              <a:t> é tóxica e dessa forma não pode se acumular no sangue ou organismo. Usualmente os animais aquáticos resolvem esse problema excretando amônia no meio circundante. 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15616" y="162880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00B050"/>
                </a:solidFill>
              </a:rPr>
              <a:t>Animais aquáticos</a:t>
            </a:r>
            <a:endParaRPr lang="pt-BR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Excreção</a:t>
            </a:r>
            <a:endParaRPr lang="pt-BR" dirty="0"/>
          </a:p>
        </p:txBody>
      </p:sp>
      <p:pic>
        <p:nvPicPr>
          <p:cNvPr id="3074" name="Picture 2" descr="http://2.bp.blogspot.com/-Q0qkYHySkcI/TkhVcFqQ7zI/AAAAAAAAAic/2R93g4yUAxs/s1600/6183tubar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08194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interq.or.jp/sun/tohru-m/piraru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2943277" cy="195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ector de seta reta 7"/>
          <p:cNvCxnSpPr/>
          <p:nvPr/>
        </p:nvCxnSpPr>
        <p:spPr>
          <a:xfrm>
            <a:off x="6660232" y="3356992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2339752" y="3356992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652120" y="40770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2% ureia, sangue e músculo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475656" y="40770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0,01 a 0,03% ureia, sangue e músculo</a:t>
            </a:r>
            <a:endParaRPr lang="pt-BR" dirty="0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6660232" y="4725144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796136" y="544522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Ciclo da Ornitina funcional</a:t>
            </a:r>
            <a:endParaRPr lang="pt-BR" dirty="0"/>
          </a:p>
        </p:txBody>
      </p:sp>
      <p:cxnSp>
        <p:nvCxnSpPr>
          <p:cNvPr id="16" name="Conector de seta reta 15"/>
          <p:cNvCxnSpPr/>
          <p:nvPr/>
        </p:nvCxnSpPr>
        <p:spPr>
          <a:xfrm>
            <a:off x="2339752" y="4725144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475656" y="544522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Ciclo da Ornitina não funcional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75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11" y="1412776"/>
            <a:ext cx="5469069" cy="51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Excreção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119675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Peixe teleósteos</a:t>
            </a:r>
            <a:endParaRPr lang="pt-BR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lh6.ggpht.com/_IscQsGA1PH0/Sc2L3MhUaQI/AAAAAAAAAhA/7E01HrItPj4/f%C3%ADgado2_thumb%5B1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311" y="4365104"/>
            <a:ext cx="1800200" cy="9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ângulo 3"/>
          <p:cNvSpPr/>
          <p:nvPr/>
        </p:nvSpPr>
        <p:spPr>
          <a:xfrm>
            <a:off x="5724128" y="6237763"/>
            <a:ext cx="648072" cy="28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em curva para baixo 5"/>
          <p:cNvSpPr/>
          <p:nvPr/>
        </p:nvSpPr>
        <p:spPr>
          <a:xfrm rot="19533404">
            <a:off x="3361540" y="3009985"/>
            <a:ext cx="1812884" cy="9361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20" y="28529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70 a 90%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6516216" y="4863110"/>
            <a:ext cx="792088" cy="10053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092280" y="592251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Água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93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Aves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Ácido Úrico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32473" y="1622422"/>
            <a:ext cx="48577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32849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Proveniente do catabolismo das purinas</a:t>
            </a:r>
            <a:endParaRPr lang="pt-BR" dirty="0"/>
          </a:p>
        </p:txBody>
      </p:sp>
      <p:sp>
        <p:nvSpPr>
          <p:cNvPr id="5" name="Seta para baixo 4"/>
          <p:cNvSpPr/>
          <p:nvPr/>
        </p:nvSpPr>
        <p:spPr>
          <a:xfrm>
            <a:off x="1331640" y="4221088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23528" y="52292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Adenina e Guanina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83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60648"/>
            <a:ext cx="4474840" cy="633670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600" dirty="0" smtClean="0"/>
              <a:t>Os nucleotídeos das purinas são degradados através de uma via na qual o grupo fosfato é perdido pela ação da </a:t>
            </a:r>
            <a:r>
              <a:rPr lang="pt-BR" sz="2600" b="1" dirty="0" smtClean="0"/>
              <a:t>5-nucleotidase</a:t>
            </a:r>
            <a:r>
              <a:rPr lang="pt-BR" sz="2600" dirty="0" smtClean="0"/>
              <a:t>. O </a:t>
            </a:r>
            <a:r>
              <a:rPr lang="pt-BR" sz="2600" dirty="0" err="1" smtClean="0"/>
              <a:t>adenilato</a:t>
            </a:r>
            <a:r>
              <a:rPr lang="pt-BR" sz="2600" dirty="0" smtClean="0"/>
              <a:t> libera a adenosina que é então desaminada para </a:t>
            </a:r>
            <a:r>
              <a:rPr lang="pt-BR" sz="2600" dirty="0" err="1" smtClean="0"/>
              <a:t>inosina</a:t>
            </a:r>
            <a:r>
              <a:rPr lang="pt-BR" sz="2600" dirty="0" smtClean="0"/>
              <a:t> pela </a:t>
            </a:r>
            <a:r>
              <a:rPr lang="pt-BR" sz="2600" b="1" dirty="0" smtClean="0"/>
              <a:t>adenosina </a:t>
            </a:r>
            <a:r>
              <a:rPr lang="pt-BR" sz="2600" b="1" dirty="0" err="1" smtClean="0"/>
              <a:t>desaminase</a:t>
            </a:r>
            <a:r>
              <a:rPr lang="pt-BR" sz="2600" dirty="0" smtClean="0"/>
              <a:t>.</a:t>
            </a:r>
          </a:p>
          <a:p>
            <a:pPr algn="just"/>
            <a:r>
              <a:rPr lang="pt-BR" sz="2600" dirty="0" smtClean="0"/>
              <a:t>A </a:t>
            </a:r>
            <a:r>
              <a:rPr lang="pt-BR" sz="2600" dirty="0" err="1" smtClean="0"/>
              <a:t>inosina</a:t>
            </a:r>
            <a:r>
              <a:rPr lang="pt-BR" sz="2600" dirty="0" smtClean="0"/>
              <a:t> é hidrolisada para liberar a D-ribose e a base purínica </a:t>
            </a:r>
            <a:r>
              <a:rPr lang="pt-BR" sz="2600" dirty="0" err="1" smtClean="0"/>
              <a:t>hipoxantina</a:t>
            </a:r>
            <a:r>
              <a:rPr lang="pt-BR" sz="2600" dirty="0" smtClean="0"/>
              <a:t>. A </a:t>
            </a:r>
            <a:r>
              <a:rPr lang="pt-BR" sz="2600" dirty="0" err="1" smtClean="0"/>
              <a:t>hipoxantina</a:t>
            </a:r>
            <a:r>
              <a:rPr lang="pt-BR" sz="2600" dirty="0" smtClean="0"/>
              <a:t> é oxidada sucessivamente para xantina e para ácido úrico pela xantina oxidase.</a:t>
            </a:r>
            <a:endParaRPr lang="pt-BR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7477" y="1515254"/>
            <a:ext cx="6127626" cy="405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55576" y="63720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AMP = adenosina </a:t>
            </a:r>
            <a:r>
              <a:rPr lang="pt-BR" dirty="0" err="1" smtClean="0">
                <a:solidFill>
                  <a:srgbClr val="FF0000"/>
                </a:solidFill>
              </a:rPr>
              <a:t>monofosfato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08304" y="476672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740352" y="980728"/>
            <a:ext cx="360040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7740352" y="1988840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740352" y="2348880"/>
            <a:ext cx="648072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260648"/>
            <a:ext cx="4906888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600" dirty="0" smtClean="0"/>
              <a:t>O catabolismo do GMP também libera ácido úrico como produto final. </a:t>
            </a:r>
          </a:p>
          <a:p>
            <a:pPr algn="just"/>
            <a:r>
              <a:rPr lang="pt-BR" sz="2600" dirty="0" smtClean="0"/>
              <a:t>O GMP é primeiro hidrolisado para liberar o </a:t>
            </a:r>
            <a:r>
              <a:rPr lang="pt-BR" sz="2600" dirty="0" err="1" smtClean="0"/>
              <a:t>nucleosídeo</a:t>
            </a:r>
            <a:r>
              <a:rPr lang="pt-BR" sz="2600" dirty="0" smtClean="0"/>
              <a:t> </a:t>
            </a:r>
            <a:r>
              <a:rPr lang="pt-BR" sz="2600" dirty="0" err="1" smtClean="0"/>
              <a:t>guanosina</a:t>
            </a:r>
            <a:r>
              <a:rPr lang="pt-BR" sz="2600" dirty="0" smtClean="0"/>
              <a:t>, o qual é clivado para liberar guanina. A guanina sofre remoção </a:t>
            </a:r>
            <a:r>
              <a:rPr lang="pt-BR" sz="2600" dirty="0" err="1" smtClean="0"/>
              <a:t>hidrolítica</a:t>
            </a:r>
            <a:r>
              <a:rPr lang="pt-BR" sz="2600" dirty="0" smtClean="0"/>
              <a:t> do seu grupo amino para liberar xantina, que é convertida em ácido úrico pela </a:t>
            </a:r>
            <a:r>
              <a:rPr lang="pt-BR" sz="2600" b="1" dirty="0" smtClean="0"/>
              <a:t>xantina oxidase</a:t>
            </a:r>
            <a:r>
              <a:rPr lang="pt-BR" sz="2600" dirty="0" smtClean="0"/>
              <a:t>.</a:t>
            </a:r>
            <a:endParaRPr lang="pt-BR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7477" y="1762647"/>
            <a:ext cx="6127626" cy="405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796136" y="1412776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55576" y="58052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GMP = </a:t>
            </a:r>
            <a:r>
              <a:rPr lang="pt-BR" dirty="0" err="1" smtClean="0">
                <a:solidFill>
                  <a:srgbClr val="FF0000"/>
                </a:solidFill>
              </a:rPr>
              <a:t>guanosina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monofosfato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Por que tudo isso?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Porque as aves e os répteis precisam conservar água!</a:t>
            </a:r>
          </a:p>
          <a:p>
            <a:pPr algn="just"/>
            <a:r>
              <a:rPr lang="pt-BR" dirty="0" smtClean="0"/>
              <a:t>O Ácido úrico atinge certa concentração e se precipita. Como precipitado não é necessário água para sua excreção.</a:t>
            </a:r>
          </a:p>
          <a:p>
            <a:pPr algn="just"/>
            <a:r>
              <a:rPr lang="pt-BR" dirty="0" smtClean="0"/>
              <a:t>A excreção de ureia na urina requer excreção simultânea de um volume de água relativamente grande; o peso da água necessária dificultaria muito o </a:t>
            </a:r>
            <a:r>
              <a:rPr lang="pt-BR" dirty="0" err="1" smtClean="0"/>
              <a:t>vôo</a:t>
            </a:r>
            <a:r>
              <a:rPr lang="pt-BR" dirty="0" smtClean="0"/>
              <a:t> dos pássaros, e os répteis, vivendo muitas vezes em ambientes áridos, precisariam conservar a água corporal.</a:t>
            </a:r>
          </a:p>
          <a:p>
            <a:pPr algn="just"/>
            <a:r>
              <a:rPr lang="pt-BR" dirty="0" smtClean="0"/>
              <a:t>Mas, precisam desenvolver um considerável trabalho metabólico.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44905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Finalizando a excreção...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Mais de um tipo de excreta nitrogenada pode ser encontrado na urina dos animais. Porém, uma delas é sempre predominante.</a:t>
            </a:r>
          </a:p>
          <a:p>
            <a:endParaRPr lang="pt-BR" dirty="0"/>
          </a:p>
          <a:p>
            <a:pPr algn="just"/>
            <a:r>
              <a:rPr lang="pt-BR" dirty="0" smtClean="0"/>
              <a:t>J. </a:t>
            </a:r>
            <a:r>
              <a:rPr lang="pt-BR" dirty="0" err="1" smtClean="0"/>
              <a:t>Needham</a:t>
            </a:r>
            <a:r>
              <a:rPr lang="pt-BR" dirty="0" smtClean="0"/>
              <a:t> (1931, 1942) – o principal produto de excreção nitrogenada de um animal depende das condições em que o embrião vive. Amônia e ureia estão associadas com uma vida pré-natal aquática, o ácido úrico com uma vida pré-natal terrestre.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6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"/>
            <a:ext cx="8825805" cy="687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5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094"/>
            <a:ext cx="6446118" cy="36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6446118" cy="342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04248" y="623731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Bioquímica Ilustrada</a:t>
            </a:r>
          </a:p>
          <a:p>
            <a:r>
              <a:rPr lang="pt-BR" dirty="0" smtClean="0"/>
              <a:t>Denise R. </a:t>
            </a:r>
            <a:r>
              <a:rPr lang="pt-BR" dirty="0" err="1" smtClean="0"/>
              <a:t>Ferrier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07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Aminoácidos essenciais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Não podem ser sintetizados, portanto devem ser ofertados na dieta. E, logo, só podem sofrer degradação!</a:t>
            </a:r>
          </a:p>
          <a:p>
            <a:pPr algn="just"/>
            <a:r>
              <a:rPr lang="pt-BR" dirty="0" smtClean="0"/>
              <a:t>No catabolismo desses aminoácidos, resultando em </a:t>
            </a:r>
            <a:r>
              <a:rPr lang="el-GR" dirty="0" smtClean="0"/>
              <a:t>α</a:t>
            </a:r>
            <a:r>
              <a:rPr lang="pt-BR" dirty="0" smtClean="0"/>
              <a:t>-</a:t>
            </a:r>
            <a:r>
              <a:rPr lang="pt-BR" dirty="0" err="1" smtClean="0"/>
              <a:t>cetoácidos</a:t>
            </a:r>
            <a:r>
              <a:rPr lang="pt-BR" dirty="0" smtClean="0"/>
              <a:t>, as vias bioquímicas convergem para formar sete produtos intermediários: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oxaloacetato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cetoglutarato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piruvato,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fumarato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succinil</a:t>
            </a:r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coenzima A,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acetil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</a:t>
            </a:r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 </a:t>
            </a:r>
            <a:r>
              <a:rPr lang="pt-B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acetoacetato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Entram diretamente no metabolismo intermediário!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2411760" y="6021288"/>
            <a:ext cx="504056" cy="5040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31840" y="62733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Glicose, corpos 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cetônicos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lipidios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Degradação de </a:t>
            </a:r>
            <a:r>
              <a:rPr lang="pt-BR" dirty="0" err="1" smtClean="0">
                <a:solidFill>
                  <a:srgbClr val="00B050"/>
                </a:solidFill>
              </a:rPr>
              <a:t>AAs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Ocorre nos animais, considerando seu estado nutricional, com taxas maiores logo após a alimentação.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Os aminoácidos não são incorporados à novas proteínas imediatamente, porém, são rapidamente degradados.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1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548681"/>
            <a:ext cx="5040560" cy="3611116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/>
              <a:t>Em 1794, Antoine Lavoisier propôs que a oxidação de substâncias orgânicas (incluindo proteína) até CO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 e água, seria uma fonte de NH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produzida pelo corpo.</a:t>
            </a:r>
            <a:endParaRPr lang="pt-BR" sz="2800" dirty="0"/>
          </a:p>
        </p:txBody>
      </p:sp>
      <p:pic>
        <p:nvPicPr>
          <p:cNvPr id="4098" name="Picture 2" descr="Resultado de imagem para antoine lavois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19" y="476672"/>
            <a:ext cx="195450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4365104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/>
              <a:t>Nos anos 1900, foi descoberto que os aminoácidos são oxidados até </a:t>
            </a:r>
            <a:r>
              <a:rPr lang="el-GR" sz="2800" dirty="0" smtClean="0"/>
              <a:t>α</a:t>
            </a:r>
            <a:r>
              <a:rPr lang="pt-BR" sz="2800" dirty="0" smtClean="0"/>
              <a:t>-</a:t>
            </a:r>
            <a:r>
              <a:rPr lang="pt-BR" sz="2800" dirty="0" err="1" smtClean="0"/>
              <a:t>cetoácidos</a:t>
            </a:r>
            <a:r>
              <a:rPr lang="pt-BR" sz="2800" dirty="0" smtClean="0"/>
              <a:t> e NH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por </a:t>
            </a:r>
            <a:r>
              <a:rPr lang="pt-BR" sz="2800" dirty="0" err="1" smtClean="0"/>
              <a:t>deaminases</a:t>
            </a:r>
            <a:r>
              <a:rPr lang="pt-BR" sz="2800" dirty="0" smtClean="0"/>
              <a:t> e que a NH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é subsequentemente convertida a ureia e ácido úrico em mamíferos, mas exclusivamente em ácido úrico em aves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6221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Em 1930, quando isótopos estáveis (</a:t>
            </a:r>
            <a:r>
              <a:rPr lang="pt-BR" baseline="30000" dirty="0" smtClean="0"/>
              <a:t>15</a:t>
            </a:r>
            <a:r>
              <a:rPr lang="pt-BR" dirty="0" smtClean="0"/>
              <a:t>N, </a:t>
            </a:r>
            <a:r>
              <a:rPr lang="pt-BR" baseline="30000" dirty="0" smtClean="0"/>
              <a:t>13</a:t>
            </a:r>
            <a:r>
              <a:rPr lang="pt-BR" dirty="0" smtClean="0"/>
              <a:t>C, </a:t>
            </a:r>
            <a:r>
              <a:rPr lang="pt-BR" baseline="30000" dirty="0" smtClean="0"/>
              <a:t>2</a:t>
            </a:r>
            <a:r>
              <a:rPr lang="pt-BR" dirty="0" smtClean="0"/>
              <a:t>H...) tornaram-se disponíveis para pesquisas bioquímicas, os estudos objetivaram elucidar os detalhes do catabolismo de aminoácidos nos organismos.</a:t>
            </a:r>
          </a:p>
          <a:p>
            <a:pPr algn="just"/>
            <a:r>
              <a:rPr lang="pt-BR" dirty="0" smtClean="0"/>
              <a:t>Em 1960, a via do catabolismo dos aminoácidos foi amplamente estudada e sumarizada por Hans A. Krebs em um capítulo publicado no livro “</a:t>
            </a:r>
            <a:r>
              <a:rPr lang="pt-BR" dirty="0" err="1" smtClean="0"/>
              <a:t>Mammalian</a:t>
            </a:r>
            <a:r>
              <a:rPr lang="pt-BR" dirty="0" smtClean="0"/>
              <a:t> </a:t>
            </a:r>
            <a:r>
              <a:rPr lang="pt-BR" dirty="0" err="1" smtClean="0"/>
              <a:t>protein</a:t>
            </a:r>
            <a:r>
              <a:rPr lang="pt-BR" dirty="0" smtClean="0"/>
              <a:t> </a:t>
            </a:r>
            <a:r>
              <a:rPr lang="pt-BR" dirty="0" err="1" smtClean="0"/>
              <a:t>metabolism</a:t>
            </a:r>
            <a:r>
              <a:rPr lang="pt-BR" dirty="0" smtClean="0"/>
              <a:t>” de H. </a:t>
            </a:r>
            <a:r>
              <a:rPr lang="pt-BR" dirty="0" err="1" smtClean="0"/>
              <a:t>Munro</a:t>
            </a:r>
            <a:r>
              <a:rPr lang="pt-BR" dirty="0" smtClean="0"/>
              <a:t> e J.B. Alisson, 1964.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59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maior diferença entre </a:t>
            </a:r>
            <a:r>
              <a:rPr lang="pt-BR" dirty="0" err="1" smtClean="0"/>
              <a:t>AAs</a:t>
            </a:r>
            <a:r>
              <a:rPr lang="pt-BR" dirty="0" smtClean="0"/>
              <a:t> e outras macromoléculas (carboidratos e lipídios) é que os </a:t>
            </a:r>
            <a:r>
              <a:rPr lang="pt-BR" dirty="0" err="1" smtClean="0"/>
              <a:t>AAs</a:t>
            </a:r>
            <a:r>
              <a:rPr lang="pt-BR" dirty="0" smtClean="0"/>
              <a:t> contêm 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nitrogênio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N é uma substância que existe em vários estados de oxidação (NO</a:t>
            </a:r>
            <a:r>
              <a:rPr lang="pt-BR" baseline="-25000" dirty="0" smtClean="0"/>
              <a:t>3</a:t>
            </a:r>
            <a:r>
              <a:rPr lang="pt-BR" dirty="0" smtClean="0"/>
              <a:t> – Nitrato; NO</a:t>
            </a:r>
            <a:r>
              <a:rPr lang="pt-BR" baseline="-25000" dirty="0" smtClean="0"/>
              <a:t>2</a:t>
            </a:r>
            <a:r>
              <a:rPr lang="pt-BR" dirty="0" smtClean="0"/>
              <a:t> – Nitrito; N</a:t>
            </a:r>
            <a:r>
              <a:rPr lang="pt-BR" baseline="-25000" dirty="0" smtClean="0"/>
              <a:t>2</a:t>
            </a:r>
            <a:r>
              <a:rPr lang="pt-BR" dirty="0" smtClean="0"/>
              <a:t> – Nitrogênio; NH</a:t>
            </a:r>
            <a:r>
              <a:rPr lang="pt-BR" baseline="-25000" dirty="0" smtClean="0"/>
              <a:t>3</a:t>
            </a:r>
            <a:r>
              <a:rPr lang="pt-BR" dirty="0" smtClean="0"/>
              <a:t>, Ureia, e NH</a:t>
            </a:r>
            <a:r>
              <a:rPr lang="pt-BR" baseline="-25000" dirty="0" smtClean="0"/>
              <a:t>2</a:t>
            </a:r>
            <a:r>
              <a:rPr lang="pt-BR" dirty="0" smtClean="0"/>
              <a:t> que faz parte dos grupos nos aminoácidos.</a:t>
            </a:r>
          </a:p>
          <a:p>
            <a:pPr algn="just"/>
            <a:r>
              <a:rPr lang="pt-BR" dirty="0" smtClean="0"/>
              <a:t>Exceto o N</a:t>
            </a:r>
            <a:r>
              <a:rPr lang="pt-BR" baseline="-25000" dirty="0" smtClean="0"/>
              <a:t>2</a:t>
            </a:r>
            <a:r>
              <a:rPr lang="pt-BR" dirty="0" smtClean="0"/>
              <a:t>, todas as demais formas são produzidas pelos animais. Assim, o N participa ativamente das transformações metabólicas no corpo. Os esqueletos de carbono dos </a:t>
            </a:r>
            <a:r>
              <a:rPr lang="pt-BR" dirty="0" err="1" smtClean="0"/>
              <a:t>AAs</a:t>
            </a:r>
            <a:r>
              <a:rPr lang="pt-BR" dirty="0" smtClean="0"/>
              <a:t> têm destino metabólico similar à glicose e ácidos graxos.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05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Destino dos aminoácidos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u="sng" dirty="0" err="1" smtClean="0"/>
              <a:t>Cetogênico</a:t>
            </a:r>
            <a:endParaRPr lang="pt-BR" u="sng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São os aminoácidos que são degradados em </a:t>
            </a:r>
            <a:r>
              <a:rPr lang="pt-BR" u="sng" dirty="0" err="1" smtClean="0"/>
              <a:t>Acetil-CoA</a:t>
            </a:r>
            <a:endParaRPr lang="pt-BR" u="sng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			Dão origem a corpos </a:t>
            </a:r>
            <a:r>
              <a:rPr lang="pt-BR" dirty="0" err="1" smtClean="0"/>
              <a:t>cetônicos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755576" y="2492896"/>
            <a:ext cx="576064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a direita 4"/>
          <p:cNvSpPr/>
          <p:nvPr/>
        </p:nvSpPr>
        <p:spPr>
          <a:xfrm>
            <a:off x="2267744" y="4005064"/>
            <a:ext cx="576064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just">
              <a:buNone/>
            </a:pPr>
            <a:r>
              <a:rPr lang="pt-BR" u="sng" dirty="0" err="1" smtClean="0"/>
              <a:t>Glicogênico</a:t>
            </a:r>
            <a:endParaRPr lang="pt-BR" u="sng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		</a:t>
            </a:r>
            <a:r>
              <a:rPr lang="pt-BR" dirty="0" err="1" smtClean="0"/>
              <a:t>AAs</a:t>
            </a:r>
            <a:r>
              <a:rPr lang="pt-BR" dirty="0" smtClean="0"/>
              <a:t> degradados em </a:t>
            </a:r>
            <a:r>
              <a:rPr lang="pt-BR" u="sng" dirty="0" err="1" smtClean="0"/>
              <a:t>piruvato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		A partir desses aminoácidos é possível ocorrer a síntese de glicose. (</a:t>
            </a:r>
            <a:r>
              <a:rPr lang="pt-BR" dirty="0" err="1" smtClean="0"/>
              <a:t>fosfoenolpiruvato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 glicose ou glicogênio)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403648" y="2564904"/>
            <a:ext cx="576064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Aminoácidos </a:t>
            </a:r>
            <a:r>
              <a:rPr lang="pt-BR" dirty="0" err="1" smtClean="0"/>
              <a:t>cetogênicos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FF0000"/>
                </a:solidFill>
              </a:rPr>
              <a:t>Leucina e lisina</a:t>
            </a:r>
            <a:r>
              <a:rPr lang="pt-BR" dirty="0" smtClean="0"/>
              <a:t>;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Aminoácidos </a:t>
            </a:r>
            <a:r>
              <a:rPr lang="pt-BR" dirty="0" err="1" smtClean="0"/>
              <a:t>glicogênicos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0070C0"/>
                </a:solidFill>
              </a:rPr>
              <a:t>Alanina, </a:t>
            </a:r>
            <a:r>
              <a:rPr lang="pt-BR" dirty="0" err="1" smtClean="0">
                <a:solidFill>
                  <a:srgbClr val="0070C0"/>
                </a:solidFill>
              </a:rPr>
              <a:t>serina</a:t>
            </a:r>
            <a:r>
              <a:rPr lang="pt-BR" dirty="0" smtClean="0">
                <a:solidFill>
                  <a:srgbClr val="0070C0"/>
                </a:solidFill>
              </a:rPr>
              <a:t>, glicina, </a:t>
            </a:r>
            <a:r>
              <a:rPr lang="pt-BR" dirty="0" err="1" smtClean="0">
                <a:solidFill>
                  <a:srgbClr val="0070C0"/>
                </a:solidFill>
              </a:rPr>
              <a:t>cisteína</a:t>
            </a:r>
            <a:r>
              <a:rPr lang="pt-BR" dirty="0" smtClean="0">
                <a:solidFill>
                  <a:srgbClr val="0070C0"/>
                </a:solidFill>
              </a:rPr>
              <a:t>, ácido aspártico, asparagina, ácido glutâmico, glutamina, </a:t>
            </a:r>
            <a:r>
              <a:rPr lang="pt-BR" dirty="0" err="1" smtClean="0">
                <a:solidFill>
                  <a:srgbClr val="0070C0"/>
                </a:solidFill>
              </a:rPr>
              <a:t>prolina</a:t>
            </a:r>
            <a:r>
              <a:rPr lang="pt-BR" dirty="0" smtClean="0">
                <a:solidFill>
                  <a:srgbClr val="0070C0"/>
                </a:solidFill>
              </a:rPr>
              <a:t>, arginina, histidina, metionina, treonina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 smtClean="0">
                <a:solidFill>
                  <a:srgbClr val="0070C0"/>
                </a:solidFill>
              </a:rPr>
              <a:t>e valina</a:t>
            </a:r>
            <a:r>
              <a:rPr lang="pt-BR" dirty="0" smtClean="0"/>
              <a:t>;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Aminoácidos </a:t>
            </a:r>
            <a:r>
              <a:rPr lang="pt-BR" dirty="0" err="1" smtClean="0"/>
              <a:t>cetogênicos</a:t>
            </a:r>
            <a:r>
              <a:rPr lang="pt-BR" dirty="0" smtClean="0"/>
              <a:t> e </a:t>
            </a:r>
            <a:r>
              <a:rPr lang="pt-BR" dirty="0" err="1" smtClean="0"/>
              <a:t>glicogênicos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00B050"/>
                </a:solidFill>
              </a:rPr>
              <a:t>Fenilalanina, </a:t>
            </a:r>
            <a:r>
              <a:rPr lang="pt-BR" dirty="0" err="1" smtClean="0">
                <a:solidFill>
                  <a:srgbClr val="00B050"/>
                </a:solidFill>
              </a:rPr>
              <a:t>isoleucina</a:t>
            </a:r>
            <a:r>
              <a:rPr lang="pt-BR" dirty="0" smtClean="0">
                <a:solidFill>
                  <a:srgbClr val="00B050"/>
                </a:solidFill>
              </a:rPr>
              <a:t>, </a:t>
            </a:r>
            <a:r>
              <a:rPr lang="pt-BR" dirty="0" err="1" smtClean="0">
                <a:solidFill>
                  <a:srgbClr val="00B050"/>
                </a:solidFill>
              </a:rPr>
              <a:t>triptofano</a:t>
            </a:r>
            <a:r>
              <a:rPr lang="pt-BR" dirty="0" smtClean="0">
                <a:solidFill>
                  <a:srgbClr val="00B050"/>
                </a:solidFill>
              </a:rPr>
              <a:t> e tirosina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81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69" y="55256"/>
            <a:ext cx="4210664" cy="68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32849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Cetogênicos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835696" y="3456628"/>
            <a:ext cx="2719205" cy="130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020272" y="26369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70C0"/>
                </a:solidFill>
              </a:rPr>
              <a:t>G</a:t>
            </a:r>
            <a:r>
              <a:rPr lang="pt-BR" dirty="0" err="1" smtClean="0">
                <a:solidFill>
                  <a:srgbClr val="0070C0"/>
                </a:solidFill>
              </a:rPr>
              <a:t>licogênicos</a:t>
            </a:r>
            <a:endParaRPr lang="pt-BR" dirty="0">
              <a:solidFill>
                <a:srgbClr val="0070C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5364088" y="2821578"/>
            <a:ext cx="1440160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>
            <a:stCxn id="5" idx="1"/>
          </p:cNvCxnSpPr>
          <p:nvPr/>
        </p:nvCxnSpPr>
        <p:spPr>
          <a:xfrm flipH="1">
            <a:off x="5364088" y="2821578"/>
            <a:ext cx="1656184" cy="96746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020272" y="378904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00B050"/>
                </a:solidFill>
              </a:rPr>
              <a:t>Cetogênicos</a:t>
            </a:r>
            <a:r>
              <a:rPr lang="pt-BR" dirty="0" smtClean="0">
                <a:solidFill>
                  <a:srgbClr val="00B050"/>
                </a:solidFill>
              </a:rPr>
              <a:t> e </a:t>
            </a:r>
            <a:r>
              <a:rPr lang="pt-BR" dirty="0" err="1" smtClean="0">
                <a:solidFill>
                  <a:srgbClr val="00B050"/>
                </a:solidFill>
              </a:rPr>
              <a:t>glicogênicos</a:t>
            </a:r>
            <a:endParaRPr lang="pt-BR" dirty="0">
              <a:solidFill>
                <a:srgbClr val="00B050"/>
              </a:solidFill>
            </a:endParaRPr>
          </a:p>
        </p:txBody>
      </p:sp>
      <p:cxnSp>
        <p:nvCxnSpPr>
          <p:cNvPr id="12" name="Conector de seta reta 11"/>
          <p:cNvCxnSpPr>
            <a:stCxn id="10" idx="1"/>
          </p:cNvCxnSpPr>
          <p:nvPr/>
        </p:nvCxnSpPr>
        <p:spPr>
          <a:xfrm flipH="1" flipV="1">
            <a:off x="5220072" y="3006244"/>
            <a:ext cx="1800200" cy="110596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5537747" y="4112205"/>
            <a:ext cx="152055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 flipV="1">
            <a:off x="5431904" y="3559225"/>
            <a:ext cx="1520552" cy="55298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1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80975"/>
            <a:ext cx="767715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91736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20663"/>
            <a:ext cx="7200900" cy="6594475"/>
          </a:xfrm>
          <a:noFill/>
        </p:spPr>
      </p:pic>
    </p:spTree>
    <p:extLst>
      <p:ext uri="{BB962C8B-B14F-4D97-AF65-F5344CB8AC3E}">
        <p14:creationId xmlns:p14="http://schemas.microsoft.com/office/powerpoint/2010/main" val="15179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813"/>
            <a:ext cx="2934444" cy="357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83" y="3632318"/>
            <a:ext cx="2929682" cy="310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15717" y="4941168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Metabolismo dos aminoácidos, mostrado como parte das vias essenciais do metabolismo energético.</a:t>
            </a:r>
          </a:p>
        </p:txBody>
      </p:sp>
    </p:spTree>
    <p:extLst>
      <p:ext uri="{BB962C8B-B14F-4D97-AF65-F5344CB8AC3E}">
        <p14:creationId xmlns:p14="http://schemas.microsoft.com/office/powerpoint/2010/main" val="17836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29830"/>
            <a:ext cx="6192688" cy="387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26370"/>
            <a:ext cx="6192688" cy="340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72200" y="4365104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Resumo metabolismo aminoácidos em humanos.</a:t>
            </a:r>
          </a:p>
          <a:p>
            <a:r>
              <a:rPr lang="pt-BR" dirty="0" smtClean="0"/>
              <a:t>Fonte: Bioquímica ilustrada.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6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7" y="-99392"/>
            <a:ext cx="6091305" cy="352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56992"/>
            <a:ext cx="6120680" cy="358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228184" y="479715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de conceitos chave para o metabolismo de aminoácidos.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6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tângulo 1"/>
          <p:cNvSpPr>
            <a:spLocks noChangeArrowheads="1"/>
          </p:cNvSpPr>
          <p:nvPr/>
        </p:nvSpPr>
        <p:spPr bwMode="auto">
          <a:xfrm>
            <a:off x="857250" y="1071563"/>
            <a:ext cx="7286625" cy="1714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8067" name="CaixaDeTexto 2"/>
          <p:cNvSpPr txBox="1">
            <a:spLocks noChangeArrowheads="1"/>
          </p:cNvSpPr>
          <p:nvPr/>
        </p:nvSpPr>
        <p:spPr bwMode="auto">
          <a:xfrm>
            <a:off x="928688" y="1428750"/>
            <a:ext cx="7072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0"/>
              <a:t>Trabalhos com suplementação de aminoácidos</a:t>
            </a:r>
          </a:p>
        </p:txBody>
      </p:sp>
      <p:sp>
        <p:nvSpPr>
          <p:cNvPr id="88068" name="Seta em curva para a direita 3"/>
          <p:cNvSpPr>
            <a:spLocks noChangeArrowheads="1"/>
          </p:cNvSpPr>
          <p:nvPr/>
        </p:nvSpPr>
        <p:spPr bwMode="auto">
          <a:xfrm>
            <a:off x="2786063" y="2714625"/>
            <a:ext cx="928687" cy="128587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8069" name="CaixaDeTexto 4"/>
          <p:cNvSpPr txBox="1">
            <a:spLocks noChangeArrowheads="1"/>
          </p:cNvSpPr>
          <p:nvPr/>
        </p:nvSpPr>
        <p:spPr bwMode="auto">
          <a:xfrm>
            <a:off x="500063" y="4354513"/>
            <a:ext cx="8072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0" dirty="0"/>
              <a:t>arginina, lisina, metionina e </a:t>
            </a:r>
            <a:r>
              <a:rPr lang="pt-BR" altLang="pt-BR" sz="3600" b="0" dirty="0" smtClean="0"/>
              <a:t>treonina são os mais comuns?</a:t>
            </a:r>
            <a:endParaRPr lang="pt-BR" altLang="pt-BR" sz="3600" b="0" dirty="0"/>
          </a:p>
        </p:txBody>
      </p:sp>
    </p:spTree>
    <p:extLst>
      <p:ext uri="{BB962C8B-B14F-4D97-AF65-F5344CB8AC3E}">
        <p14:creationId xmlns:p14="http://schemas.microsoft.com/office/powerpoint/2010/main" val="18754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1760"/>
            <a:ext cx="126301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67744" y="404664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</a:rPr>
              <a:t>Arginina</a:t>
            </a:r>
            <a:endParaRPr lang="pt-BR" sz="4400" dirty="0">
              <a:solidFill>
                <a:srgbClr val="00B05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3131840" y="4048472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107504" y="4840560"/>
            <a:ext cx="158417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99592" y="170080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Síntese de proteína, sistema imune, sistema reprodutivo, crescimento muscular...</a:t>
            </a:r>
            <a:endParaRPr lang="pt-BR" sz="2200" dirty="0"/>
          </a:p>
        </p:txBody>
      </p:sp>
      <p:sp>
        <p:nvSpPr>
          <p:cNvPr id="6" name="Seta em curva para a direita 5"/>
          <p:cNvSpPr/>
          <p:nvPr/>
        </p:nvSpPr>
        <p:spPr>
          <a:xfrm>
            <a:off x="323528" y="1484784"/>
            <a:ext cx="576064" cy="6007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7384"/>
            <a:ext cx="82296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2807"/>
            <a:ext cx="5400600" cy="295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436510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suplementação dietética com arginina aumentou significativamente o volume testicular dos javalis, peso e </a:t>
            </a:r>
            <a:r>
              <a:rPr lang="pt-BR" dirty="0" err="1" smtClean="0"/>
              <a:t>espermatogônia</a:t>
            </a:r>
            <a:r>
              <a:rPr lang="pt-BR" dirty="0" smtClean="0"/>
              <a:t>. Também houve promoção de LH e FSH séricos. Encontraram 18 proteínas chave envolvidas no desenvolvimento testicular pela arginina.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87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3"/>
            <a:ext cx="862012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4941168"/>
            <a:ext cx="815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chemeClr val="tx2"/>
                </a:solidFill>
              </a:rPr>
              <a:t>Conclusão: a </a:t>
            </a:r>
            <a:r>
              <a:rPr lang="pt-PT" dirty="0" smtClean="0">
                <a:solidFill>
                  <a:schemeClr val="tx2"/>
                </a:solidFill>
              </a:rPr>
              <a:t>arginina </a:t>
            </a:r>
            <a:r>
              <a:rPr lang="pt-PT" dirty="0">
                <a:solidFill>
                  <a:schemeClr val="tx2"/>
                </a:solidFill>
              </a:rPr>
              <a:t>estimula a mobilização de pró-insulina do </a:t>
            </a:r>
            <a:r>
              <a:rPr lang="pt-PT" dirty="0" smtClean="0">
                <a:solidFill>
                  <a:schemeClr val="tx2"/>
                </a:solidFill>
              </a:rPr>
              <a:t>retículo endoplasmático </a:t>
            </a:r>
            <a:r>
              <a:rPr lang="pt-PT" dirty="0">
                <a:solidFill>
                  <a:schemeClr val="tx2"/>
                </a:solidFill>
              </a:rPr>
              <a:t>após o jejum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3707904" y="5733256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03648" y="63720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Ligação com metabolismo carboidratos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25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" y="4077072"/>
            <a:ext cx="98107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3768" y="548680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</a:rPr>
              <a:t>Lisina</a:t>
            </a:r>
            <a:endParaRPr lang="pt-BR" sz="4400" dirty="0">
              <a:solidFill>
                <a:srgbClr val="00B05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55576" y="2299519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200" dirty="0"/>
              <a:t>Síntese proteica, ganho de massa, rendimento de filé, aumento no volume seminal</a:t>
            </a:r>
          </a:p>
        </p:txBody>
      </p:sp>
      <p:sp>
        <p:nvSpPr>
          <p:cNvPr id="4" name="Seta em curva para a direita 3"/>
          <p:cNvSpPr/>
          <p:nvPr/>
        </p:nvSpPr>
        <p:spPr>
          <a:xfrm>
            <a:off x="314012" y="2051555"/>
            <a:ext cx="432048" cy="7334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0" y="5877272"/>
            <a:ext cx="17636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43654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CaixaDeTexto 5"/>
          <p:cNvSpPr txBox="1">
            <a:spLocks noChangeArrowheads="1"/>
          </p:cNvSpPr>
          <p:nvPr/>
        </p:nvSpPr>
        <p:spPr bwMode="auto">
          <a:xfrm>
            <a:off x="467544" y="404664"/>
            <a:ext cx="8280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dirty="0" smtClean="0">
                <a:solidFill>
                  <a:srgbClr val="00B050"/>
                </a:solidFill>
              </a:rPr>
              <a:t>Metionina</a:t>
            </a:r>
            <a:endParaRPr lang="pt-BR" altLang="pt-BR" sz="4400" dirty="0">
              <a:solidFill>
                <a:srgbClr val="00B050"/>
              </a:solidFill>
            </a:endParaRPr>
          </a:p>
        </p:txBody>
      </p:sp>
      <p:sp>
        <p:nvSpPr>
          <p:cNvPr id="7" name="Seta em curva para a direita 6"/>
          <p:cNvSpPr/>
          <p:nvPr/>
        </p:nvSpPr>
        <p:spPr>
          <a:xfrm>
            <a:off x="611188" y="1628800"/>
            <a:ext cx="720725" cy="647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94216" name="CaixaDeTexto 7"/>
          <p:cNvSpPr txBox="1">
            <a:spLocks noChangeArrowheads="1"/>
          </p:cNvSpPr>
          <p:nvPr/>
        </p:nvSpPr>
        <p:spPr bwMode="auto">
          <a:xfrm>
            <a:off x="1619250" y="2132037"/>
            <a:ext cx="662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Ganho em peso, rendimento de carcaça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4" y="2875686"/>
            <a:ext cx="8892480" cy="40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lipse 10"/>
          <p:cNvSpPr/>
          <p:nvPr/>
        </p:nvSpPr>
        <p:spPr>
          <a:xfrm>
            <a:off x="0" y="5949280"/>
            <a:ext cx="17636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3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376764" cy="675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82209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620688"/>
            <a:ext cx="687705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9552" y="57332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1º artigo que aparece quando faz a busca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2555776" y="6237312"/>
            <a:ext cx="504056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47864" y="64533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Revisão!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04009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4213" y="1916113"/>
            <a:ext cx="4248150" cy="381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5236" name="CaixaDeTexto 4"/>
          <p:cNvSpPr txBox="1">
            <a:spLocks noChangeArrowheads="1"/>
          </p:cNvSpPr>
          <p:nvPr/>
        </p:nvSpPr>
        <p:spPr bwMode="auto">
          <a:xfrm>
            <a:off x="3153939" y="750428"/>
            <a:ext cx="2808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400" dirty="0">
                <a:solidFill>
                  <a:srgbClr val="00B050"/>
                </a:solidFill>
              </a:rPr>
              <a:t>Treonina</a:t>
            </a:r>
          </a:p>
        </p:txBody>
      </p:sp>
      <p:sp>
        <p:nvSpPr>
          <p:cNvPr id="6" name="Seta em curva para a direita 5"/>
          <p:cNvSpPr/>
          <p:nvPr/>
        </p:nvSpPr>
        <p:spPr>
          <a:xfrm>
            <a:off x="251520" y="1918047"/>
            <a:ext cx="720725" cy="7207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95238" name="CaixaDeTexto 6"/>
          <p:cNvSpPr txBox="1">
            <a:spLocks noChangeArrowheads="1"/>
          </p:cNvSpPr>
          <p:nvPr/>
        </p:nvSpPr>
        <p:spPr bwMode="auto">
          <a:xfrm>
            <a:off x="1296194" y="2132856"/>
            <a:ext cx="7020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/>
              <a:t>Rendimento do </a:t>
            </a:r>
            <a:r>
              <a:rPr lang="pt-BR" altLang="pt-BR" sz="2400" dirty="0" smtClean="0"/>
              <a:t>filé, peso </a:t>
            </a:r>
            <a:r>
              <a:rPr lang="pt-BR" altLang="pt-BR" sz="2400" dirty="0"/>
              <a:t>do </a:t>
            </a:r>
            <a:r>
              <a:rPr lang="pt-BR" altLang="pt-BR" sz="2400" dirty="0" smtClean="0"/>
              <a:t>filé, aumento das células de muco, etc.</a:t>
            </a:r>
            <a:endParaRPr lang="pt-BR" alt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3429000"/>
            <a:ext cx="8792407" cy="237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ipse 11"/>
          <p:cNvSpPr/>
          <p:nvPr/>
        </p:nvSpPr>
        <p:spPr>
          <a:xfrm>
            <a:off x="0" y="4725144"/>
            <a:ext cx="14756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3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>
                <a:solidFill>
                  <a:srgbClr val="00B050"/>
                </a:solidFill>
              </a:rPr>
              <a:t>Triptofano</a:t>
            </a:r>
          </a:p>
        </p:txBody>
      </p:sp>
      <p:sp>
        <p:nvSpPr>
          <p:cNvPr id="9728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altLang="pt-BR" dirty="0" smtClean="0"/>
              <a:t>Homogeneidade dos  indivíduos, sensação de bem estar, etc.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7020"/>
            <a:ext cx="8959711" cy="244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lipse 10"/>
          <p:cNvSpPr/>
          <p:nvPr/>
        </p:nvSpPr>
        <p:spPr>
          <a:xfrm>
            <a:off x="0" y="4581128"/>
            <a:ext cx="13316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8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00B050"/>
                </a:solidFill>
              </a:rPr>
              <a:t>BCAAs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9"/>
            <a:ext cx="9132496" cy="33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0" y="3573016"/>
            <a:ext cx="16196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73925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err="1" smtClean="0">
                <a:solidFill>
                  <a:srgbClr val="00B050"/>
                </a:solidFill>
              </a:rPr>
              <a:t>Isoleucina</a:t>
            </a:r>
            <a:endParaRPr lang="pt-BR" altLang="pt-BR" dirty="0" smtClean="0">
              <a:solidFill>
                <a:srgbClr val="00B050"/>
              </a:solidFill>
            </a:endParaRPr>
          </a:p>
        </p:txBody>
      </p:sp>
      <p:sp>
        <p:nvSpPr>
          <p:cNvPr id="98308" name="CaixaDeTexto 3"/>
          <p:cNvSpPr txBox="1">
            <a:spLocks noChangeArrowheads="1"/>
          </p:cNvSpPr>
          <p:nvPr/>
        </p:nvSpPr>
        <p:spPr bwMode="auto">
          <a:xfrm>
            <a:off x="1048780" y="2060848"/>
            <a:ext cx="77771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0" dirty="0" smtClean="0"/>
              <a:t>Balanço </a:t>
            </a:r>
            <a:r>
              <a:rPr lang="pt-BR" altLang="pt-BR" sz="2800" b="0" dirty="0"/>
              <a:t>entre os aminoácidos de cadeia </a:t>
            </a:r>
            <a:r>
              <a:rPr lang="pt-BR" altLang="pt-BR" sz="2800" b="0" dirty="0" smtClean="0"/>
              <a:t>ramificada, imunidade, sinalizador de vias, etc.</a:t>
            </a:r>
            <a:endParaRPr lang="pt-BR" altLang="pt-BR" sz="2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0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3789040"/>
            <a:ext cx="8820472" cy="27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ta em curva para a direita 2"/>
          <p:cNvSpPr/>
          <p:nvPr/>
        </p:nvSpPr>
        <p:spPr>
          <a:xfrm>
            <a:off x="323528" y="1916832"/>
            <a:ext cx="504056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0" y="5085184"/>
            <a:ext cx="13316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6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Leucina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03475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0" y="5013176"/>
            <a:ext cx="13316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547664" y="188721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Diversas vias de atuação</a:t>
            </a:r>
            <a:endParaRPr lang="pt-BR" sz="2400" dirty="0"/>
          </a:p>
        </p:txBody>
      </p:sp>
      <p:sp>
        <p:nvSpPr>
          <p:cNvPr id="6" name="Seta em curva para a direita 5"/>
          <p:cNvSpPr/>
          <p:nvPr/>
        </p:nvSpPr>
        <p:spPr>
          <a:xfrm>
            <a:off x="665820" y="1556792"/>
            <a:ext cx="665820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9278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>
                <a:solidFill>
                  <a:srgbClr val="00B050"/>
                </a:solidFill>
              </a:rPr>
              <a:t>Valina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051050" y="6021388"/>
            <a:ext cx="5113338" cy="83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8955779" cy="360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ipse 9"/>
          <p:cNvSpPr/>
          <p:nvPr/>
        </p:nvSpPr>
        <p:spPr>
          <a:xfrm>
            <a:off x="0" y="3794026"/>
            <a:ext cx="13316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1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altLang="pt-BR" sz="4400" dirty="0" smtClean="0">
                <a:solidFill>
                  <a:srgbClr val="00B050"/>
                </a:solidFill>
              </a:rPr>
              <a:t>Fenilalanina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91680" y="191683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Grande quantidade de vias, produção de hormônios, sínteses, etc.</a:t>
            </a:r>
            <a:endParaRPr lang="pt-BR" sz="2200" dirty="0"/>
          </a:p>
        </p:txBody>
      </p:sp>
      <p:sp>
        <p:nvSpPr>
          <p:cNvPr id="3" name="Seta em curva para a direita 2"/>
          <p:cNvSpPr/>
          <p:nvPr/>
        </p:nvSpPr>
        <p:spPr>
          <a:xfrm>
            <a:off x="539552" y="1628800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9033039" cy="32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ipse 13"/>
          <p:cNvSpPr/>
          <p:nvPr/>
        </p:nvSpPr>
        <p:spPr>
          <a:xfrm>
            <a:off x="0" y="4869160"/>
            <a:ext cx="14756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4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792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altLang="pt-BR" sz="4400" dirty="0" smtClean="0">
                <a:solidFill>
                  <a:srgbClr val="00B050"/>
                </a:solidFill>
              </a:rPr>
              <a:t>Histidina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4823"/>
            <a:ext cx="9153032" cy="43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ipse 7"/>
          <p:cNvSpPr/>
          <p:nvPr/>
        </p:nvSpPr>
        <p:spPr>
          <a:xfrm>
            <a:off x="0" y="5085184"/>
            <a:ext cx="14756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7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31640" y="476672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</a:rPr>
              <a:t>Glutamina</a:t>
            </a:r>
            <a:endParaRPr lang="pt-BR" sz="4400" dirty="0">
              <a:solidFill>
                <a:srgbClr val="00B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19672" y="1628800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Infinidade de ações!</a:t>
            </a:r>
          </a:p>
          <a:p>
            <a:r>
              <a:rPr lang="pt-BR" sz="2200" dirty="0" smtClean="0"/>
              <a:t>Aumento das vilosidades intestinais!</a:t>
            </a:r>
            <a:endParaRPr lang="pt-BR" sz="2200" dirty="0"/>
          </a:p>
        </p:txBody>
      </p:sp>
      <p:sp>
        <p:nvSpPr>
          <p:cNvPr id="5" name="Seta em curva para a direita 4"/>
          <p:cNvSpPr/>
          <p:nvPr/>
        </p:nvSpPr>
        <p:spPr>
          <a:xfrm>
            <a:off x="611560" y="1340768"/>
            <a:ext cx="720080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96930"/>
            <a:ext cx="8604448" cy="431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ipse 8"/>
          <p:cNvSpPr/>
          <p:nvPr/>
        </p:nvSpPr>
        <p:spPr>
          <a:xfrm>
            <a:off x="144016" y="5589240"/>
            <a:ext cx="14756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4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0"/>
            <a:ext cx="8629650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45350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620688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</a:rPr>
              <a:t>Próximas aulas...</a:t>
            </a:r>
            <a:endParaRPr lang="pt-BR" sz="4400" dirty="0">
              <a:solidFill>
                <a:srgbClr val="00B05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59632" y="2744341"/>
            <a:ext cx="56886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/>
              <a:t>Fontes de proteínas e aminoácidos;</a:t>
            </a:r>
          </a:p>
          <a:p>
            <a:r>
              <a:rPr lang="pt-BR" sz="2600" dirty="0" smtClean="0"/>
              <a:t>Conceito de proteína ideal;</a:t>
            </a:r>
          </a:p>
          <a:p>
            <a:r>
              <a:rPr lang="pt-BR" sz="2600" dirty="0" smtClean="0"/>
              <a:t>Exigências de aminoácidos;</a:t>
            </a:r>
          </a:p>
          <a:p>
            <a:r>
              <a:rPr lang="pt-BR" sz="2600" dirty="0" smtClean="0"/>
              <a:t>Cálculos de aminoácidos.</a:t>
            </a:r>
            <a:endParaRPr lang="pt-BR" sz="2600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467544" y="2348880"/>
            <a:ext cx="648072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5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4700" dirty="0" smtClean="0"/>
              <a:t>Dacley Hertes Neu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Engenheiro de pesca (Unioeste 2008)</a:t>
            </a:r>
          </a:p>
          <a:p>
            <a:pPr marL="0" indent="0">
              <a:buNone/>
            </a:pPr>
            <a:r>
              <a:rPr lang="pt-BR" sz="2800" dirty="0" smtClean="0"/>
              <a:t>Sistemas de transposição para peixes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Mestrado em Recursos Pesqueiros e Engenharia de Pesca (Unioeste 2011)</a:t>
            </a:r>
          </a:p>
          <a:p>
            <a:pPr marL="0" indent="0">
              <a:buNone/>
            </a:pPr>
            <a:r>
              <a:rPr lang="pt-BR" sz="2800" dirty="0" smtClean="0"/>
              <a:t>Glicerol na nutrição de tilápias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Doutor em Produção Animal (UEM 2013)</a:t>
            </a:r>
          </a:p>
          <a:p>
            <a:pPr marL="0" indent="0">
              <a:buNone/>
            </a:pPr>
            <a:r>
              <a:rPr lang="pt-BR" sz="2800" dirty="0" smtClean="0"/>
              <a:t>Arginina e </a:t>
            </a:r>
            <a:r>
              <a:rPr lang="pt-BR" sz="2800" dirty="0" err="1" smtClean="0"/>
              <a:t>isoleucina</a:t>
            </a:r>
            <a:r>
              <a:rPr lang="pt-BR" sz="2800" dirty="0" smtClean="0"/>
              <a:t> para tilápias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Pós doutorado (Unioeste 2014)</a:t>
            </a:r>
          </a:p>
          <a:p>
            <a:pPr marL="0" indent="0">
              <a:buNone/>
            </a:pPr>
            <a:r>
              <a:rPr lang="pt-BR" sz="2800" dirty="0" smtClean="0"/>
              <a:t>Valina para tilápias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789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Cronograma de atividades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4 agosto – introdução ao conteúdo, questionário</a:t>
            </a:r>
          </a:p>
          <a:p>
            <a:r>
              <a:rPr lang="pt-BR" dirty="0" smtClean="0"/>
              <a:t>11 e 18 de agosto – Aminoácidos, conceitos, aminoácidos essenciais e não essenciais. Síntese de aminoácidos não essenciais.</a:t>
            </a:r>
          </a:p>
          <a:p>
            <a:r>
              <a:rPr lang="pt-BR" dirty="0" smtClean="0"/>
              <a:t>25 de agosto – Fontes de aminoácidos, conceito de proteína ideal, exigências de aminoácidos.</a:t>
            </a:r>
          </a:p>
          <a:p>
            <a:r>
              <a:rPr lang="pt-BR" dirty="0" smtClean="0"/>
              <a:t>1 de setembro – Cálculos</a:t>
            </a:r>
          </a:p>
          <a:p>
            <a:r>
              <a:rPr lang="pt-BR" dirty="0" smtClean="0"/>
              <a:t>Aminoácidos essenciais</a:t>
            </a:r>
          </a:p>
          <a:p>
            <a:r>
              <a:rPr lang="pt-BR" dirty="0" smtClean="0"/>
              <a:t>8 de setembro – Seminários (Kelly e Vivian)</a:t>
            </a:r>
          </a:p>
          <a:p>
            <a:r>
              <a:rPr lang="pt-BR" dirty="0" smtClean="0"/>
              <a:t>15 de setembro – Seminários (Bruna e Felipe)</a:t>
            </a:r>
          </a:p>
          <a:p>
            <a:r>
              <a:rPr lang="pt-BR" dirty="0" smtClean="0"/>
              <a:t>22 de setembro – Seminários (Giovana e Jaqueline)</a:t>
            </a:r>
          </a:p>
          <a:p>
            <a:r>
              <a:rPr lang="pt-BR" dirty="0" smtClean="0"/>
              <a:t>29 de setembro – (Jean e Larissa). Avaliação da disciplina.</a:t>
            </a:r>
          </a:p>
          <a:p>
            <a:r>
              <a:rPr lang="pt-BR" dirty="0" smtClean="0"/>
              <a:t>02 de outubro – prazo máximo para entrega da revisão para avaliação</a:t>
            </a:r>
          </a:p>
          <a:p>
            <a:endParaRPr lang="pt-BR" dirty="0" smtClean="0"/>
          </a:p>
          <a:p>
            <a:r>
              <a:rPr lang="pt-BR" dirty="0" smtClean="0"/>
              <a:t>07 de outubro prazo máximo para lançamento de notas e conceitos no sistema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83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Vamos lá...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20280"/>
            <a:ext cx="8229600" cy="1684784"/>
          </a:xfrm>
        </p:spPr>
        <p:txBody>
          <a:bodyPr/>
          <a:lstStyle/>
          <a:p>
            <a:r>
              <a:rPr lang="pt-BR" dirty="0" smtClean="0"/>
              <a:t>Aminoácidos – elementos mais versáteis na alimentação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01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Papel fisiológico dos </a:t>
            </a:r>
            <a:r>
              <a:rPr lang="pt-BR" dirty="0" err="1" smtClean="0"/>
              <a:t>AAs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01425"/>
              </p:ext>
            </p:extLst>
          </p:nvPr>
        </p:nvGraphicFramePr>
        <p:xfrm>
          <a:off x="107505" y="1397001"/>
          <a:ext cx="8928990" cy="533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Proteínas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Componentes estruturais do corpo; crescimento,</a:t>
                      </a:r>
                      <a:r>
                        <a:rPr lang="pt-BR" baseline="0" dirty="0" smtClean="0"/>
                        <a:t> desenvolvimento e funcionamento celular; propriedades coloidais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Peptídeos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Hormônios, antibióticos, regulação metabólica e antioxidante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Amônia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Substrato para a enzima carbamoil fosfato sintetase II e glutamato desidrogenase; ligação dos aminoácidos e o metabolismo da glicose; regulação do equilíbrio ácido-base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0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00575"/>
              </p:ext>
            </p:extLst>
          </p:nvPr>
        </p:nvGraphicFramePr>
        <p:xfrm>
          <a:off x="107505" y="188640"/>
          <a:ext cx="8928990" cy="615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Inibição da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piruvato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quinase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autofagia hepática; gliconeogênese; transaminação; ciclo de glicose-alanina; metabolismo entre órgãos e transporte de carbono e N.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el-GR" dirty="0" smtClean="0"/>
                        <a:t>Β</a:t>
                      </a:r>
                      <a:r>
                        <a:rPr lang="pt-BR" dirty="0" smtClean="0"/>
                        <a:t>-alanina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Componente da coenzima A e ácido </a:t>
                      </a:r>
                      <a:r>
                        <a:rPr lang="pt-BR" dirty="0" err="1" smtClean="0"/>
                        <a:t>pantotênico</a:t>
                      </a:r>
                      <a:r>
                        <a:rPr lang="pt-BR" dirty="0" smtClean="0"/>
                        <a:t>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dipeptídeos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Carnosina (β-alanil-L-histidina), carcinina (β-alanil-histamina), anserina (β-alanil-1-metil-L-histidina) e balenina (β-alanil-3-metil-histidina) com efeito antioxidante ; melhoria da função do músculo esquelético e desempenho do exercício; 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2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81257"/>
              </p:ext>
            </p:extLst>
          </p:nvPr>
        </p:nvGraphicFramePr>
        <p:xfrm>
          <a:off x="107505" y="188640"/>
          <a:ext cx="8928990" cy="6338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/>
                <a:gridCol w="2376264"/>
                <a:gridCol w="4320479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Arginina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Ativação de vias de sinalização mTOR e AMPK (envolvidas na síntese de massa muscular); antioxidante; regulação da secreção hormonal; Ativação alostérica de N-acetilglutamato sintase; detoxificação de amônia; regulação da expressão gênica; função imune; ativação da síntese de tetrahidrobiopterina; Reservatório de N; metilação de proteínas; eliminação (formação de citrulina) de proteínas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óxido nítrico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Molécula de sinalização; regulador da ingestão de alimentos, metabolismo dos nutrientes, tônus vascular, hemodinâmica, angiogênese, espermatogênese, embriogênese, fertilidade, função imune, secreção hormonal, cicatrização de feridas, neurotransmissão, crescimento tumoral, biogênese mitocondrial, metabolismo energético e função celular.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79512" y="162880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mTor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= papel central no crescimento, proliferação e manutenção das células - </a:t>
            </a:r>
            <a:r>
              <a:rPr lang="pt-BR" dirty="0" smtClean="0">
                <a:solidFill>
                  <a:srgbClr val="7030A0"/>
                </a:solidFill>
              </a:rPr>
              <a:t>SÍNTESE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299695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AMPK = exerce papel 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homeostásico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na célula. 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977863"/>
              </p:ext>
            </p:extLst>
          </p:nvPr>
        </p:nvGraphicFramePr>
        <p:xfrm>
          <a:off x="107505" y="611180"/>
          <a:ext cx="8928990" cy="469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Arginina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Agmatina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Inibição de NOS, ornitina descarboxilase e monoamina oxidase; ligando para receptores α</a:t>
                      </a:r>
                      <a:r>
                        <a:rPr lang="pt-PT" baseline="-25000" dirty="0" smtClean="0"/>
                        <a:t>2</a:t>
                      </a:r>
                      <a:r>
                        <a:rPr lang="pt-PT" dirty="0" smtClean="0"/>
                        <a:t>-adrenérgicos e imidazolina.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Ornitina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Desintoxicação de amônia; síntese de prolina, glutamato e poliaminas; integridade mitocondrial; cura de feridas; precursor para síntese de putrescina.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Metilarginina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Inibição competitiva de NOS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0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803816"/>
              </p:ext>
            </p:extLst>
          </p:nvPr>
        </p:nvGraphicFramePr>
        <p:xfrm>
          <a:off x="107505" y="611180"/>
          <a:ext cx="8928990" cy="597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Asparagina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Metabolismo celular e fisiologia; regulação da expressão gênica e função imune; desintoxicação de amônia; função do sistema nervoso.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Acrilamida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Oxidante; </a:t>
                      </a:r>
                      <a:r>
                        <a:rPr lang="pt-BR" dirty="0" err="1" smtClean="0"/>
                        <a:t>citotoxicidade</a:t>
                      </a:r>
                      <a:r>
                        <a:rPr lang="pt-BR" dirty="0" smtClean="0"/>
                        <a:t>; mutação genética; baixa qualidade alimentar 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Aspartato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Síntese de purinas, pirimidinas, asparagina e arginina; transaminação;</a:t>
                      </a:r>
                      <a:r>
                        <a:rPr lang="pt-BR" baseline="0" dirty="0" smtClean="0"/>
                        <a:t> ciclo da ureia; ativação dos receptores NMDA; síntese de </a:t>
                      </a:r>
                      <a:r>
                        <a:rPr lang="pt-BR" baseline="0" dirty="0" err="1" smtClean="0"/>
                        <a:t>inositol</a:t>
                      </a:r>
                      <a:r>
                        <a:rPr lang="pt-BR" baseline="0" dirty="0" smtClean="0"/>
                        <a:t> e </a:t>
                      </a:r>
                      <a:r>
                        <a:rPr lang="el-GR" baseline="0" dirty="0" smtClean="0"/>
                        <a:t>β</a:t>
                      </a:r>
                      <a:r>
                        <a:rPr lang="pt-BR" baseline="0" dirty="0" smtClean="0"/>
                        <a:t>-alanina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D-</a:t>
                      </a:r>
                      <a:r>
                        <a:rPr lang="pt-BR" dirty="0" err="1" smtClean="0"/>
                        <a:t>aspartato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Ativação dos receptores NMDA no cérebro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8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803012"/>
              </p:ext>
            </p:extLst>
          </p:nvPr>
        </p:nvGraphicFramePr>
        <p:xfrm>
          <a:off x="107505" y="611180"/>
          <a:ext cx="8928990" cy="5423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Citrulina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Antioxidante; síntese de arginina; osmorregulação;</a:t>
                      </a:r>
                      <a:r>
                        <a:rPr lang="pt-BR" baseline="0" dirty="0" smtClean="0"/>
                        <a:t> desintoxicação de amônia; reservatório de nitrogênio.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Cisteína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Ligação de </a:t>
                      </a:r>
                      <a:r>
                        <a:rPr lang="pt-BR" dirty="0" err="1" smtClean="0"/>
                        <a:t>dissulfeto</a:t>
                      </a:r>
                      <a:r>
                        <a:rPr lang="pt-BR" dirty="0" smtClean="0"/>
                        <a:t> com proteínas;</a:t>
                      </a:r>
                      <a:r>
                        <a:rPr lang="pt-BR" baseline="0" dirty="0" smtClean="0"/>
                        <a:t> transporte de enxofre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Taurina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Antioxidante; regulação do estado redox celular; osmolaridade.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dirty="0" smtClean="0"/>
                        <a:t>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Molécula de sinalização; regulação do metabolismo celular; matança de agentes patogênicos; vasodilatação; função neurológica.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0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40934"/>
              </p:ext>
            </p:extLst>
          </p:nvPr>
        </p:nvGraphicFramePr>
        <p:xfrm>
          <a:off x="107505" y="116632"/>
          <a:ext cx="8928990" cy="661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Glutamato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Síntese de glutamina, citrulina e arginina; ligação entre o ciclo da ureia com o ciclo de Krebs; transaminação; assimilação de amônia; intensificador de sabor; ativação dos receptores NMDA; Síntese de N-acetilglutamato; combustível metabólico.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γ</a:t>
                      </a:r>
                      <a:r>
                        <a:rPr lang="pt-BR" dirty="0" smtClean="0"/>
                        <a:t>-</a:t>
                      </a:r>
                      <a:r>
                        <a:rPr lang="pt-BR" dirty="0" err="1" smtClean="0"/>
                        <a:t>Aminobutirato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Neurotransmissor inibitório ou excitatório, dependendo da idade, do tipo de receptor e da região do cérebro; regulação da excitabilidade neuronal em todo o sistema nervoso; modulação do tônus ​​muscular; inibição da resposta das células T e inflamação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7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3153"/>
              </p:ext>
            </p:extLst>
          </p:nvPr>
        </p:nvGraphicFramePr>
        <p:xfrm>
          <a:off x="1" y="1"/>
          <a:ext cx="9036497" cy="675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565"/>
                <a:gridCol w="2087585"/>
                <a:gridCol w="5443347"/>
              </a:tblGrid>
              <a:tr h="913520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2371463">
                <a:tc>
                  <a:txBody>
                    <a:bodyPr/>
                    <a:lstStyle/>
                    <a:p>
                      <a:r>
                        <a:rPr lang="pt-BR" dirty="0" smtClean="0"/>
                        <a:t>Glutamina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Regulação de proteínas através da sinalização MTOR celular; regulação do volume celular, expressão gênica e função imune; maior combustível para células que proliferam rapidamente; inibição da apoptose (morte celular); síntese de purinas, pirimidinas, ornitina, citrulina, arginina, prolina e asparagina; reservatório de N; síntese de NAD (P)</a:t>
                      </a:r>
                      <a:endParaRPr lang="pt-BR" dirty="0"/>
                    </a:p>
                  </a:txBody>
                  <a:tcPr/>
                </a:tc>
              </a:tr>
              <a:tr h="141702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Glutamato e </a:t>
                      </a:r>
                      <a:r>
                        <a:rPr lang="pt-BR" dirty="0" err="1" smtClean="0"/>
                        <a:t>aspartato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Neurotransmissores excitatórios; componentes do transporte de malato; metabolismo celular; desintoxicação de amônia; principais combustíveis para enterócitos; síntese de alanina.</a:t>
                      </a:r>
                      <a:endParaRPr lang="pt-BR" dirty="0"/>
                    </a:p>
                  </a:txBody>
                  <a:tcPr/>
                </a:tc>
              </a:tr>
              <a:tr h="141702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Glucosamina-6-P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Síntese de amino açúcares e glicoproteínas; inibição da síntese de NO; antiinflamatório; angiogênese; crescimento e desenvolvimento celular; inibição do ciclo da pentose fosfato.</a:t>
                      </a:r>
                      <a:endParaRPr lang="pt-BR" dirty="0"/>
                    </a:p>
                  </a:txBody>
                  <a:tcPr/>
                </a:tc>
              </a:tr>
              <a:tr h="63062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Amônia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Regulação renal do equilíbrio ácido-base; síntese de glutamato e carbamoil-fosfato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8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Professor Universidade Federal da Grande Dourados – UFGD (2014)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>
                <a:solidFill>
                  <a:srgbClr val="0070C0"/>
                </a:solidFill>
              </a:rPr>
              <a:t>Engenharia de Aquicultura</a:t>
            </a:r>
          </a:p>
          <a:p>
            <a:pPr marL="0" indent="0" algn="just">
              <a:buNone/>
            </a:pPr>
            <a:r>
              <a:rPr lang="pt-BR" dirty="0" smtClean="0"/>
              <a:t>Disciplinas: IMC, Animais aquáticos cultiváveis, Qualidade de água e Nutrição em aquicultura.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>
                <a:solidFill>
                  <a:srgbClr val="0070C0"/>
                </a:solidFill>
              </a:rPr>
              <a:t>Zootecnia</a:t>
            </a:r>
          </a:p>
          <a:p>
            <a:pPr marL="0" indent="0" algn="just">
              <a:buNone/>
            </a:pPr>
            <a:r>
              <a:rPr lang="pt-BR" dirty="0" smtClean="0"/>
              <a:t>Piscicultura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>
                <a:solidFill>
                  <a:srgbClr val="0070C0"/>
                </a:solidFill>
              </a:rPr>
              <a:t>Mestrado em Zootecnia UFGD</a:t>
            </a:r>
          </a:p>
          <a:p>
            <a:pPr marL="0" indent="0" algn="just">
              <a:buNone/>
            </a:pPr>
            <a:r>
              <a:rPr lang="pt-BR" strike="sngStrike" dirty="0" smtClean="0"/>
              <a:t>Nutrição de peixes</a:t>
            </a:r>
            <a:r>
              <a:rPr lang="pt-BR" dirty="0" smtClean="0"/>
              <a:t>, Metabolismo de aminoácidos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1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358434"/>
              </p:ext>
            </p:extLst>
          </p:nvPr>
        </p:nvGraphicFramePr>
        <p:xfrm>
          <a:off x="107505" y="116632"/>
          <a:ext cx="8928990" cy="6703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Inibição do influxo de cálcio através da ativação de um canal com glicina na membrana celular; síntese de purina e serina; síntese de porfirinas e heme; neurotransmissor inibitório no sistema nervoso central; coagonista com glutamato para receptores NMDA; antioxidante; antiinflamatório; metabolismo de uma unidade de carbono; conjugação com ácidos biliares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Heme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Hemoproteínas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(por exemplo, hemoglobina, mioglobina,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catalase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citocromo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c); produção de monóxido de carbono (uma molécula de sinalização); Armazenamento de ferro no corpo.</a:t>
                      </a:r>
                      <a:r>
                        <a:rPr lang="pt-BR" dirty="0" smtClean="0"/>
                        <a:t> </a:t>
                      </a:r>
                      <a:br>
                        <a:rPr lang="pt-BR" dirty="0" smtClean="0"/>
                      </a:b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Bilirrubina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Ligante natural do receptor de hidrocarboneto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arila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(derivado de um anel aromático) no citoplasma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0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706003"/>
              </p:ext>
            </p:extLst>
          </p:nvPr>
        </p:nvGraphicFramePr>
        <p:xfrm>
          <a:off x="107505" y="996372"/>
          <a:ext cx="8928990" cy="423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Histidina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Metilação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proteínas; estrutura e função da hemoglobina;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dipeptídeos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antioxidativos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metabolismo de uma unidade de carbono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histamina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Reação alérgica; vasodilatador; ativação da secreção central de acetilcolina; estimulação de secreções pelo trato gastrointestinal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acetato de </a:t>
                      </a:r>
                      <a:r>
                        <a:rPr lang="pt-BR" dirty="0" err="1" smtClean="0"/>
                        <a:t>imidazol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Ações analgésica e narcótica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Urocanato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Modulação de resposta imune na pele; proteção da pele contra radiação ultravioleta.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8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865342"/>
              </p:ext>
            </p:extLst>
          </p:nvPr>
        </p:nvGraphicFramePr>
        <p:xfrm>
          <a:off x="107505" y="996372"/>
          <a:ext cx="8928990" cy="423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Isoleucina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Síntese de glutamina e alanina; balanço entre </a:t>
                      </a:r>
                      <a:r>
                        <a:rPr lang="pt-BR" dirty="0" err="1" smtClean="0"/>
                        <a:t>BCAAs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Leucina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Regulação da rotatividade protéica através da sinalização MTOR celular e expressão gênica; ativador da glutamato desidrogenase; balanço de BCAAs; intensificador de sabor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Glutamina e alanina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Muitas funções metabólicas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HMB (</a:t>
                      </a:r>
                      <a:r>
                        <a:rPr lang="el-GR" dirty="0" smtClean="0"/>
                        <a:t>β</a:t>
                      </a:r>
                      <a:r>
                        <a:rPr lang="pt-BR" dirty="0" smtClean="0"/>
                        <a:t>-</a:t>
                      </a:r>
                      <a:r>
                        <a:rPr lang="pt-BR" dirty="0" err="1" smtClean="0"/>
                        <a:t>hidroxi</a:t>
                      </a:r>
                      <a:r>
                        <a:rPr lang="pt-BR" dirty="0" smtClean="0"/>
                        <a:t>-</a:t>
                      </a:r>
                      <a:r>
                        <a:rPr lang="el-GR" dirty="0" smtClean="0"/>
                        <a:t>β</a:t>
                      </a:r>
                      <a:r>
                        <a:rPr lang="pt-BR" dirty="0" smtClean="0"/>
                        <a:t>-</a:t>
                      </a:r>
                      <a:r>
                        <a:rPr lang="pt-BR" dirty="0" err="1" smtClean="0"/>
                        <a:t>metilbutirato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Regulação de respostas imunes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2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55298"/>
              </p:ext>
            </p:extLst>
          </p:nvPr>
        </p:nvGraphicFramePr>
        <p:xfrm>
          <a:off x="107505" y="996372"/>
          <a:ext cx="8928990" cy="295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Lisina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Regulação da síntese de óxido nítrico; atividade antiviral (tratamento de herpes); metilação de proteínas (por exemplo, trimetil lisina), acetilação, ubiquitinação e glicosilação ligada a Oxigênio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Hidroxi</a:t>
                      </a:r>
                      <a:r>
                        <a:rPr lang="pt-BR" dirty="0" smtClean="0"/>
                        <a:t> lisina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Estrutura do</a:t>
                      </a:r>
                      <a:r>
                        <a:rPr lang="pt-BR" baseline="0" dirty="0" smtClean="0"/>
                        <a:t> colágeno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3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09568"/>
              </p:ext>
            </p:extLst>
          </p:nvPr>
        </p:nvGraphicFramePr>
        <p:xfrm>
          <a:off x="107505" y="332656"/>
          <a:ext cx="8928990" cy="6335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Metionina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homocisteína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Oxidante; Fator de risco independente para doenças cardiovasculares; inibição da síntese de óxido nítrico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betaína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Metilação</a:t>
                      </a:r>
                      <a:r>
                        <a:rPr lang="pt-BR" dirty="0" smtClean="0"/>
                        <a:t> da </a:t>
                      </a:r>
                      <a:r>
                        <a:rPr lang="pt-BR" dirty="0" err="1" smtClean="0"/>
                        <a:t>homocisteína</a:t>
                      </a:r>
                      <a:r>
                        <a:rPr lang="pt-BR" dirty="0" smtClean="0"/>
                        <a:t> até metionina; metabolismo de uma unidade de carbono;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cisteína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Metabolismo e nutrição celular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SAM (</a:t>
                      </a:r>
                      <a:r>
                        <a:rPr lang="pt-BR" i="1" dirty="0" smtClean="0"/>
                        <a:t>S</a:t>
                      </a:r>
                      <a:r>
                        <a:rPr lang="pt-BR" dirty="0" smtClean="0"/>
                        <a:t>-</a:t>
                      </a:r>
                      <a:r>
                        <a:rPr lang="pt-BR" dirty="0" err="1" smtClean="0"/>
                        <a:t>adenosilmetionina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Metilação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proteínas e DNA; síntese de creatina,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epinefrina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poliamina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regulação da expressão gênica; metabolismo de uma unidade de carbono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Taurina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Antioxidante; osmoregulação; desenvolvimento de órgãos; funções vasculares, musculares, cardíacas e na retina; antiinflamatório; conjugação com ácidos biliares.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Fosfolipídeos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Síntese de lecitina; sinalização</a:t>
                      </a:r>
                      <a:r>
                        <a:rPr lang="pt-BR" baseline="0" dirty="0" smtClean="0"/>
                        <a:t> celular de </a:t>
                      </a:r>
                      <a:r>
                        <a:rPr lang="pt-BR" baseline="0" dirty="0" err="1" smtClean="0"/>
                        <a:t>fosfatidilcolina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1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14979"/>
              </p:ext>
            </p:extLst>
          </p:nvPr>
        </p:nvGraphicFramePr>
        <p:xfrm>
          <a:off x="107505" y="116632"/>
          <a:ext cx="8928990" cy="661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Fenilalanina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Ativação da síntese de tetrahidrobiopterina (um cofator para NOS); síntese de tirosina e fenilacetilglutamina; desenvolvimento e função neurológica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Prolina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Estrutura e função do colágeno; função neurológica; osmoprotetor; ativação da mTOR; sensor do estado da energia celular; antioxidante; regulador da diferenciação de células (incluindo células estaminais embrionárias – células tronco)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dirty="0" smtClean="0"/>
                        <a:t>O</a:t>
                      </a:r>
                      <a:r>
                        <a:rPr lang="pt-BR" baseline="-25000" dirty="0" smtClean="0"/>
                        <a:t>2 </a:t>
                      </a:r>
                      <a:r>
                        <a:rPr lang="pt-BR" baseline="0" dirty="0" smtClean="0"/>
                        <a:t>(Peróxido de hidrogênio)</a:t>
                      </a:r>
                      <a:endParaRPr lang="pt-B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Matar patógenos; integridade intestinal; molécula de sinalização; um oxidante necessário para a imunidade inata.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P5C</a:t>
                      </a:r>
                      <a:endParaRPr lang="pt-B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Estado redox celular; síntese de DNA; proliferação de linfócitos; síntese de arginina, </a:t>
                      </a:r>
                      <a:r>
                        <a:rPr lang="pt-BR" dirty="0" err="1" smtClean="0"/>
                        <a:t>citrulina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ornitina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poliaminas</a:t>
                      </a:r>
                      <a:r>
                        <a:rPr lang="pt-BR" dirty="0" smtClean="0"/>
                        <a:t>; expressão gênica;</a:t>
                      </a:r>
                      <a:r>
                        <a:rPr lang="pt-BR" baseline="0" dirty="0" smtClean="0"/>
                        <a:t> resposta ao estresse.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err="1" smtClean="0"/>
                        <a:t>Hidroxiprolina</a:t>
                      </a:r>
                      <a:endParaRPr lang="pt-B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Estrutura e função do colágeno; síntese de glicina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7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4658"/>
              </p:ext>
            </p:extLst>
          </p:nvPr>
        </p:nvGraphicFramePr>
        <p:xfrm>
          <a:off x="107505" y="116632"/>
          <a:ext cx="8928990" cy="669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664296"/>
                <a:gridCol w="4392487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Serina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Metabolismo de uma unidade de carbono; síntese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cisteína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purina, pirimidina,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ceramida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fosfatidilserina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síntese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triptofano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em bactérias; gliconeogênese (particularmente em ruminantes); fosforilação de proteínas.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Muitas funções metabólicas e regulatórias.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D-</a:t>
                      </a:r>
                      <a:r>
                        <a:rPr lang="pt-BR" baseline="0" dirty="0" err="1" smtClean="0"/>
                        <a:t>serina</a:t>
                      </a:r>
                      <a:endParaRPr lang="pt-B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Ativação dos receptores NMDA no cérebro.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Teanina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diretamente</a:t>
                      </a:r>
                      <a:endParaRPr lang="pt-B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Um aminoácido (análogo de glutamina) presente em folhas de chá; antioxidante; aumento das concentrações de γ-aminobutirato, dopamina e serotonina no cérebro; efeito neuroprotetor.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Treonina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diretamente</a:t>
                      </a:r>
                      <a:endParaRPr lang="pt-B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Síntese da proteína da mucina necessária para manter a integridade e a função intestinal; função imune; fosforilação de proteínas e glicosilação ligada a Oxigênio; síntese de glicina.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6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547408"/>
              </p:ext>
            </p:extLst>
          </p:nvPr>
        </p:nvGraphicFramePr>
        <p:xfrm>
          <a:off x="107505" y="167770"/>
          <a:ext cx="8928990" cy="642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2448272"/>
                <a:gridCol w="5040559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Triptofano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serotonina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Neurotransmissor; inibindo a produção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citocinas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inflamatórias e superóxido; regulação da ingestão de alimentos.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smtClean="0"/>
                        <a:t>N</a:t>
                      </a:r>
                      <a:r>
                        <a:rPr lang="pt-BR" dirty="0" smtClean="0"/>
                        <a:t>-</a:t>
                      </a:r>
                      <a:r>
                        <a:rPr lang="pt-BR" dirty="0" err="1" smtClean="0"/>
                        <a:t>acetilserotonina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Inibidor da síntese de tetrahidrobiopterina; antioxidante; inibição da produção de citocinas inflamatórias e superóxido.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melatonina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Antioxidante; inibição da produção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citocinas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inflamatórias e superóxido; ritmos circadianos.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 </a:t>
                      </a:r>
                      <a:r>
                        <a:rPr lang="pt-BR" dirty="0" err="1" smtClean="0"/>
                        <a:t>antranílico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Inibidor da produção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citocinas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pró-inflamatórias; prevenção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neuroinflamação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melhorando a função imunológica.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Niacina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 componente de NAD e NADP, coenzimas para muitas reações</a:t>
                      </a:r>
                      <a:r>
                        <a:rPr lang="pt-B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oxirredução; modificações pós translacionais de proteínas, incluindo poli (ADP-ribose) polimerase.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Indoles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Ligante natural do receptor de hidrocarboneto de arila no citoplasma; regulação das respostas imunes.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9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134323"/>
              </p:ext>
            </p:extLst>
          </p:nvPr>
        </p:nvGraphicFramePr>
        <p:xfrm>
          <a:off x="107505" y="804246"/>
          <a:ext cx="8928990" cy="4598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2448272"/>
                <a:gridCol w="5040559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Tirosina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Fosforilação, </a:t>
                      </a:r>
                      <a:r>
                        <a:rPr lang="pt-BR" dirty="0" err="1" smtClean="0"/>
                        <a:t>nitrogenação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sulfatação</a:t>
                      </a:r>
                      <a:r>
                        <a:rPr lang="pt-BR" dirty="0" smtClean="0"/>
                        <a:t> de proteínas.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dopamina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Neurotransmissor; regulador de respostas imune.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epinefrina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norepinefrina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Neurotransmissores; metabolismo</a:t>
                      </a:r>
                      <a:r>
                        <a:rPr lang="pt-BR" baseline="0" dirty="0" smtClean="0"/>
                        <a:t> celular.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Antioxidante; inibição da produção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citocinas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inflamatórias e superóxido; imunidade; homeostase de energia; atividade sexual; resposta ao estresse; pigmentação da pele e do cabelo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T3 e T4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Regulação da energia e metabolismo proteico,</a:t>
                      </a:r>
                      <a:r>
                        <a:rPr lang="pt-BR" baseline="0" dirty="0" smtClean="0"/>
                        <a:t> bem como crescimento e desenvolvimento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84355"/>
              </p:ext>
            </p:extLst>
          </p:nvPr>
        </p:nvGraphicFramePr>
        <p:xfrm>
          <a:off x="107505" y="116632"/>
          <a:ext cx="8928990" cy="6335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2448272"/>
                <a:gridCol w="5040559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Valina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diretamente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Síntese de glutamina e alanina; balanço entre</a:t>
                      </a:r>
                      <a:r>
                        <a:rPr lang="pt-BR" baseline="0" dirty="0" smtClean="0"/>
                        <a:t> os </a:t>
                      </a:r>
                      <a:r>
                        <a:rPr lang="pt-BR" baseline="0" dirty="0" err="1" smtClean="0"/>
                        <a:t>BCAAs</a:t>
                      </a:r>
                      <a:r>
                        <a:rPr lang="pt-BR" baseline="0" dirty="0" smtClean="0"/>
                        <a:t>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Arginina e metionina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poliaminas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Expressão genética; síntese de DNA e proteínas; função de canal iônico; apoptose; transdução de sinal; antioxidantes; função celular; proliferação e diferenciação celular.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Arginina,</a:t>
                      </a:r>
                      <a:r>
                        <a:rPr lang="pt-BR" baseline="0" dirty="0" smtClean="0"/>
                        <a:t> metionina e 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creatina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Antioxidante; antiviral; antitumoral; metabolismo energético no coração, músculo esquelético e cérebro; desenvolvimento e função neurológica e muscular.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Cistina, glutamato e 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glutationa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Eliminador de radicais livres; antioxidante; metabolismo celular; transdução de sinal; expressão genética; apoptose; resposta imune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Glutamina, </a:t>
                      </a:r>
                      <a:r>
                        <a:rPr lang="pt-BR" dirty="0" err="1" smtClean="0"/>
                        <a:t>aspartato</a:t>
                      </a:r>
                      <a:r>
                        <a:rPr lang="pt-BR" dirty="0" smtClean="0"/>
                        <a:t> e 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Ácidos </a:t>
                      </a:r>
                      <a:r>
                        <a:rPr lang="pt-BR" dirty="0" err="1" smtClean="0"/>
                        <a:t>núcleicos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6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 vocês, quem são?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153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840185"/>
              </p:ext>
            </p:extLst>
          </p:nvPr>
        </p:nvGraphicFramePr>
        <p:xfrm>
          <a:off x="107505" y="799858"/>
          <a:ext cx="8928990" cy="514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2448272"/>
                <a:gridCol w="5040559"/>
              </a:tblGrid>
              <a:tr h="943182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Metabólito ou ação direta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Funções principais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Glutamina, </a:t>
                      </a:r>
                      <a:r>
                        <a:rPr lang="pt-BR" dirty="0" err="1" smtClean="0"/>
                        <a:t>aspartato</a:t>
                      </a:r>
                      <a:r>
                        <a:rPr lang="pt-BR" dirty="0" smtClean="0"/>
                        <a:t> e glicina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Ácidos </a:t>
                      </a:r>
                      <a:r>
                        <a:rPr lang="pt-BR" dirty="0" err="1" smtClean="0"/>
                        <a:t>núcleicos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Codificação de informações genéticas; expressão genética; ciclo e função celular; síntese de ácido úrico e proteínas; proliferação de linfócitos; facilitação da cicatrização de feridas.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 úrico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Antioxidante; o principal produto final da oxidação de aminoácidos em espécies de aves.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smtClean="0"/>
                        <a:t>Lisina e metionina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carnitina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Transporte de ácidos graxos de cadeia</a:t>
                      </a:r>
                      <a:r>
                        <a:rPr lang="pt-BR" baseline="0" dirty="0" smtClean="0"/>
                        <a:t> longa até a mitocôndria para oxidação; antioxidante; armazena energia como </a:t>
                      </a:r>
                      <a:r>
                        <a:rPr lang="pt-BR" baseline="0" dirty="0" err="1" smtClean="0"/>
                        <a:t>acilcarnitina</a:t>
                      </a:r>
                      <a:r>
                        <a:rPr lang="pt-BR" baseline="0" dirty="0" smtClean="0"/>
                        <a:t>.</a:t>
                      </a:r>
                      <a:endParaRPr lang="pt-BR" dirty="0"/>
                    </a:p>
                  </a:txBody>
                  <a:tcPr/>
                </a:tc>
              </a:tr>
              <a:tr h="546446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Serina</a:t>
                      </a:r>
                      <a:r>
                        <a:rPr lang="pt-BR" dirty="0" smtClean="0"/>
                        <a:t> e metionina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colina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 componente da acetilcolina (um neurotransmissor) 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fosfatidilcolina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(um lipídio estrutural na membrana); precursor para a síntese de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betaína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(um doador de grupo metil no metabolismo carbono),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sarcosina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glicina.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pt-BR" sz="3800" dirty="0" smtClean="0"/>
              <a:t>Funções importantes dos Aas e seus metabólitos</a:t>
            </a:r>
            <a:endParaRPr lang="pt-BR" sz="3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441910"/>
              </p:ext>
            </p:extLst>
          </p:nvPr>
        </p:nvGraphicFramePr>
        <p:xfrm>
          <a:off x="179512" y="1340768"/>
          <a:ext cx="8784976" cy="5405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8497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00" dirty="0" smtClean="0"/>
                        <a:t>Consumo de alimentos, bem como absorção de nutrientes e metabolismo (por exemplo, transporte de nutrientes, turnover de proteínas, síntese e oxidação de gordura, síntese e oxidação de glicose, síntese e oxidação de aminoácidos, síntese de ureia e ácido úrico para desintoxicação de amônia e eficiência na utilização de alimentos).</a:t>
                      </a:r>
                      <a:endParaRPr lang="pt-BR" sz="17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00" dirty="0" smtClean="0"/>
                        <a:t>Sinalização celular através de via mTOR, cAMP e cGMP, bem como a geração de NO, CO e H</a:t>
                      </a:r>
                      <a:r>
                        <a:rPr lang="pt-PT" sz="1700" baseline="-25000" dirty="0" smtClean="0"/>
                        <a:t>2</a:t>
                      </a:r>
                      <a:r>
                        <a:rPr lang="pt-PT" sz="1700" dirty="0" smtClean="0"/>
                        <a:t>S.</a:t>
                      </a:r>
                      <a:endParaRPr lang="pt-BR" sz="17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Síntese e secreção de hormônios (por exemplo, insulina, glucagon, hormônio do crescimento, prolactina, e epinefrina).</a:t>
                      </a:r>
                      <a:endParaRPr lang="pt-BR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Regulação da função das células endoteliais, fluxo sanguíneo e circulação linfática.</a:t>
                      </a:r>
                      <a:endParaRPr lang="pt-BR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Função imunológica e saúde (por exemplo, proliferação de células T e maturação de células B, produção de anticorpos por células B, morte de agentes patogênicos, obesidade, diabetes e síndrome metabólica).</a:t>
                      </a:r>
                      <a:endParaRPr lang="pt-BR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Reprodução e lactação (por exemplo, espermatogênese, fertilidade masculina, ovulação, esteroidogênese ovariana, implantação e sobrevivência embrionária, angiogênese e crescimento placentário, crescimento e desenvolvimento fetal e lactogênese).</a:t>
                      </a:r>
                      <a:endParaRPr lang="pt-BR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Balanço ácido-base, neurotransmissão, osmolaridade extracelular e intracelular, defesa antioxidante e homeostase do corpo inteiro.</a:t>
                      </a:r>
                      <a:endParaRPr lang="pt-BR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Sobrevivência, crescimento e desenvolvimento pós-natal, bem como regeneração e remodelação de tecidos.</a:t>
                      </a:r>
                      <a:endParaRPr lang="pt-BR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4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 Que são aminoácidos?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	molécula orgânica que contém um grupo amina e um grupo carboxila. Alguns aminoácidos podem conter enxofre.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043608" y="2348880"/>
            <a:ext cx="648072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46" y="4581128"/>
            <a:ext cx="3146474" cy="210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16016" y="427311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B050"/>
                </a:solidFill>
              </a:rPr>
              <a:t>Introdução</a:t>
            </a:r>
            <a:endParaRPr lang="pt-BR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Descoberta dos aminoácidos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No século 19 </a:t>
            </a:r>
            <a:r>
              <a:rPr lang="pt-BR" dirty="0" smtClean="0">
                <a:sym typeface="Wingdings" pitchFamily="2" charset="2"/>
              </a:rPr>
              <a:t> químicos europeus;</a:t>
            </a:r>
          </a:p>
          <a:p>
            <a:pPr algn="just"/>
            <a:r>
              <a:rPr lang="pt-BR" dirty="0" smtClean="0">
                <a:sym typeface="Wingdings" pitchFamily="2" charset="2"/>
              </a:rPr>
              <a:t>1806  descoberta da Asparagina (L. N. </a:t>
            </a:r>
            <a:r>
              <a:rPr lang="pt-BR" dirty="0" err="1" smtClean="0">
                <a:sym typeface="Wingdings" pitchFamily="2" charset="2"/>
              </a:rPr>
              <a:t>Vauquelin</a:t>
            </a:r>
            <a:r>
              <a:rPr lang="pt-BR" dirty="0" smtClean="0">
                <a:sym typeface="Wingdings" pitchFamily="2" charset="2"/>
              </a:rPr>
              <a:t> e P. J. </a:t>
            </a:r>
            <a:r>
              <a:rPr lang="pt-BR" dirty="0" err="1" smtClean="0">
                <a:sym typeface="Wingdings" pitchFamily="2" charset="2"/>
              </a:rPr>
              <a:t>Robiquet</a:t>
            </a:r>
            <a:r>
              <a:rPr lang="pt-BR" dirty="0" smtClean="0">
                <a:sym typeface="Wingdings" pitchFamily="2" charset="2"/>
              </a:rPr>
              <a:t>);</a:t>
            </a:r>
          </a:p>
          <a:p>
            <a:pPr algn="just"/>
            <a:r>
              <a:rPr lang="pt-BR" dirty="0" smtClean="0">
                <a:sym typeface="Wingdings" pitchFamily="2" charset="2"/>
              </a:rPr>
              <a:t>1820  Glicina foi o primeiro aminoácido isolado da proteína (gelatina) por hidrólise em ácido sulfúrico (H. </a:t>
            </a:r>
            <a:r>
              <a:rPr lang="pt-BR" dirty="0" err="1" smtClean="0">
                <a:sym typeface="Wingdings" pitchFamily="2" charset="2"/>
              </a:rPr>
              <a:t>Braconnot</a:t>
            </a:r>
            <a:r>
              <a:rPr lang="pt-BR" dirty="0" smtClean="0">
                <a:sym typeface="Wingdings" pitchFamily="2" charset="2"/>
              </a:rPr>
              <a:t>);</a:t>
            </a:r>
          </a:p>
          <a:p>
            <a:pPr algn="just"/>
            <a:r>
              <a:rPr lang="pt-BR" dirty="0" smtClean="0">
                <a:sym typeface="Wingdings" pitchFamily="2" charset="2"/>
              </a:rPr>
              <a:t>1898  Surge o termo “</a:t>
            </a:r>
            <a:r>
              <a:rPr lang="pt-BR" i="1" dirty="0" smtClean="0">
                <a:sym typeface="Wingdings" pitchFamily="2" charset="2"/>
              </a:rPr>
              <a:t>amino </a:t>
            </a:r>
            <a:r>
              <a:rPr lang="pt-BR" i="1" dirty="0" err="1" smtClean="0">
                <a:sym typeface="Wingdings" pitchFamily="2" charset="2"/>
              </a:rPr>
              <a:t>acid</a:t>
            </a:r>
            <a:r>
              <a:rPr lang="pt-BR" dirty="0" smtClean="0">
                <a:sym typeface="Wingdings" pitchFamily="2" charset="2"/>
              </a:rPr>
              <a:t>”;</a:t>
            </a:r>
          </a:p>
          <a:p>
            <a:pPr algn="just"/>
            <a:r>
              <a:rPr lang="pt-BR" dirty="0" smtClean="0"/>
              <a:t>1925 </a:t>
            </a:r>
            <a:r>
              <a:rPr lang="pt-BR" dirty="0" smtClean="0">
                <a:sym typeface="Wingdings" pitchFamily="2" charset="2"/>
              </a:rPr>
              <a:t> descoberta da Treonina (última adição na lista dos 20 aminoácidos para a síntese de proteína);</a:t>
            </a:r>
          </a:p>
          <a:p>
            <a:pPr algn="just"/>
            <a:r>
              <a:rPr lang="pt-BR" dirty="0" smtClean="0">
                <a:sym typeface="Wingdings" pitchFamily="2" charset="2"/>
              </a:rPr>
              <a:t>1950  200 aminoácidos naturais já haviam sido caracterizados.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4934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Nomenclatura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Os nomes dos aminoácidos são derivados de: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A história ou descoberta;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Características, incluindo a aparência (arginina e leucina), sabor (glicina), e estrutura química (</a:t>
            </a:r>
            <a:r>
              <a:rPr lang="pt-BR" dirty="0" err="1" smtClean="0"/>
              <a:t>hidroxi</a:t>
            </a:r>
            <a:r>
              <a:rPr lang="pt-BR" dirty="0" smtClean="0"/>
              <a:t> </a:t>
            </a:r>
            <a:r>
              <a:rPr lang="pt-BR" dirty="0" err="1" smtClean="0"/>
              <a:t>prolina</a:t>
            </a:r>
            <a:r>
              <a:rPr lang="pt-BR" dirty="0" smtClean="0"/>
              <a:t>, </a:t>
            </a:r>
            <a:r>
              <a:rPr lang="pt-BR" dirty="0" err="1" smtClean="0"/>
              <a:t>isoleucina</a:t>
            </a:r>
            <a:r>
              <a:rPr lang="pt-BR" dirty="0" smtClean="0"/>
              <a:t>, lisina, metionina, </a:t>
            </a:r>
            <a:r>
              <a:rPr lang="pt-BR" dirty="0" err="1" smtClean="0"/>
              <a:t>prolina</a:t>
            </a:r>
            <a:r>
              <a:rPr lang="pt-BR" dirty="0" smtClean="0"/>
              <a:t> e treonina);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Fontes de isolação (asparagina, </a:t>
            </a:r>
            <a:r>
              <a:rPr lang="pt-BR" dirty="0" err="1" smtClean="0"/>
              <a:t>citrulina</a:t>
            </a:r>
            <a:r>
              <a:rPr lang="pt-BR" dirty="0" smtClean="0"/>
              <a:t>, </a:t>
            </a:r>
            <a:r>
              <a:rPr lang="pt-BR" dirty="0" err="1" smtClean="0"/>
              <a:t>cisteína</a:t>
            </a:r>
            <a:r>
              <a:rPr lang="pt-BR" dirty="0" smtClean="0"/>
              <a:t>, glutamato, </a:t>
            </a:r>
            <a:r>
              <a:rPr lang="pt-BR" dirty="0" err="1" smtClean="0"/>
              <a:t>serina</a:t>
            </a:r>
            <a:r>
              <a:rPr lang="pt-BR" dirty="0" smtClean="0"/>
              <a:t>, triptofano, tirosina e valina)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Precursores para a síntese química (alanina e fenilalanina)</a:t>
            </a:r>
          </a:p>
          <a:p>
            <a:pPr marL="514350" indent="-514350" algn="just">
              <a:buAutoNum type="alphaLcParenR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9630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/>
              <a:t>A forma mais importante dos aminoácidos, os </a:t>
            </a:r>
            <a:r>
              <a:rPr lang="el-GR" sz="2800" dirty="0" smtClean="0"/>
              <a:t>α</a:t>
            </a:r>
            <a:r>
              <a:rPr lang="pt-BR" sz="2800" dirty="0" smtClean="0"/>
              <a:t>-aminoácidos, que formam as proteínas, tem, geralmente, como estrutura, um carbono central (carbono alfa ao qual se ligam quatro grupos: </a:t>
            </a:r>
            <a:r>
              <a:rPr lang="pt-BR" sz="2800" b="1" dirty="0" smtClean="0"/>
              <a:t>o grupo amina (NH</a:t>
            </a:r>
            <a:r>
              <a:rPr lang="pt-BR" sz="2800" b="1" baseline="-25000" dirty="0" smtClean="0"/>
              <a:t>2</a:t>
            </a:r>
            <a:r>
              <a:rPr lang="pt-BR" sz="2800" b="1" dirty="0" smtClean="0"/>
              <a:t>), grupo carboxílico (COOH), hidrogênio e um substituinte característico de cada aminoácido (grupo R)</a:t>
            </a:r>
            <a:r>
              <a:rPr lang="pt-BR" sz="2800" dirty="0" smtClean="0"/>
              <a:t>).</a:t>
            </a:r>
            <a:endParaRPr lang="pt-BR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90" y="3715108"/>
            <a:ext cx="4442618" cy="29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Cadeias laterais (grupo R)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14338" name="Picture 2" descr="Introdução a Estrutura das Proteínas | by Odilio Noronha | Bi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9819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87624" y="1916832"/>
            <a:ext cx="67687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283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r>
              <a:rPr lang="pt-BR" dirty="0" smtClean="0"/>
              <a:t>Na fabricação comercial existem três processos:</a:t>
            </a:r>
          </a:p>
          <a:p>
            <a:endParaRPr lang="pt-BR" dirty="0"/>
          </a:p>
          <a:p>
            <a:r>
              <a:rPr lang="pt-BR" dirty="0" smtClean="0">
                <a:solidFill>
                  <a:srgbClr val="FF0000"/>
                </a:solidFill>
              </a:rPr>
              <a:t>1) extração de </a:t>
            </a:r>
            <a:r>
              <a:rPr lang="pt-BR" dirty="0" err="1" smtClean="0">
                <a:solidFill>
                  <a:srgbClr val="FF0000"/>
                </a:solidFill>
              </a:rPr>
              <a:t>AAs</a:t>
            </a:r>
            <a:r>
              <a:rPr lang="pt-BR" dirty="0" smtClean="0">
                <a:solidFill>
                  <a:srgbClr val="FF0000"/>
                </a:solidFill>
              </a:rPr>
              <a:t> a partir de hidrolisados de proteínas</a:t>
            </a:r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6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rgbClr val="00B050"/>
                </a:solidFill>
              </a:rPr>
              <a:t>Como são feitos os aminoácidos?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5" name="Seta em curva para a direita 4"/>
          <p:cNvSpPr/>
          <p:nvPr/>
        </p:nvSpPr>
        <p:spPr>
          <a:xfrm>
            <a:off x="1691680" y="4437112"/>
            <a:ext cx="432048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483768" y="4581128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L-</a:t>
            </a:r>
            <a:r>
              <a:rPr lang="pt-BR" sz="3200" dirty="0" err="1" smtClean="0"/>
              <a:t>cisteína</a:t>
            </a:r>
            <a:r>
              <a:rPr lang="pt-BR" sz="3200" dirty="0" smtClean="0"/>
              <a:t>, L-cistina, </a:t>
            </a:r>
            <a:r>
              <a:rPr lang="pt-BR" sz="3200" dirty="0" err="1" smtClean="0"/>
              <a:t>L-leucina</a:t>
            </a:r>
            <a:r>
              <a:rPr lang="pt-BR" sz="3200" dirty="0" smtClean="0"/>
              <a:t>, L-asparagina e L-tirosina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132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>
                <a:solidFill>
                  <a:srgbClr val="FF0000"/>
                </a:solidFill>
              </a:rPr>
              <a:t>2) Síntese química</a:t>
            </a:r>
          </a:p>
          <a:p>
            <a:pPr marL="0" indent="0" algn="just">
              <a:buNone/>
            </a:pPr>
            <a:r>
              <a:rPr lang="pt-BR" dirty="0"/>
              <a:t> 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A produção de D e L-alanina, D e L-metionina e D e L-</a:t>
            </a:r>
            <a:r>
              <a:rPr lang="pt-BR" dirty="0" err="1" smtClean="0"/>
              <a:t>triptofano</a:t>
            </a:r>
            <a:r>
              <a:rPr lang="pt-BR" dirty="0" smtClean="0"/>
              <a:t> sempre envolvem a síntese química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403648" y="2276872"/>
            <a:ext cx="504056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3) produção microbiológica (envolve 3 tipos)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A) fermentação direta de aminoácidos </a:t>
            </a:r>
            <a:r>
              <a:rPr lang="pt-BR" dirty="0" smtClean="0"/>
              <a:t>utilizando diferentes fontes de carbono (glicose – principal, frutose, melaço, etc.);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B) biossíntese </a:t>
            </a:r>
          </a:p>
          <a:p>
            <a:pPr marL="0" indent="0">
              <a:buNone/>
            </a:pPr>
            <a:r>
              <a:rPr lang="pt-BR" dirty="0" smtClean="0"/>
              <a:t>Exemplo glicocola que pode ser convertida em L-</a:t>
            </a:r>
            <a:r>
              <a:rPr lang="pt-BR" dirty="0" err="1" smtClean="0"/>
              <a:t>serina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c) Utilização de enzimas ou células imobilizadas (cepas) e uso de reatores.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Disciplina: Metabolismo de aminoácidos</a:t>
            </a:r>
          </a:p>
          <a:p>
            <a:pPr marL="0" indent="0">
              <a:buNone/>
            </a:pPr>
            <a:r>
              <a:rPr lang="pt-BR" dirty="0" smtClean="0"/>
              <a:t>Carga horária: 30 </a:t>
            </a:r>
            <a:r>
              <a:rPr lang="pt-BR" dirty="0" err="1" smtClean="0"/>
              <a:t>h.a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r>
              <a:rPr lang="pt-BR" dirty="0" smtClean="0"/>
              <a:t>Número de créditos: 02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Ementa</a:t>
            </a:r>
            <a:r>
              <a:rPr lang="pt-BR" dirty="0"/>
              <a:t>: Metabolismo e exigência de aminoácidos das principais espécies de interesse Zootécnico</a:t>
            </a:r>
            <a:r>
              <a:rPr lang="pt-BR" dirty="0" smtClean="0"/>
              <a:t>. Conceito de </a:t>
            </a:r>
            <a:r>
              <a:rPr lang="pt-BR" dirty="0"/>
              <a:t>proteína ideal. Fontes de aminoácidos sintéticos e sua utilização. Fatores que interferem </a:t>
            </a:r>
            <a:r>
              <a:rPr lang="pt-BR" dirty="0" smtClean="0"/>
              <a:t>no aproveitamento </a:t>
            </a:r>
            <a:r>
              <a:rPr lang="pt-BR" dirty="0"/>
              <a:t>dos aminoácidos pelos animais.</a:t>
            </a:r>
          </a:p>
        </p:txBody>
      </p:sp>
    </p:spTree>
    <p:extLst>
      <p:ext uri="{BB962C8B-B14F-4D97-AF65-F5344CB8AC3E}">
        <p14:creationId xmlns:p14="http://schemas.microsoft.com/office/powerpoint/2010/main" val="20762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8248"/>
              </p:ext>
            </p:extLst>
          </p:nvPr>
        </p:nvGraphicFramePr>
        <p:xfrm>
          <a:off x="457200" y="1600200"/>
          <a:ext cx="8229600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417440"/>
                <a:gridCol w="169736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Cepa utilizada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Rendimento (g/L)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Fonte de carbono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 e L-alanina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err="1" smtClean="0"/>
                        <a:t>Microbacterium</a:t>
                      </a:r>
                      <a:r>
                        <a:rPr lang="pt-BR" i="1" dirty="0" smtClean="0"/>
                        <a:t> </a:t>
                      </a:r>
                      <a:r>
                        <a:rPr lang="pt-BR" i="1" dirty="0" err="1" smtClean="0"/>
                        <a:t>ammoniaphilum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Glicose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Ácido glutâmico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err="1" smtClean="0"/>
                        <a:t>Corynebacterium</a:t>
                      </a:r>
                      <a:r>
                        <a:rPr lang="pt-BR" i="1" dirty="0" smtClean="0"/>
                        <a:t> </a:t>
                      </a:r>
                      <a:r>
                        <a:rPr lang="pt-BR" i="1" dirty="0" err="1" smtClean="0"/>
                        <a:t>glutamicum</a:t>
                      </a:r>
                      <a:endParaRPr lang="pt-BR" i="1" dirty="0" smtClean="0"/>
                    </a:p>
                    <a:p>
                      <a:r>
                        <a:rPr lang="pt-BR" i="1" dirty="0" err="1" smtClean="0"/>
                        <a:t>Brevibacterium</a:t>
                      </a:r>
                      <a:r>
                        <a:rPr lang="pt-BR" i="1" dirty="0" smtClean="0"/>
                        <a:t> </a:t>
                      </a:r>
                      <a:r>
                        <a:rPr lang="pt-BR" i="1" dirty="0" err="1" smtClean="0"/>
                        <a:t>flavum</a:t>
                      </a:r>
                      <a:endParaRPr lang="pt-BR" i="1" dirty="0" smtClean="0"/>
                    </a:p>
                    <a:p>
                      <a:r>
                        <a:rPr lang="pt-BR" i="1" dirty="0" err="1" smtClean="0"/>
                        <a:t>Aerobacter</a:t>
                      </a:r>
                      <a:r>
                        <a:rPr lang="pt-BR" i="1" dirty="0" smtClean="0"/>
                        <a:t> </a:t>
                      </a:r>
                      <a:r>
                        <a:rPr lang="pt-BR" i="1" dirty="0" err="1" smtClean="0"/>
                        <a:t>paraffineus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100</a:t>
                      </a:r>
                    </a:p>
                    <a:p>
                      <a:endParaRPr lang="pt-BR" dirty="0" smtClean="0"/>
                    </a:p>
                    <a:p>
                      <a:r>
                        <a:rPr lang="pt-BR" dirty="0" smtClean="0"/>
                        <a:t>98</a:t>
                      </a:r>
                    </a:p>
                    <a:p>
                      <a:r>
                        <a:rPr lang="pt-BR" dirty="0" smtClean="0"/>
                        <a:t>82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Glicose</a:t>
                      </a:r>
                    </a:p>
                    <a:p>
                      <a:endParaRPr lang="pt-BR" dirty="0" smtClean="0"/>
                    </a:p>
                    <a:p>
                      <a:r>
                        <a:rPr lang="pt-BR" dirty="0" smtClean="0"/>
                        <a:t>Acetato</a:t>
                      </a:r>
                    </a:p>
                    <a:p>
                      <a:r>
                        <a:rPr lang="pt-BR" dirty="0" smtClean="0"/>
                        <a:t>N-</a:t>
                      </a:r>
                      <a:r>
                        <a:rPr lang="pt-BR" dirty="0" err="1" smtClean="0"/>
                        <a:t>alcanos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L-lisina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smtClean="0"/>
                        <a:t>B. </a:t>
                      </a:r>
                      <a:r>
                        <a:rPr lang="pt-BR" i="1" dirty="0" err="1" smtClean="0"/>
                        <a:t>Lactofermentum</a:t>
                      </a:r>
                      <a:endParaRPr lang="pt-BR" i="1" dirty="0" smtClean="0"/>
                    </a:p>
                    <a:p>
                      <a:r>
                        <a:rPr lang="pt-BR" i="1" dirty="0" smtClean="0"/>
                        <a:t>B. </a:t>
                      </a:r>
                      <a:r>
                        <a:rPr lang="pt-BR" i="1" dirty="0" err="1" smtClean="0"/>
                        <a:t>flavum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70</a:t>
                      </a:r>
                    </a:p>
                    <a:p>
                      <a:r>
                        <a:rPr lang="pt-BR" dirty="0" smtClean="0"/>
                        <a:t>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Glicose</a:t>
                      </a:r>
                    </a:p>
                    <a:p>
                      <a:r>
                        <a:rPr lang="pt-BR" dirty="0" smtClean="0"/>
                        <a:t>Acetato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L-metionina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smtClean="0">
                          <a:solidFill>
                            <a:srgbClr val="FF0000"/>
                          </a:solidFill>
                        </a:rPr>
                        <a:t>C. </a:t>
                      </a:r>
                      <a:r>
                        <a:rPr lang="pt-BR" i="1" dirty="0" err="1" smtClean="0">
                          <a:solidFill>
                            <a:srgbClr val="FF0000"/>
                          </a:solidFill>
                        </a:rPr>
                        <a:t>glutamicum</a:t>
                      </a:r>
                      <a:r>
                        <a:rPr lang="pt-BR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pt-BR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Glicose 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L-</a:t>
                      </a:r>
                      <a:r>
                        <a:rPr lang="pt-BR" dirty="0" err="1" smtClean="0"/>
                        <a:t>triptofano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 smtClean="0"/>
                        <a:t>E. coli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23,5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Glicose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11560" y="404664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B050"/>
                </a:solidFill>
              </a:rPr>
              <a:t>Microorganismos</a:t>
            </a:r>
            <a:r>
              <a:rPr lang="pt-BR" sz="3200" dirty="0" smtClean="0">
                <a:solidFill>
                  <a:srgbClr val="00B050"/>
                </a:solidFill>
              </a:rPr>
              <a:t> utilizados na produção de aminoácidos</a:t>
            </a:r>
            <a:endParaRPr lang="pt-BR" sz="3200" dirty="0">
              <a:solidFill>
                <a:srgbClr val="00B050"/>
              </a:solidFill>
            </a:endParaRPr>
          </a:p>
        </p:txBody>
      </p:sp>
      <p:sp>
        <p:nvSpPr>
          <p:cNvPr id="2" name="Seta em curva para a direita 1"/>
          <p:cNvSpPr/>
          <p:nvPr/>
        </p:nvSpPr>
        <p:spPr>
          <a:xfrm>
            <a:off x="35496" y="4941168"/>
            <a:ext cx="576064" cy="1224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5796003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Por isso, mais comum é metionina sintética.</a:t>
            </a:r>
          </a:p>
          <a:p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Demais aminoácidos: industriais ou cristalinos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Configuração dos </a:t>
            </a:r>
            <a:r>
              <a:rPr lang="pt-BR" dirty="0" err="1" smtClean="0"/>
              <a:t>AAs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Quase todos os compostos biológicos com centro </a:t>
            </a:r>
            <a:r>
              <a:rPr lang="pt-BR" dirty="0" err="1" smtClean="0"/>
              <a:t>quiral</a:t>
            </a:r>
            <a:r>
              <a:rPr lang="pt-BR" dirty="0" smtClean="0"/>
              <a:t> (unido à 4 grupos diferentes) ocorrem naturalmente em apenas uma forma </a:t>
            </a:r>
            <a:r>
              <a:rPr lang="pt-BR" dirty="0" err="1" smtClean="0"/>
              <a:t>estereoisomérica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FF0000"/>
                </a:solidFill>
              </a:rPr>
              <a:t>D</a:t>
            </a:r>
            <a:r>
              <a:rPr lang="pt-BR" dirty="0" smtClean="0"/>
              <a:t> ou </a:t>
            </a:r>
            <a:r>
              <a:rPr lang="pt-BR" b="1" dirty="0" smtClean="0">
                <a:solidFill>
                  <a:srgbClr val="FF0000"/>
                </a:solidFill>
              </a:rPr>
              <a:t>L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</p:txBody>
      </p:sp>
      <p:pic>
        <p:nvPicPr>
          <p:cNvPr id="1026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347652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lis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785"/>
            <a:ext cx="4461881" cy="20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A letra </a:t>
            </a:r>
            <a:r>
              <a:rPr lang="pt-BR" b="1" dirty="0" smtClean="0">
                <a:solidFill>
                  <a:srgbClr val="FF0000"/>
                </a:solidFill>
              </a:rPr>
              <a:t>L</a:t>
            </a:r>
            <a:r>
              <a:rPr lang="pt-BR" dirty="0" smtClean="0"/>
              <a:t> significa </a:t>
            </a:r>
            <a:r>
              <a:rPr lang="pt-BR" dirty="0" err="1" smtClean="0"/>
              <a:t>levógiro</a:t>
            </a:r>
            <a:r>
              <a:rPr lang="pt-BR" dirty="0" smtClean="0"/>
              <a:t> (</a:t>
            </a:r>
            <a:r>
              <a:rPr lang="pt-BR" dirty="0" err="1" smtClean="0"/>
              <a:t>levorrotatório</a:t>
            </a:r>
            <a:r>
              <a:rPr lang="pt-BR" dirty="0" smtClean="0"/>
              <a:t>)</a:t>
            </a:r>
          </a:p>
          <a:p>
            <a:pPr algn="just"/>
            <a:r>
              <a:rPr lang="pt-BR" dirty="0" smtClean="0"/>
              <a:t>A letra </a:t>
            </a:r>
            <a:r>
              <a:rPr lang="pt-BR" b="1" dirty="0" smtClean="0">
                <a:solidFill>
                  <a:srgbClr val="00B050"/>
                </a:solidFill>
              </a:rPr>
              <a:t>D</a:t>
            </a:r>
            <a:r>
              <a:rPr lang="pt-BR" dirty="0" smtClean="0"/>
              <a:t> significa </a:t>
            </a:r>
            <a:r>
              <a:rPr lang="pt-BR" dirty="0" err="1" smtClean="0"/>
              <a:t>dextrógiro</a:t>
            </a:r>
            <a:r>
              <a:rPr lang="pt-BR" dirty="0" smtClean="0"/>
              <a:t> (</a:t>
            </a:r>
            <a:r>
              <a:rPr lang="pt-BR" dirty="0" err="1" smtClean="0"/>
              <a:t>destrorrotatório</a:t>
            </a:r>
            <a:r>
              <a:rPr lang="pt-BR" dirty="0" smtClean="0"/>
              <a:t>)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Na prática significa que a molécula </a:t>
            </a:r>
            <a:r>
              <a:rPr lang="pt-BR" b="1" dirty="0" smtClean="0">
                <a:solidFill>
                  <a:srgbClr val="FF0000"/>
                </a:solidFill>
              </a:rPr>
              <a:t>L</a:t>
            </a:r>
            <a:r>
              <a:rPr lang="pt-BR" dirty="0" smtClean="0"/>
              <a:t> pode desviar a luz para a </a:t>
            </a:r>
            <a:r>
              <a:rPr lang="pt-BR" dirty="0" smtClean="0">
                <a:solidFill>
                  <a:srgbClr val="FF0000"/>
                </a:solidFill>
              </a:rPr>
              <a:t>direita</a:t>
            </a:r>
            <a:r>
              <a:rPr lang="pt-BR" dirty="0" smtClean="0"/>
              <a:t>;</a:t>
            </a:r>
          </a:p>
          <a:p>
            <a:pPr algn="just"/>
            <a:r>
              <a:rPr lang="pt-BR" dirty="0" smtClean="0"/>
              <a:t>E a molécula </a:t>
            </a:r>
            <a:r>
              <a:rPr lang="pt-BR" b="1" dirty="0" smtClean="0">
                <a:solidFill>
                  <a:srgbClr val="00B050"/>
                </a:solidFill>
              </a:rPr>
              <a:t>D</a:t>
            </a:r>
            <a:r>
              <a:rPr lang="pt-BR" dirty="0" smtClean="0"/>
              <a:t> pode desviar a luz para a </a:t>
            </a:r>
            <a:r>
              <a:rPr lang="pt-BR" dirty="0" smtClean="0">
                <a:solidFill>
                  <a:srgbClr val="00B050"/>
                </a:solidFill>
              </a:rPr>
              <a:t>esquerda</a:t>
            </a:r>
            <a:endParaRPr lang="pt-B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/>
              <a:t>Os Aminoácidos </a:t>
            </a:r>
            <a:r>
              <a:rPr lang="pt-BR" dirty="0" smtClean="0"/>
              <a:t>podem existir como D ou L-</a:t>
            </a:r>
            <a:r>
              <a:rPr lang="pt-BR" dirty="0" err="1" smtClean="0"/>
              <a:t>estereoisômeros</a:t>
            </a:r>
            <a:r>
              <a:rPr lang="pt-BR" dirty="0" smtClean="0"/>
              <a:t>, ou uma mistura dos dois (Metionina).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Na natureza os aminoácidos são sempre encontrados na forma L-AA, que é, com poucas exceções, a forma biológica mais ativa.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D-AA ocorrem em pequenas quantidades em certas moléculas sintetizadas por invertebrados e algumas bactérias.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02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Origem aminoácidos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			Proteínas</a:t>
            </a:r>
            <a:endParaRPr lang="pt-BR" dirty="0"/>
          </a:p>
        </p:txBody>
      </p:sp>
      <p:sp>
        <p:nvSpPr>
          <p:cNvPr id="3" name="Seta em curva para a direita 2"/>
          <p:cNvSpPr/>
          <p:nvPr/>
        </p:nvSpPr>
        <p:spPr>
          <a:xfrm>
            <a:off x="1547664" y="1052736"/>
            <a:ext cx="1008112" cy="9361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11" descr="soj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" y="2711796"/>
            <a:ext cx="4714695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43" y="2711797"/>
            <a:ext cx="4211637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4681918"/>
            <a:ext cx="2890838" cy="2165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4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4.bp.blogspot.com/_4KgqddfmLkw/TUBAzgB36ZI/AAAAAAAAA2o/VwQhZgSyNJs/s1600/mu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0968"/>
            <a:ext cx="4552950" cy="3419475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154076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t-BR" dirty="0"/>
              <a:t>Os peixes consomem proteínas para obter os aminoácidos. Os aminoácidos são os componentes estruturais das </a:t>
            </a:r>
            <a:r>
              <a:rPr lang="pt-BR" dirty="0" smtClean="0"/>
              <a:t>proteínas.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835696" y="3924345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Phe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55776" y="3523074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Lys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63888" y="4293096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Met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03648" y="4963234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>
                <a:solidFill>
                  <a:srgbClr val="FFFF00"/>
                </a:solidFill>
              </a:rPr>
              <a:t>Leu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051720" y="611536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Ile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07904" y="5013176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Trp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627784" y="4963234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His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572000" y="3573016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Arg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572000" y="5733256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Thr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43608" y="3284984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>
                <a:solidFill>
                  <a:srgbClr val="FFFF00"/>
                </a:solidFill>
              </a:rPr>
              <a:t>Val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0" y="2924944"/>
            <a:ext cx="5868144" cy="3933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499992" y="3212976"/>
            <a:ext cx="2448272" cy="15121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17" idx="5"/>
          </p:cNvCxnSpPr>
          <p:nvPr/>
        </p:nvCxnSpPr>
        <p:spPr>
          <a:xfrm flipV="1">
            <a:off x="5008774" y="4725144"/>
            <a:ext cx="1939490" cy="155687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020272" y="4149080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Molécula de Proteína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5559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Fontes de proteína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t-BR" dirty="0"/>
              <a:t>As proteínas não são idênticas em seus valores nutricionais. O valor nutricional de uma fonte de proteína é função da digestibilidade e da composição em </a:t>
            </a:r>
            <a:r>
              <a:rPr lang="pt-BR" dirty="0" smtClean="0"/>
              <a:t>aminoácidos.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763688" y="3645024"/>
          <a:ext cx="5488940" cy="3154680"/>
        </p:xfrm>
        <a:graphic>
          <a:graphicData uri="http://schemas.openxmlformats.org/drawingml/2006/table">
            <a:tbl>
              <a:tblPr/>
              <a:tblGrid>
                <a:gridCol w="1829435"/>
                <a:gridCol w="1829435"/>
                <a:gridCol w="183007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Fonte proteína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Aminoácido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Farelo Soja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Farinha Peixe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Arginina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3,36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3,42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Histidina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1,17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1,15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Fenilalanina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Leucina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3,67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3,79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Lisina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3,10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4,04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Isoleucina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2,18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2,24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Metionina</a:t>
                      </a:r>
                      <a:endParaRPr lang="pt-BR" sz="15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1,40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Treonina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1,66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Triptofano</a:t>
                      </a:r>
                      <a:endParaRPr lang="pt-BR" sz="15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0,53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0,27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Valina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latin typeface="Calibri"/>
                          <a:ea typeface="Calibri"/>
                          <a:cs typeface="Times New Roman"/>
                        </a:rPr>
                        <a:t>2,24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Calibri"/>
                          <a:ea typeface="Calibri"/>
                          <a:cs typeface="Times New Roman"/>
                        </a:rPr>
                        <a:t>2,87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8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Classificação nutricional dos aminoácidos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u="sng" dirty="0" smtClean="0"/>
              <a:t>Aminoácidos Essenciais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	O organismo não consegue sintetizar em quantidade e velocidade suficiente para atender às suas necessidades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		Incluído nas dietas!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755576" y="2492896"/>
            <a:ext cx="504056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a direita 4"/>
          <p:cNvSpPr/>
          <p:nvPr/>
        </p:nvSpPr>
        <p:spPr>
          <a:xfrm>
            <a:off x="1475656" y="4653136"/>
            <a:ext cx="648072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u="sng" dirty="0" smtClean="0"/>
              <a:t>Aminoácidos não essenciais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Organismo consegue produzir por reações internas e não é necessário incluir na dieta!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28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u="sng" dirty="0" smtClean="0"/>
              <a:t>Aminoácidos condicionalmente essenciais</a:t>
            </a:r>
            <a:endParaRPr lang="pt-BR" u="sng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1547664" y="2492896"/>
            <a:ext cx="864096" cy="9361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99792" y="2852936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Em algum momento da vida os animais precisarão de maiores quantidades em velocidade que o organismo não conseguirá atender a exigência).</a:t>
            </a: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Arginina – leitões</a:t>
            </a: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Glutamina – suíno e aves de corte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pt-BR" sz="3600" dirty="0" smtClean="0"/>
              <a:t>Bibliografia básica: </a:t>
            </a:r>
          </a:p>
          <a:p>
            <a:pPr marL="0" indent="0" algn="just">
              <a:buNone/>
            </a:pPr>
            <a:endParaRPr lang="pt-BR" sz="3600" dirty="0" smtClean="0"/>
          </a:p>
          <a:p>
            <a:pPr algn="just"/>
            <a:r>
              <a:rPr lang="pt-BR" sz="3600" dirty="0"/>
              <a:t>ANDRIGUETTO, J.M. </a:t>
            </a:r>
            <a:r>
              <a:rPr lang="pt-BR" sz="3600" dirty="0" err="1"/>
              <a:t>Nutricao</a:t>
            </a:r>
            <a:r>
              <a:rPr lang="pt-BR" sz="3600" dirty="0"/>
              <a:t> animal. 2. ed. </a:t>
            </a:r>
            <a:r>
              <a:rPr lang="pt-BR" sz="3600" dirty="0" err="1"/>
              <a:t>Sao</a:t>
            </a:r>
            <a:r>
              <a:rPr lang="pt-BR" sz="3600" dirty="0"/>
              <a:t> Paulo, SP: Nobel, 1983. v.1; </a:t>
            </a:r>
            <a:endParaRPr lang="pt-BR" sz="3600" dirty="0" smtClean="0"/>
          </a:p>
          <a:p>
            <a:pPr algn="just"/>
            <a:r>
              <a:rPr lang="pt-BR" sz="3600" dirty="0" smtClean="0"/>
              <a:t>BACILA</a:t>
            </a:r>
            <a:r>
              <a:rPr lang="pt-BR" sz="3600" dirty="0"/>
              <a:t>, M. Bioquímica veterinária. 2. ed. São Paulo, SP: Robe Editorial, 2003. 583p</a:t>
            </a:r>
            <a:r>
              <a:rPr lang="pt-BR" sz="3600" dirty="0" smtClean="0"/>
              <a:t>.;</a:t>
            </a:r>
          </a:p>
          <a:p>
            <a:pPr algn="just"/>
            <a:r>
              <a:rPr lang="pt-BR" sz="3600" dirty="0" smtClean="0"/>
              <a:t> </a:t>
            </a:r>
            <a:r>
              <a:rPr lang="pt-BR" sz="3600" dirty="0"/>
              <a:t>BERTECHINI, A.G. Nutrição de monogástricos. . Lavras: Ed. UFLA, 2006. 301p</a:t>
            </a:r>
            <a:r>
              <a:rPr lang="pt-BR" sz="3600" dirty="0" smtClean="0"/>
              <a:t>.;</a:t>
            </a:r>
          </a:p>
          <a:p>
            <a:pPr algn="just"/>
            <a:r>
              <a:rPr lang="pt-BR" sz="3600" dirty="0" smtClean="0"/>
              <a:t> </a:t>
            </a:r>
            <a:r>
              <a:rPr lang="pt-BR" sz="3600" dirty="0"/>
              <a:t>CHAMPE, P.C.; FERRIER, D.R.; HARVEY, R.A. Bioquímica ilustrada. 3. ed. (Revista). Porto Alegre, RS: Artmed, 2007. 533p.; </a:t>
            </a:r>
            <a:endParaRPr lang="pt-BR" sz="3600" dirty="0" smtClean="0"/>
          </a:p>
          <a:p>
            <a:pPr algn="just"/>
            <a:r>
              <a:rPr lang="pt-BR" sz="3600" dirty="0" smtClean="0"/>
              <a:t>COMMITEE </a:t>
            </a:r>
            <a:r>
              <a:rPr lang="pt-BR" sz="3600" dirty="0"/>
              <a:t>ON NUTRIENT REQUIREMENTS OF FISH AND SHRIMP. </a:t>
            </a:r>
            <a:r>
              <a:rPr lang="pt-BR" sz="3600" dirty="0" err="1"/>
              <a:t>Nutrient</a:t>
            </a:r>
            <a:r>
              <a:rPr lang="pt-BR" sz="3600" dirty="0"/>
              <a:t> </a:t>
            </a:r>
            <a:r>
              <a:rPr lang="pt-BR" sz="3600" dirty="0" err="1"/>
              <a:t>requirements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fish</a:t>
            </a:r>
            <a:r>
              <a:rPr lang="pt-BR" sz="3600" dirty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shrimp</a:t>
            </a:r>
            <a:r>
              <a:rPr lang="pt-BR" sz="3600" dirty="0"/>
              <a:t>. Washington: The </a:t>
            </a:r>
            <a:r>
              <a:rPr lang="pt-BR" sz="3600" dirty="0" err="1"/>
              <a:t>National</a:t>
            </a:r>
            <a:r>
              <a:rPr lang="pt-BR" sz="3600" dirty="0"/>
              <a:t> Academies Press, 2011. 376 p.; </a:t>
            </a:r>
            <a:endParaRPr lang="pt-BR" sz="3600" dirty="0" smtClean="0"/>
          </a:p>
          <a:p>
            <a:pPr algn="just"/>
            <a:r>
              <a:rPr lang="pt-BR" sz="3600" dirty="0" smtClean="0"/>
              <a:t>DRYDEN</a:t>
            </a:r>
            <a:r>
              <a:rPr lang="pt-BR" sz="3600" dirty="0"/>
              <a:t>, G.M. Animal </a:t>
            </a:r>
            <a:r>
              <a:rPr lang="pt-BR" sz="3600" dirty="0" err="1"/>
              <a:t>nutrition</a:t>
            </a:r>
            <a:r>
              <a:rPr lang="pt-BR" sz="3600" dirty="0"/>
              <a:t> </a:t>
            </a:r>
            <a:r>
              <a:rPr lang="pt-BR" sz="3600" dirty="0" err="1"/>
              <a:t>science</a:t>
            </a:r>
            <a:r>
              <a:rPr lang="pt-BR" sz="3600" dirty="0"/>
              <a:t>. Cambridge, MA: </a:t>
            </a:r>
            <a:r>
              <a:rPr lang="pt-BR" sz="3600" dirty="0" err="1"/>
              <a:t>Cabi</a:t>
            </a:r>
            <a:r>
              <a:rPr lang="pt-BR" sz="3600" dirty="0"/>
              <a:t> Head Office, 2008. 302p.; </a:t>
            </a:r>
            <a:endParaRPr lang="pt-BR" sz="3600" dirty="0" smtClean="0"/>
          </a:p>
          <a:p>
            <a:pPr algn="just"/>
            <a:r>
              <a:rPr lang="pt-BR" sz="3600" dirty="0" smtClean="0"/>
              <a:t>LEE</a:t>
            </a:r>
            <a:r>
              <a:rPr lang="pt-BR" sz="3600" dirty="0"/>
              <a:t>, C.S.; LIM, C.; GATLIN III, D.M.; </a:t>
            </a:r>
            <a:r>
              <a:rPr lang="pt-BR" sz="3600" dirty="0" err="1"/>
              <a:t>Webster</a:t>
            </a:r>
            <a:r>
              <a:rPr lang="pt-BR" sz="3600" dirty="0"/>
              <a:t>, C.D. </a:t>
            </a:r>
            <a:r>
              <a:rPr lang="pt-BR" sz="3600" dirty="0" err="1"/>
              <a:t>Dietary</a:t>
            </a:r>
            <a:r>
              <a:rPr lang="pt-BR" sz="3600" dirty="0"/>
              <a:t> </a:t>
            </a:r>
            <a:r>
              <a:rPr lang="pt-BR" sz="3600" dirty="0" err="1"/>
              <a:t>nutrients</a:t>
            </a:r>
            <a:r>
              <a:rPr lang="pt-BR" sz="3600" dirty="0"/>
              <a:t>, </a:t>
            </a:r>
            <a:r>
              <a:rPr lang="pt-BR" sz="3600" dirty="0" err="1"/>
              <a:t>additives</a:t>
            </a:r>
            <a:r>
              <a:rPr lang="pt-BR" sz="3600" dirty="0"/>
              <a:t>,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fish</a:t>
            </a:r>
            <a:r>
              <a:rPr lang="pt-BR" sz="3600" dirty="0"/>
              <a:t> </a:t>
            </a:r>
            <a:r>
              <a:rPr lang="pt-BR" sz="3600" dirty="0" err="1"/>
              <a:t>health</a:t>
            </a:r>
            <a:r>
              <a:rPr lang="pt-BR" sz="3600" dirty="0"/>
              <a:t>. </a:t>
            </a:r>
            <a:r>
              <a:rPr lang="pt-BR" sz="3600" dirty="0" err="1"/>
              <a:t>Honoken</a:t>
            </a:r>
            <a:r>
              <a:rPr lang="pt-BR" sz="3600" dirty="0"/>
              <a:t>: </a:t>
            </a:r>
            <a:r>
              <a:rPr lang="pt-BR" sz="3600" dirty="0" err="1"/>
              <a:t>Wiley-Balckwell</a:t>
            </a:r>
            <a:r>
              <a:rPr lang="pt-BR" sz="3600" dirty="0"/>
              <a:t>, 2015. 355 p.; </a:t>
            </a:r>
            <a:endParaRPr lang="pt-BR" sz="3600" dirty="0" smtClean="0"/>
          </a:p>
          <a:p>
            <a:pPr algn="just"/>
            <a:r>
              <a:rPr lang="pt-BR" sz="3600" dirty="0" smtClean="0"/>
              <a:t>MURRAY</a:t>
            </a:r>
            <a:r>
              <a:rPr lang="pt-BR" sz="3600" dirty="0"/>
              <a:t>, R.K. Harper: bioquímica ilustrada. 26.ed. São Paulo: Atheneu, 2006. 692p.; </a:t>
            </a:r>
            <a:endParaRPr lang="pt-BR" sz="3600" dirty="0" smtClean="0"/>
          </a:p>
          <a:p>
            <a:pPr algn="just"/>
            <a:r>
              <a:rPr lang="pt-BR" sz="3600" dirty="0" smtClean="0"/>
              <a:t>SAKOMURA</a:t>
            </a:r>
            <a:r>
              <a:rPr lang="pt-BR" sz="3600" dirty="0"/>
              <a:t>, N.K.; ROSTAGNO, H.S. Métodos de pesquisa em nutrição de monogástricos. 2. ed. Jaboticabal, SP: </a:t>
            </a:r>
            <a:r>
              <a:rPr lang="pt-BR" sz="3600" dirty="0" err="1"/>
              <a:t>Funep</a:t>
            </a:r>
            <a:r>
              <a:rPr lang="pt-BR" sz="3600" dirty="0"/>
              <a:t>, 2016. 262 p.; </a:t>
            </a:r>
            <a:endParaRPr lang="pt-BR" sz="3600" dirty="0" smtClean="0"/>
          </a:p>
          <a:p>
            <a:pPr algn="just"/>
            <a:r>
              <a:rPr lang="pt-BR" sz="3600" dirty="0" smtClean="0"/>
              <a:t>STRYER</a:t>
            </a:r>
            <a:r>
              <a:rPr lang="pt-BR" sz="3600" dirty="0"/>
              <a:t>, L. Bioquímica. Rio de Janeiro, RJ: Reverte, 1979. 875p.. </a:t>
            </a:r>
            <a:endParaRPr lang="en-US" sz="3600" dirty="0"/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Outras</a:t>
            </a:r>
            <a:r>
              <a:rPr lang="en-US" sz="3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www.libgen.io</a:t>
            </a:r>
            <a:endParaRPr lang="en-US" sz="36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2" name="Seta em curva para a direita 1"/>
          <p:cNvSpPr/>
          <p:nvPr/>
        </p:nvSpPr>
        <p:spPr>
          <a:xfrm>
            <a:off x="1475656" y="5517232"/>
            <a:ext cx="576064" cy="6480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11760" y="58412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E-mail para repassar!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860356"/>
              </p:ext>
            </p:extLst>
          </p:nvPr>
        </p:nvGraphicFramePr>
        <p:xfrm>
          <a:off x="395536" y="187004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Aminoácidos essenciais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Aminoácidos não essenciais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Arginina (</a:t>
                      </a:r>
                      <a:r>
                        <a:rPr lang="pt-BR" dirty="0" err="1" smtClean="0"/>
                        <a:t>Arg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 aspártico (</a:t>
                      </a:r>
                      <a:r>
                        <a:rPr lang="pt-BR" dirty="0" err="1" smtClean="0"/>
                        <a:t>Asp</a:t>
                      </a:r>
                      <a:r>
                        <a:rPr lang="pt-BR" dirty="0" smtClean="0"/>
                        <a:t>)/</a:t>
                      </a:r>
                      <a:r>
                        <a:rPr lang="pt-BR" dirty="0" err="1" smtClean="0"/>
                        <a:t>aspartato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Fenilalanina (</a:t>
                      </a:r>
                      <a:r>
                        <a:rPr lang="pt-BR" dirty="0" err="1" smtClean="0"/>
                        <a:t>Phe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Ácido glutâmico</a:t>
                      </a:r>
                      <a:r>
                        <a:rPr lang="pt-BR" baseline="0" dirty="0" smtClean="0"/>
                        <a:t> (</a:t>
                      </a:r>
                      <a:r>
                        <a:rPr lang="pt-BR" baseline="0" dirty="0" err="1" smtClean="0"/>
                        <a:t>Glu</a:t>
                      </a:r>
                      <a:r>
                        <a:rPr lang="pt-BR" baseline="0" dirty="0" smtClean="0"/>
                        <a:t>)/glutamato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Histidina (His)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Alanina (Ala)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Isoleucina</a:t>
                      </a:r>
                      <a:r>
                        <a:rPr lang="pt-BR" dirty="0" smtClean="0"/>
                        <a:t> (</a:t>
                      </a:r>
                      <a:r>
                        <a:rPr lang="pt-BR" dirty="0" err="1" smtClean="0"/>
                        <a:t>Ile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Asparagina (</a:t>
                      </a:r>
                      <a:r>
                        <a:rPr lang="pt-BR" dirty="0" err="1" smtClean="0"/>
                        <a:t>Asn</a:t>
                      </a:r>
                      <a:r>
                        <a:rPr lang="pt-BR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Leucina (Leu)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Cistina (</a:t>
                      </a:r>
                      <a:r>
                        <a:rPr lang="pt-BR" dirty="0" err="1" smtClean="0"/>
                        <a:t>Cys</a:t>
                      </a:r>
                      <a:r>
                        <a:rPr lang="pt-BR" dirty="0" smtClean="0"/>
                        <a:t>)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Lisina (</a:t>
                      </a:r>
                      <a:r>
                        <a:rPr lang="pt-BR" dirty="0" err="1" smtClean="0"/>
                        <a:t>Lys</a:t>
                      </a:r>
                      <a:r>
                        <a:rPr lang="pt-BR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Glicina (</a:t>
                      </a:r>
                      <a:r>
                        <a:rPr lang="pt-BR" dirty="0" err="1" smtClean="0"/>
                        <a:t>Gly</a:t>
                      </a:r>
                      <a:r>
                        <a:rPr lang="pt-BR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Metionina (</a:t>
                      </a:r>
                      <a:r>
                        <a:rPr lang="pt-BR" dirty="0" err="1" smtClean="0"/>
                        <a:t>Met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Glutamina (</a:t>
                      </a:r>
                      <a:r>
                        <a:rPr lang="pt-BR" dirty="0" err="1" smtClean="0"/>
                        <a:t>Gln</a:t>
                      </a:r>
                      <a:r>
                        <a:rPr lang="pt-BR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mtClean="0"/>
                        <a:t>Treonina (Thr)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/>
                        <a:t>Prolina</a:t>
                      </a:r>
                      <a:r>
                        <a:rPr lang="pt-BR" dirty="0" smtClean="0"/>
                        <a:t> (Pro)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Triptofano</a:t>
                      </a:r>
                      <a:r>
                        <a:rPr lang="pt-BR" dirty="0" smtClean="0"/>
                        <a:t> (</a:t>
                      </a:r>
                      <a:r>
                        <a:rPr lang="pt-BR" dirty="0" err="1" smtClean="0"/>
                        <a:t>Trp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Serina</a:t>
                      </a:r>
                      <a:r>
                        <a:rPr lang="pt-BR" dirty="0" smtClean="0"/>
                        <a:t> (Ser)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Valina (Val)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Tirosina (</a:t>
                      </a:r>
                      <a:r>
                        <a:rPr lang="pt-BR" dirty="0" err="1" smtClean="0"/>
                        <a:t>Tyr</a:t>
                      </a:r>
                      <a:r>
                        <a:rPr lang="pt-BR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67544" y="188640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</a:rPr>
              <a:t>Aminoácidos essenciais para peixes e aves</a:t>
            </a:r>
            <a:endParaRPr lang="pt-BR" sz="4400" dirty="0">
              <a:solidFill>
                <a:srgbClr val="00B05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79712" y="623731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20 aminoácidos “construtores” – síntese de proteínas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Visão geral do metabolismo do nitrogênio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t-BR" dirty="0" smtClean="0"/>
              <a:t>Ao contrário de gorduras e carboidratos, os aminoácidos não são armazenados no organismo.</a:t>
            </a:r>
          </a:p>
          <a:p>
            <a:pPr algn="just"/>
            <a:r>
              <a:rPr lang="pt-BR" dirty="0" smtClean="0"/>
              <a:t>Portando, os aminoácidos devem ser fornecidos pela dieta, sintetizados de novo ou produzidos pela degradação da proteína corporal.</a:t>
            </a:r>
          </a:p>
          <a:p>
            <a:pPr algn="just"/>
            <a:r>
              <a:rPr lang="pt-BR" dirty="0" smtClean="0"/>
              <a:t>Quaisquer aminoácidos em excesso, em relação a necessidade do organismo, são rapidamente degradados.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3117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primeira fase do catabolismo envolve a remoção do grupo </a:t>
            </a:r>
            <a:r>
              <a:rPr lang="el-GR" dirty="0" smtClean="0"/>
              <a:t>α</a:t>
            </a:r>
            <a:r>
              <a:rPr lang="pt-BR" dirty="0" smtClean="0"/>
              <a:t>-amino, formando amônia e os </a:t>
            </a:r>
            <a:r>
              <a:rPr lang="el-GR" dirty="0"/>
              <a:t>α</a:t>
            </a:r>
            <a:r>
              <a:rPr lang="pt-BR" dirty="0" smtClean="0"/>
              <a:t>-</a:t>
            </a:r>
            <a:r>
              <a:rPr lang="pt-BR" dirty="0" err="1" smtClean="0"/>
              <a:t>cetoácidos</a:t>
            </a:r>
            <a:r>
              <a:rPr lang="pt-BR" dirty="0" smtClean="0"/>
              <a:t> (esqueletos de carbono).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Parte da amônia livre é excretada na urina, mas a maior parte é utilizada na síntese de ureia (animais amoniotélicos e </a:t>
            </a:r>
            <a:r>
              <a:rPr lang="pt-BR" dirty="0" err="1" smtClean="0"/>
              <a:t>uricotélicos</a:t>
            </a:r>
            <a:r>
              <a:rPr lang="pt-BR" dirty="0" smtClean="0"/>
              <a:t>, são exceção).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Os esqueletos de carbono são convertidos em intermediários comuns das vias metabólicas produtoras de energia.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16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813"/>
            <a:ext cx="2934444" cy="357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83" y="3632318"/>
            <a:ext cx="2929682" cy="310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15717" y="4941168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Metabolismo dos aminoácidos, mostrado como parte das vias essenciais do metabolismo energético.</a:t>
            </a:r>
          </a:p>
        </p:txBody>
      </p:sp>
    </p:spTree>
    <p:extLst>
      <p:ext uri="{BB962C8B-B14F-4D97-AF65-F5344CB8AC3E}">
        <p14:creationId xmlns:p14="http://schemas.microsoft.com/office/powerpoint/2010/main" val="1813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luxograma: Processo 1"/>
          <p:cNvSpPr>
            <a:spLocks noChangeArrowheads="1"/>
          </p:cNvSpPr>
          <p:nvPr/>
        </p:nvSpPr>
        <p:spPr bwMode="auto">
          <a:xfrm>
            <a:off x="1547813" y="2420938"/>
            <a:ext cx="5688012" cy="2304206"/>
          </a:xfrm>
          <a:prstGeom prst="flowChartProcess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43011" name="CaixaDeTexto 2"/>
          <p:cNvSpPr txBox="1">
            <a:spLocks noChangeArrowheads="1"/>
          </p:cNvSpPr>
          <p:nvPr/>
        </p:nvSpPr>
        <p:spPr bwMode="auto">
          <a:xfrm>
            <a:off x="2051050" y="2708275"/>
            <a:ext cx="4752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 smtClean="0"/>
              <a:t>Digestão, absorção e metabolismo </a:t>
            </a:r>
            <a:r>
              <a:rPr lang="pt-BR" altLang="pt-BR" sz="3600" dirty="0"/>
              <a:t>de proteínas</a:t>
            </a:r>
          </a:p>
        </p:txBody>
      </p:sp>
    </p:spTree>
    <p:extLst>
      <p:ext uri="{BB962C8B-B14F-4D97-AF65-F5344CB8AC3E}">
        <p14:creationId xmlns:p14="http://schemas.microsoft.com/office/powerpoint/2010/main" val="2079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836712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PT" sz="3200" dirty="0" smtClean="0"/>
              <a:t>A digestão </a:t>
            </a:r>
            <a:r>
              <a:rPr lang="pt-PT" sz="3200" dirty="0"/>
              <a:t>de proteínas </a:t>
            </a:r>
            <a:r>
              <a:rPr lang="pt-PT" sz="3200" dirty="0" smtClean="0"/>
              <a:t>da </a:t>
            </a:r>
            <a:r>
              <a:rPr lang="pt-PT" sz="3200" dirty="0"/>
              <a:t>dieta </a:t>
            </a:r>
            <a:r>
              <a:rPr lang="pt-PT" sz="3200" dirty="0" smtClean="0"/>
              <a:t>e a </a:t>
            </a:r>
            <a:r>
              <a:rPr lang="pt-PT" sz="3200" dirty="0"/>
              <a:t>absorção de seus produtos </a:t>
            </a:r>
            <a:r>
              <a:rPr lang="pt-PT" sz="3200" dirty="0" smtClean="0"/>
              <a:t>da </a:t>
            </a:r>
            <a:r>
              <a:rPr lang="pt-PT" sz="3200" dirty="0"/>
              <a:t>hidrólise (</a:t>
            </a:r>
            <a:r>
              <a:rPr lang="pt-PT" sz="3200" dirty="0" smtClean="0"/>
              <a:t>pequenos </a:t>
            </a:r>
            <a:r>
              <a:rPr lang="pt-PT" sz="3200" dirty="0"/>
              <a:t>peptídeos </a:t>
            </a:r>
            <a:r>
              <a:rPr lang="pt-PT" sz="3200" dirty="0" smtClean="0"/>
              <a:t>e AA livres) </a:t>
            </a:r>
            <a:r>
              <a:rPr lang="pt-PT" sz="3200" dirty="0"/>
              <a:t>são os dois primeiros passos </a:t>
            </a:r>
            <a:r>
              <a:rPr lang="pt-PT" sz="3200" dirty="0" smtClean="0"/>
              <a:t>para sua </a:t>
            </a:r>
            <a:r>
              <a:rPr lang="pt-PT" sz="3200" dirty="0"/>
              <a:t>utilização por seres humanos e outros animais</a:t>
            </a:r>
            <a:r>
              <a:rPr lang="pt-PT" sz="3200" dirty="0" smtClean="0"/>
              <a:t>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pt-PT" sz="3200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PT" sz="3200" dirty="0" smtClean="0"/>
              <a:t>A digestão inicia-se no estômago com a secreção de HCl e a pró-enzima pepsinogênio</a:t>
            </a:r>
            <a:endParaRPr lang="pt-BR" sz="3200" dirty="0"/>
          </a:p>
        </p:txBody>
      </p:sp>
      <p:sp>
        <p:nvSpPr>
          <p:cNvPr id="3" name="Seta em curva para a direita 2"/>
          <p:cNvSpPr/>
          <p:nvPr/>
        </p:nvSpPr>
        <p:spPr>
          <a:xfrm>
            <a:off x="2123728" y="5301208"/>
            <a:ext cx="864096" cy="9361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75856" y="576926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Ptialina – Amilase salivar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72817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A digestão é definida como a desintegração química dos alimentos no trato digestivo em moléculas menores, adequadas para a assimilação pelo animal. O termo "digestibilidade do AA" refere-se à hidrólise da proteína da dieta em pequenos peptídeos e AA livre no lúmen do intestino </a:t>
            </a:r>
            <a:r>
              <a:rPr lang="pt-PT" sz="2000" dirty="0" smtClean="0"/>
              <a:t>delgado.</a:t>
            </a:r>
          </a:p>
          <a:p>
            <a:pPr algn="just"/>
            <a:r>
              <a:rPr lang="pt-PT" sz="2000" dirty="0" smtClean="0"/>
              <a:t>Esse processo requer as proteases e peptidases no lúmen do trato gastro intestinal.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/>
              <a:t>Além disso, os processos de digestão de proteínas e seus produtos diferem acentuadamente entre espécies não ruminantes (incluindo seres humanos, cães, gatos, ratos, </a:t>
            </a:r>
            <a:r>
              <a:rPr lang="pt-PT" sz="2000" dirty="0" smtClean="0"/>
              <a:t>suínos, </a:t>
            </a:r>
            <a:r>
              <a:rPr lang="pt-PT" sz="2000" dirty="0"/>
              <a:t>cavalos e galinhas), que possuem um estômago (estrutura glandular) e espécies de ruminantes (por exemplo, gado, veados, cabras e ovelhas), que têm um sistema digestivo mais complexo. Nos ruminantes, o estômago glandular (ou seja, abomaso) é precedido por três órgãos (rúmen, retículo e </a:t>
            </a:r>
            <a:r>
              <a:rPr lang="pt-PT" sz="2000" dirty="0" smtClean="0"/>
              <a:t>omaso</a:t>
            </a:r>
            <a:r>
              <a:rPr lang="pt-PT" sz="2000" dirty="0"/>
              <a:t>) que suportam digestão e fermentação extensas de proteínas </a:t>
            </a:r>
            <a:r>
              <a:rPr lang="pt-PT" sz="2000" dirty="0" smtClean="0"/>
              <a:t>e </a:t>
            </a:r>
            <a:r>
              <a:rPr lang="pt-PT" sz="2000" dirty="0"/>
              <a:t>AA por microorganismos anaeróbicos, bem como metabolismo e propagação </a:t>
            </a:r>
            <a:r>
              <a:rPr lang="pt-PT" sz="2000" dirty="0" smtClean="0"/>
              <a:t>microbiana.</a:t>
            </a:r>
            <a:endParaRPr lang="pt-PT" sz="2000" dirty="0"/>
          </a:p>
          <a:p>
            <a:pPr algn="just"/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03648" y="33265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00B050"/>
                </a:solidFill>
              </a:rPr>
              <a:t>Digestão</a:t>
            </a:r>
            <a:endParaRPr lang="pt-BR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41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91877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Em monogástricos, a digestão das proteínas inicia no estômago (pH 2-3), onde a proteína é desnaturada pelo ácido clorídrico, seguido pela digestão com proteases (pepsinas A, B e C e renina).</a:t>
            </a:r>
          </a:p>
          <a:p>
            <a:pPr algn="just"/>
            <a:endParaRPr lang="pt-BR" dirty="0" smtClean="0"/>
          </a:p>
          <a:p>
            <a:pPr algn="just"/>
            <a:r>
              <a:rPr lang="pt-PT" dirty="0"/>
              <a:t>Os produtos da hidrólise de proteínas por pepsinas, (</a:t>
            </a:r>
            <a:r>
              <a:rPr lang="pt-PT" dirty="0" smtClean="0"/>
              <a:t>peptídeos grandes), </a:t>
            </a:r>
            <a:r>
              <a:rPr lang="pt-PT" dirty="0"/>
              <a:t>entram no lúmen do intestino delgado para serem </a:t>
            </a:r>
            <a:r>
              <a:rPr lang="pt-PT" dirty="0" smtClean="0"/>
              <a:t>hidrolisados </a:t>
            </a:r>
            <a:r>
              <a:rPr lang="pt-PT" dirty="0"/>
              <a:t>​​por proteases específicas (incluindo tripsina, quimotripsina, elastase, </a:t>
            </a:r>
            <a:r>
              <a:rPr lang="pt-PT" dirty="0" smtClean="0"/>
              <a:t>carboxipeptidases </a:t>
            </a:r>
            <a:r>
              <a:rPr lang="pt-PT" dirty="0"/>
              <a:t>e aminopeptidases) em meio alcalino </a:t>
            </a:r>
            <a:r>
              <a:rPr lang="pt-PT" dirty="0" smtClean="0"/>
              <a:t>(própria dos </a:t>
            </a:r>
            <a:r>
              <a:rPr lang="pt-PT" dirty="0"/>
              <a:t>sais biliares, suco pancreático e secreções duodenais</a:t>
            </a:r>
            <a:r>
              <a:rPr lang="pt-PT" dirty="0" smtClean="0"/>
              <a:t>).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11760" y="1886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00B050"/>
                </a:solidFill>
              </a:rPr>
              <a:t>Monogástricos</a:t>
            </a:r>
            <a:endParaRPr lang="pt-BR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27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just"/>
            <a:r>
              <a:rPr lang="pt-PT" dirty="0"/>
              <a:t>Essas enzimas geram pequenos peptídeos e quantidades consideráveis ​​de AA </a:t>
            </a:r>
            <a:r>
              <a:rPr lang="pt-PT" dirty="0" smtClean="0"/>
              <a:t>livre. </a:t>
            </a:r>
            <a:r>
              <a:rPr lang="pt-PT" dirty="0"/>
              <a:t>Os oligopéptidos compostos por mais de três resíduos de AA são posteriormente hidrolisados ​​extracelularmente por peptidases (localizadas principalmente na borda </a:t>
            </a:r>
            <a:r>
              <a:rPr lang="pt-PT" dirty="0" smtClean="0"/>
              <a:t>em </a:t>
            </a:r>
            <a:r>
              <a:rPr lang="pt-PT" dirty="0"/>
              <a:t>escova dos enterócitos e, em menor grau, no lúmen intestinal) para formar tripeptídeos, dipeptídeos e AA </a:t>
            </a:r>
            <a:r>
              <a:rPr lang="pt-PT" dirty="0" smtClean="0"/>
              <a:t>livre.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4516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As proteínas são grandes demais para serem absorvidas pelo intestino.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Exceção é o caso dos recém nascidos, que podem absorver anticorpos maternos presentes no leite, quando amamentados.</a:t>
            </a:r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2555776" y="2780928"/>
            <a:ext cx="1368152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39952" y="31769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Por isso devem ser hidrolisadas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 complementar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BURRIN, D.G.; MERSMANN, H.J. </a:t>
            </a:r>
            <a:r>
              <a:rPr lang="pt-BR" dirty="0" err="1"/>
              <a:t>Biology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metabolism</a:t>
            </a:r>
            <a:r>
              <a:rPr lang="pt-BR" dirty="0"/>
              <a:t> in </a:t>
            </a:r>
            <a:r>
              <a:rPr lang="pt-BR" dirty="0" err="1"/>
              <a:t>growing</a:t>
            </a:r>
            <a:r>
              <a:rPr lang="pt-BR" dirty="0"/>
              <a:t> </a:t>
            </a:r>
            <a:r>
              <a:rPr lang="pt-BR" dirty="0" err="1"/>
              <a:t>animals</a:t>
            </a:r>
            <a:r>
              <a:rPr lang="pt-BR" dirty="0"/>
              <a:t>. </a:t>
            </a:r>
            <a:r>
              <a:rPr lang="pt-BR" dirty="0" err="1"/>
              <a:t>Elsevier</a:t>
            </a:r>
            <a:r>
              <a:rPr lang="pt-BR" dirty="0"/>
              <a:t>, 2005. 491p. </a:t>
            </a:r>
            <a:endParaRPr lang="pt-BR" dirty="0" smtClean="0"/>
          </a:p>
          <a:p>
            <a:r>
              <a:rPr lang="pt-BR" dirty="0" smtClean="0"/>
              <a:t>D'MELLO</a:t>
            </a:r>
            <a:r>
              <a:rPr lang="pt-BR" dirty="0"/>
              <a:t>, J.P.F. Amino </a:t>
            </a:r>
            <a:r>
              <a:rPr lang="pt-BR" dirty="0" err="1"/>
              <a:t>acids</a:t>
            </a:r>
            <a:r>
              <a:rPr lang="pt-BR" dirty="0"/>
              <a:t> in animal </a:t>
            </a:r>
            <a:r>
              <a:rPr lang="pt-BR" dirty="0" err="1"/>
              <a:t>nutrition</a:t>
            </a:r>
            <a:r>
              <a:rPr lang="pt-BR" dirty="0"/>
              <a:t>. 2. ed. </a:t>
            </a:r>
            <a:r>
              <a:rPr lang="pt-BR" dirty="0" err="1"/>
              <a:t>Oxon</a:t>
            </a:r>
            <a:r>
              <a:rPr lang="pt-BR" dirty="0"/>
              <a:t>: </a:t>
            </a:r>
            <a:r>
              <a:rPr lang="pt-BR" dirty="0" err="1"/>
              <a:t>Cabi</a:t>
            </a:r>
            <a:r>
              <a:rPr lang="pt-BR" dirty="0"/>
              <a:t> </a:t>
            </a:r>
            <a:r>
              <a:rPr lang="pt-BR" dirty="0" err="1"/>
              <a:t>Publishing</a:t>
            </a:r>
            <a:r>
              <a:rPr lang="pt-BR" dirty="0"/>
              <a:t>, 2003. 515p. </a:t>
            </a:r>
            <a:endParaRPr lang="pt-BR" dirty="0" smtClean="0"/>
          </a:p>
          <a:p>
            <a:r>
              <a:rPr lang="pt-BR" dirty="0" smtClean="0"/>
              <a:t>FRACALOSSI</a:t>
            </a:r>
            <a:r>
              <a:rPr lang="pt-BR" dirty="0"/>
              <a:t>, D.M.; CYRINO, J.E.P. </a:t>
            </a:r>
            <a:r>
              <a:rPr lang="pt-BR" dirty="0" err="1"/>
              <a:t>Nutriaqua</a:t>
            </a:r>
            <a:r>
              <a:rPr lang="pt-BR" dirty="0"/>
              <a:t>: nutrição e alimentação de espécies de interesse para a aquicultura brasileira. Florianópolis: Sociedade Brasileira de Aquicultura e Biologia Aquática, 2012. 375p. </a:t>
            </a:r>
            <a:endParaRPr lang="pt-BR" dirty="0" smtClean="0"/>
          </a:p>
          <a:p>
            <a:r>
              <a:rPr lang="pt-BR" dirty="0" smtClean="0"/>
              <a:t>FURUYA</a:t>
            </a:r>
            <a:r>
              <a:rPr lang="pt-BR" dirty="0"/>
              <a:t>, W.M. Tabelas Brasileiras para nutrição de tilápias. Toledo: GFM, 2010. 100p. </a:t>
            </a:r>
            <a:endParaRPr lang="pt-BR" dirty="0" smtClean="0"/>
          </a:p>
          <a:p>
            <a:r>
              <a:rPr lang="pt-BR" dirty="0" smtClean="0"/>
              <a:t>KOZLOSKI</a:t>
            </a:r>
            <a:r>
              <a:rPr lang="pt-BR" dirty="0"/>
              <a:t>, G.V. Bioquímica dos ruminantes. 2. ed. Santa Maria : Ed. UFSM, 2009. 214pp. </a:t>
            </a:r>
            <a:endParaRPr lang="pt-BR" dirty="0" smtClean="0"/>
          </a:p>
          <a:p>
            <a:r>
              <a:rPr lang="pt-BR" dirty="0" smtClean="0"/>
              <a:t>WU</a:t>
            </a:r>
            <a:r>
              <a:rPr lang="pt-BR" dirty="0"/>
              <a:t>, G. Amino </a:t>
            </a:r>
            <a:r>
              <a:rPr lang="pt-BR" dirty="0" err="1"/>
              <a:t>acids</a:t>
            </a:r>
            <a:r>
              <a:rPr lang="pt-BR" dirty="0"/>
              <a:t>: </a:t>
            </a:r>
            <a:r>
              <a:rPr lang="pt-BR" dirty="0" err="1"/>
              <a:t>biochemistry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nutrition</a:t>
            </a:r>
            <a:r>
              <a:rPr lang="pt-BR" dirty="0"/>
              <a:t>. Boca </a:t>
            </a:r>
            <a:r>
              <a:rPr lang="pt-BR" dirty="0" err="1"/>
              <a:t>Raton</a:t>
            </a:r>
            <a:r>
              <a:rPr lang="pt-BR" dirty="0"/>
              <a:t>: CRC Press, 2013.482p. </a:t>
            </a:r>
            <a:endParaRPr lang="pt-BR" dirty="0" smtClean="0"/>
          </a:p>
          <a:p>
            <a:r>
              <a:rPr lang="pt-BR" dirty="0" smtClean="0"/>
              <a:t>Artigos </a:t>
            </a:r>
            <a:r>
              <a:rPr lang="pt-BR" dirty="0"/>
              <a:t>científicos</a:t>
            </a:r>
          </a:p>
        </p:txBody>
      </p:sp>
    </p:spTree>
    <p:extLst>
      <p:ext uri="{BB962C8B-B14F-4D97-AF65-F5344CB8AC3E}">
        <p14:creationId xmlns:p14="http://schemas.microsoft.com/office/powerpoint/2010/main" val="590566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solidFill>
                  <a:srgbClr val="00B050"/>
                </a:solidFill>
              </a:rPr>
              <a:t>Ação das enzimas</a:t>
            </a:r>
            <a:endParaRPr lang="pt-BR" sz="4000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3437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95936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Wu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27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9"/>
            <a:ext cx="9074603" cy="43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0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Enzimas envolvidas na degradação proteica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63949"/>
              </p:ext>
            </p:extLst>
          </p:nvPr>
        </p:nvGraphicFramePr>
        <p:xfrm>
          <a:off x="35496" y="1613023"/>
          <a:ext cx="9036495" cy="4408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526366"/>
                <a:gridCol w="1497970"/>
                <a:gridCol w="2116628"/>
                <a:gridCol w="1807299"/>
              </a:tblGrid>
              <a:tr h="853768">
                <a:tc>
                  <a:txBody>
                    <a:bodyPr/>
                    <a:lstStyle/>
                    <a:p>
                      <a:r>
                        <a:rPr lang="pt-BR" dirty="0" smtClean="0"/>
                        <a:t>Enzima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Local secreção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Local 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Substrato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Produto</a:t>
                      </a:r>
                      <a:endParaRPr lang="pt-BR" dirty="0"/>
                    </a:p>
                  </a:txBody>
                  <a:tcPr/>
                </a:tc>
              </a:tr>
              <a:tr h="494643">
                <a:tc>
                  <a:txBody>
                    <a:bodyPr/>
                    <a:lstStyle/>
                    <a:p>
                      <a:r>
                        <a:rPr lang="pt-BR" dirty="0" smtClean="0"/>
                        <a:t>Pepsina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Estômago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Estômago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Proteína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Peptídeos</a:t>
                      </a:r>
                      <a:endParaRPr lang="pt-BR" dirty="0"/>
                    </a:p>
                  </a:txBody>
                  <a:tcPr/>
                </a:tc>
              </a:tr>
              <a:tr h="494643">
                <a:tc>
                  <a:txBody>
                    <a:bodyPr/>
                    <a:lstStyle/>
                    <a:p>
                      <a:r>
                        <a:rPr lang="pt-BR" dirty="0" smtClean="0"/>
                        <a:t>Tripsina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Pâncreas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Intestino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Proteína/peptídeos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Peptídeos</a:t>
                      </a:r>
                      <a:endParaRPr lang="pt-BR" dirty="0"/>
                    </a:p>
                  </a:txBody>
                  <a:tcPr/>
                </a:tc>
              </a:tr>
              <a:tr h="49464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Quimiotripsina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Pâncreas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Intestino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Proteína/peptídeos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Peptídeos</a:t>
                      </a:r>
                      <a:endParaRPr lang="pt-BR" dirty="0"/>
                    </a:p>
                  </a:txBody>
                  <a:tcPr/>
                </a:tc>
              </a:tr>
              <a:tr h="690189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Carboxipeptidase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Pâncreas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Intestino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Proteína/peptídeos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Aas e peptídeos</a:t>
                      </a:r>
                      <a:endParaRPr lang="pt-BR" dirty="0"/>
                    </a:p>
                  </a:txBody>
                  <a:tcPr/>
                </a:tc>
              </a:tr>
              <a:tr h="690189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Aminopeptidase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Intestino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Intestino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Proteína/peptídeos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Aas e peptídeos</a:t>
                      </a:r>
                    </a:p>
                    <a:p>
                      <a:endParaRPr lang="pt-BR" dirty="0"/>
                    </a:p>
                  </a:txBody>
                  <a:tcPr/>
                </a:tc>
              </a:tr>
              <a:tr h="690189">
                <a:tc>
                  <a:txBody>
                    <a:bodyPr/>
                    <a:lstStyle/>
                    <a:p>
                      <a:r>
                        <a:rPr lang="pt-BR" dirty="0" smtClean="0"/>
                        <a:t>Di e </a:t>
                      </a:r>
                      <a:r>
                        <a:rPr lang="pt-BR" dirty="0" err="1" smtClean="0"/>
                        <a:t>tripeptidase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Intestino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Intestino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 e tri peptídeos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Aas</a:t>
                      </a:r>
                    </a:p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39552" y="60932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Secreção = produção e descarga de substâncias específicas no meio externo por células de um organismo.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4000" dirty="0" smtClean="0">
                <a:solidFill>
                  <a:srgbClr val="00B050"/>
                </a:solidFill>
              </a:rPr>
              <a:t>Lembrando....</a:t>
            </a:r>
            <a:endParaRPr lang="pt-BR" sz="4000" dirty="0">
              <a:solidFill>
                <a:srgbClr val="00B05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4705"/>
            <a:ext cx="2952328" cy="63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20072" y="645227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Vias bioquímicas importantes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27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56285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39552" y="5261144"/>
            <a:ext cx="7632848" cy="1480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39552" y="508518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 smtClean="0"/>
              <a:t>Figura 2.2.</a:t>
            </a:r>
            <a:r>
              <a:rPr lang="pt-PT" dirty="0" smtClean="0"/>
              <a:t> Digestão </a:t>
            </a:r>
            <a:r>
              <a:rPr lang="pt-PT" dirty="0"/>
              <a:t>de proteínas alimentares no trato gastrointestinal </a:t>
            </a:r>
            <a:r>
              <a:rPr lang="pt-PT" dirty="0" smtClean="0"/>
              <a:t>de </a:t>
            </a:r>
            <a:r>
              <a:rPr lang="pt-PT" dirty="0"/>
              <a:t>animais monogástricos e humanos. Todos os </a:t>
            </a:r>
            <a:r>
              <a:rPr lang="pt-PT" dirty="0" smtClean="0"/>
              <a:t>AAs </a:t>
            </a:r>
            <a:r>
              <a:rPr lang="pt-PT" dirty="0"/>
              <a:t>derivados da dieta sofrem vários graus de catabolismo por bactérias </a:t>
            </a:r>
            <a:r>
              <a:rPr lang="pt-PT" dirty="0" smtClean="0"/>
              <a:t>e </a:t>
            </a:r>
            <a:r>
              <a:rPr lang="pt-PT" dirty="0"/>
              <a:t>alguns deles são oxidados </a:t>
            </a:r>
            <a:r>
              <a:rPr lang="pt-PT" dirty="0" smtClean="0"/>
              <a:t>nos enterócitos</a:t>
            </a:r>
            <a:r>
              <a:rPr lang="pt-PT" dirty="0"/>
              <a:t>. </a:t>
            </a:r>
            <a:r>
              <a:rPr lang="pt-PT" dirty="0" smtClean="0"/>
              <a:t>AA = </a:t>
            </a:r>
            <a:r>
              <a:rPr lang="pt-PT" dirty="0"/>
              <a:t>aminoácidos; </a:t>
            </a:r>
            <a:r>
              <a:rPr lang="pt-PT" dirty="0" smtClean="0"/>
              <a:t>GSH = </a:t>
            </a:r>
            <a:r>
              <a:rPr lang="pt-PT" dirty="0"/>
              <a:t>glutationa; </a:t>
            </a:r>
            <a:r>
              <a:rPr lang="pt-PT" dirty="0" smtClean="0"/>
              <a:t>NEAA = </a:t>
            </a:r>
            <a:r>
              <a:rPr lang="pt-PT" dirty="0"/>
              <a:t>AA não </a:t>
            </a:r>
            <a:r>
              <a:rPr lang="pt-PT" dirty="0" smtClean="0"/>
              <a:t>essenciais; NT = </a:t>
            </a:r>
            <a:r>
              <a:rPr lang="pt-PT" dirty="0"/>
              <a:t>nucleotídeos; </a:t>
            </a:r>
            <a:r>
              <a:rPr lang="pt-PT" dirty="0" smtClean="0"/>
              <a:t>PepT1 = </a:t>
            </a:r>
            <a:r>
              <a:rPr lang="pt-PT" dirty="0"/>
              <a:t>gradiente de H</a:t>
            </a:r>
            <a:r>
              <a:rPr lang="pt-PT" baseline="30000" dirty="0"/>
              <a:t>+</a:t>
            </a:r>
            <a:r>
              <a:rPr lang="pt-PT" dirty="0" smtClean="0"/>
              <a:t> em direção do transportador de peptídeos 1</a:t>
            </a:r>
            <a:r>
              <a:rPr lang="pt-PT" dirty="0"/>
              <a:t>.</a:t>
            </a:r>
            <a:r>
              <a:rPr lang="pt-PT" dirty="0" smtClean="0"/>
              <a:t> (Wu, 2013; pág. 36)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5652120" y="116632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5364088" y="980728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24128" y="980728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084168" y="980728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211688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364088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55081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6605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58129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59653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61177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62701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64225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65749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203848" y="116632"/>
            <a:ext cx="1117129" cy="297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3059832" y="1016732"/>
            <a:ext cx="1261145" cy="297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934320" y="35499"/>
            <a:ext cx="192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Proteína da dieta</a:t>
            </a:r>
            <a:endParaRPr lang="pt-BR" sz="1600" dirty="0"/>
          </a:p>
        </p:txBody>
      </p:sp>
      <p:sp>
        <p:nvSpPr>
          <p:cNvPr id="26" name="Retângulo 25"/>
          <p:cNvSpPr/>
          <p:nvPr/>
        </p:nvSpPr>
        <p:spPr>
          <a:xfrm>
            <a:off x="3048524" y="1947319"/>
            <a:ext cx="1595484" cy="47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987824" y="100221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Peptídeos grandes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771800" y="1836113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Peptídeos pequenos resíduos de 2 ou 3 </a:t>
            </a:r>
            <a:r>
              <a:rPr lang="pt-BR" sz="1600" dirty="0" err="1" smtClean="0"/>
              <a:t>AAs</a:t>
            </a:r>
            <a:endParaRPr lang="pt-BR" sz="1600" dirty="0"/>
          </a:p>
        </p:txBody>
      </p:sp>
      <p:sp>
        <p:nvSpPr>
          <p:cNvPr id="24" name="Retângulo 23"/>
          <p:cNvSpPr/>
          <p:nvPr/>
        </p:nvSpPr>
        <p:spPr>
          <a:xfrm>
            <a:off x="1475656" y="3068960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3131839" y="3041339"/>
            <a:ext cx="1189137" cy="41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120565" y="3120509"/>
            <a:ext cx="107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AAs</a:t>
            </a:r>
            <a:r>
              <a:rPr lang="pt-BR" sz="1600" dirty="0" smtClean="0"/>
              <a:t> livres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943324" y="3019018"/>
            <a:ext cx="18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 err="1" smtClean="0"/>
              <a:t>Enterócitos</a:t>
            </a:r>
            <a:r>
              <a:rPr lang="pt-BR" sz="1500" dirty="0" smtClean="0"/>
              <a:t> e bactérias do lúmen</a:t>
            </a:r>
            <a:endParaRPr lang="pt-BR" sz="1500" dirty="0"/>
          </a:p>
        </p:txBody>
      </p:sp>
      <p:sp>
        <p:nvSpPr>
          <p:cNvPr id="30" name="Retângulo 29"/>
          <p:cNvSpPr/>
          <p:nvPr/>
        </p:nvSpPr>
        <p:spPr>
          <a:xfrm>
            <a:off x="3347864" y="4890646"/>
            <a:ext cx="792088" cy="24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2987824" y="4005064"/>
            <a:ext cx="165618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2627784" y="3933056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 err="1" smtClean="0"/>
              <a:t>AAs</a:t>
            </a:r>
            <a:r>
              <a:rPr lang="pt-BR" sz="1500" dirty="0" smtClean="0"/>
              <a:t> livres e possivelmente pequenos peptídeos</a:t>
            </a:r>
            <a:endParaRPr lang="pt-BR" sz="15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3203848" y="47971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Circulação</a:t>
            </a:r>
            <a:endParaRPr lang="pt-BR" sz="1600" dirty="0"/>
          </a:p>
        </p:txBody>
      </p:sp>
      <p:sp>
        <p:nvSpPr>
          <p:cNvPr id="31" name="Retângulo 30"/>
          <p:cNvSpPr/>
          <p:nvPr/>
        </p:nvSpPr>
        <p:spPr>
          <a:xfrm>
            <a:off x="5848908" y="2780928"/>
            <a:ext cx="7259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8" name="CaixaDeTexto 2047"/>
          <p:cNvSpPr txBox="1"/>
          <p:nvPr/>
        </p:nvSpPr>
        <p:spPr>
          <a:xfrm>
            <a:off x="5724128" y="2780928"/>
            <a:ext cx="145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</a:t>
            </a:r>
            <a:r>
              <a:rPr lang="pt-BR" sz="1600" dirty="0" smtClean="0"/>
              <a:t>xidação</a:t>
            </a:r>
            <a:endParaRPr lang="pt-BR" sz="1600" dirty="0"/>
          </a:p>
        </p:txBody>
      </p:sp>
      <p:sp>
        <p:nvSpPr>
          <p:cNvPr id="2049" name="Retângulo 2048"/>
          <p:cNvSpPr/>
          <p:nvPr/>
        </p:nvSpPr>
        <p:spPr>
          <a:xfrm>
            <a:off x="5904148" y="3248980"/>
            <a:ext cx="670756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1" name="CaixaDeTexto 2050"/>
          <p:cNvSpPr txBox="1"/>
          <p:nvPr/>
        </p:nvSpPr>
        <p:spPr>
          <a:xfrm>
            <a:off x="5868144" y="314096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Proteína</a:t>
            </a:r>
            <a:endParaRPr lang="pt-BR" sz="1600" dirty="0"/>
          </a:p>
        </p:txBody>
      </p:sp>
      <p:sp>
        <p:nvSpPr>
          <p:cNvPr id="2053" name="Retângulo 2052"/>
          <p:cNvSpPr/>
          <p:nvPr/>
        </p:nvSpPr>
        <p:spPr>
          <a:xfrm>
            <a:off x="5812904" y="3459062"/>
            <a:ext cx="834008" cy="4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2" name="CaixaDeTexto 2051"/>
          <p:cNvSpPr txBox="1"/>
          <p:nvPr/>
        </p:nvSpPr>
        <p:spPr>
          <a:xfrm>
            <a:off x="5724128" y="3451066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/>
              <a:t>AANE e outros compostos N</a:t>
            </a:r>
            <a:endParaRPr lang="pt-BR" sz="1500" dirty="0"/>
          </a:p>
        </p:txBody>
      </p:sp>
      <p:sp>
        <p:nvSpPr>
          <p:cNvPr id="2055" name="Retângulo 2054"/>
          <p:cNvSpPr/>
          <p:nvPr/>
        </p:nvSpPr>
        <p:spPr>
          <a:xfrm>
            <a:off x="3846266" y="3676025"/>
            <a:ext cx="1157782" cy="216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4" name="CaixaDeTexto 2053"/>
          <p:cNvSpPr txBox="1"/>
          <p:nvPr/>
        </p:nvSpPr>
        <p:spPr>
          <a:xfrm>
            <a:off x="3779912" y="362527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>
                <a:solidFill>
                  <a:srgbClr val="FF0000"/>
                </a:solidFill>
              </a:rPr>
              <a:t>AAs</a:t>
            </a:r>
            <a:r>
              <a:rPr lang="pt-BR" sz="1400" dirty="0" smtClean="0">
                <a:solidFill>
                  <a:srgbClr val="FF0000"/>
                </a:solidFill>
              </a:rPr>
              <a:t> não degradados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057" name="Retângulo 2056"/>
          <p:cNvSpPr/>
          <p:nvPr/>
        </p:nvSpPr>
        <p:spPr>
          <a:xfrm>
            <a:off x="3815916" y="2420888"/>
            <a:ext cx="90010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6" name="CaixaDeTexto 2055"/>
          <p:cNvSpPr txBox="1"/>
          <p:nvPr/>
        </p:nvSpPr>
        <p:spPr>
          <a:xfrm>
            <a:off x="3707904" y="2545159"/>
            <a:ext cx="156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Transporte (PepT1)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059" name="Retângulo 2058"/>
          <p:cNvSpPr/>
          <p:nvPr/>
        </p:nvSpPr>
        <p:spPr>
          <a:xfrm>
            <a:off x="2195736" y="3338990"/>
            <a:ext cx="747588" cy="286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8" name="CaixaDeTexto 2057"/>
          <p:cNvSpPr txBox="1"/>
          <p:nvPr/>
        </p:nvSpPr>
        <p:spPr>
          <a:xfrm>
            <a:off x="2123728" y="335699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Transporte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061" name="Retângulo 2060"/>
          <p:cNvSpPr/>
          <p:nvPr/>
        </p:nvSpPr>
        <p:spPr>
          <a:xfrm>
            <a:off x="1475656" y="2420888"/>
            <a:ext cx="115212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60" name="CaixaDeTexto 2059"/>
          <p:cNvSpPr txBox="1"/>
          <p:nvPr/>
        </p:nvSpPr>
        <p:spPr>
          <a:xfrm>
            <a:off x="1331640" y="247373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>
                <a:solidFill>
                  <a:srgbClr val="FF0000"/>
                </a:solidFill>
              </a:rPr>
              <a:t>Dipeptidases</a:t>
            </a:r>
            <a:r>
              <a:rPr lang="pt-BR" sz="1400" dirty="0" smtClean="0">
                <a:solidFill>
                  <a:srgbClr val="FF0000"/>
                </a:solidFill>
              </a:rPr>
              <a:t> ou </a:t>
            </a:r>
            <a:r>
              <a:rPr lang="pt-BR" sz="1400" dirty="0" err="1" smtClean="0">
                <a:solidFill>
                  <a:srgbClr val="FF0000"/>
                </a:solidFill>
              </a:rPr>
              <a:t>tripepdidases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062" name="Retângulo 2061"/>
          <p:cNvSpPr/>
          <p:nvPr/>
        </p:nvSpPr>
        <p:spPr>
          <a:xfrm>
            <a:off x="2569530" y="620688"/>
            <a:ext cx="112087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63" name="CaixaDeTexto 2062"/>
          <p:cNvSpPr txBox="1"/>
          <p:nvPr/>
        </p:nvSpPr>
        <p:spPr>
          <a:xfrm>
            <a:off x="2051720" y="60094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Estômago e intestino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064" name="Retângulo 2063"/>
          <p:cNvSpPr/>
          <p:nvPr/>
        </p:nvSpPr>
        <p:spPr>
          <a:xfrm>
            <a:off x="3419872" y="1340768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65" name="CaixaDeTexto 2064"/>
          <p:cNvSpPr txBox="1"/>
          <p:nvPr/>
        </p:nvSpPr>
        <p:spPr>
          <a:xfrm>
            <a:off x="2825305" y="1412776"/>
            <a:ext cx="153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</a:rPr>
              <a:t>Intestino</a:t>
            </a:r>
            <a:endParaRPr lang="pt-B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3265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00B050"/>
                </a:solidFill>
              </a:rPr>
              <a:t>Absorção</a:t>
            </a:r>
            <a:endParaRPr lang="pt-BR" sz="4000" dirty="0">
              <a:solidFill>
                <a:srgbClr val="00B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126876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A absorção refere-se ao movimento dos produtos da digestão do lúmen intestinal para a mucosa intestinal. Posteriormente, alguns produtos da digestão </a:t>
            </a:r>
            <a:r>
              <a:rPr lang="pt-PT" sz="2000" dirty="0" smtClean="0"/>
              <a:t>das </a:t>
            </a:r>
            <a:r>
              <a:rPr lang="pt-PT" sz="2000" dirty="0"/>
              <a:t>proteínas são extensivamente metabolizados pela mucosa, enquanto outros são facilmente transferidos para o sistema vascular para utilização pelo organismo</a:t>
            </a:r>
            <a:r>
              <a:rPr lang="pt-PT" sz="2000" dirty="0" smtClean="0"/>
              <a:t>.</a:t>
            </a:r>
          </a:p>
          <a:p>
            <a:pPr algn="just"/>
            <a:endParaRPr lang="pt-BR" sz="2000" dirty="0"/>
          </a:p>
        </p:txBody>
      </p:sp>
      <p:pic>
        <p:nvPicPr>
          <p:cNvPr id="2050" name="Picture 2" descr="SIP - Síndrome do Intestino Permeáv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46088"/>
            <a:ext cx="3040633" cy="3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9552" y="3774519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O enterócito contém membranas apicais (voltadas para o lúmen) e basolaterais (voltadas para o sangue). Há espaço lateral entre os enterócitos. </a:t>
            </a:r>
            <a:r>
              <a:rPr lang="pt-PT" sz="2000" dirty="0" smtClean="0"/>
              <a:t>A membrana apical </a:t>
            </a:r>
            <a:r>
              <a:rPr lang="pt-PT" sz="2000" dirty="0"/>
              <a:t>dos enterócitos formam microvilos. Uma vantagem desses microvilos é aumentar a área de absorção.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92080" y="6425174"/>
            <a:ext cx="304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medicinaintegrada.com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5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54868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00B050"/>
                </a:solidFill>
              </a:rPr>
              <a:t>3 rotas de absorção</a:t>
            </a:r>
            <a:endParaRPr lang="pt-BR" sz="4000" dirty="0">
              <a:solidFill>
                <a:srgbClr val="00B05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84" y="1796975"/>
            <a:ext cx="4756671" cy="31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92080" y="49170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Wu (2013)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988840"/>
            <a:ext cx="37148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200" dirty="0" smtClean="0"/>
              <a:t>A) Os </a:t>
            </a:r>
            <a:r>
              <a:rPr lang="pt-PT" sz="2200" dirty="0"/>
              <a:t>nutrientes podem passar completamente através dos enterócitos através de transportadores, entrando na membrana apical e saindo através da membrana basolateral </a:t>
            </a:r>
            <a:r>
              <a:rPr lang="pt-PT" sz="2200" dirty="0" smtClean="0"/>
              <a:t>(</a:t>
            </a:r>
            <a:r>
              <a:rPr lang="pt-PT" sz="2200" dirty="0"/>
              <a:t>absorção transcelular).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1905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988840"/>
            <a:ext cx="3888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200" dirty="0" smtClean="0"/>
              <a:t>B) Os </a:t>
            </a:r>
            <a:r>
              <a:rPr lang="pt-PT" sz="2200" dirty="0"/>
              <a:t>nutrientes podem se mover através das junções estreitas diretamente nos espaços laterais (absorção paracelular).</a:t>
            </a:r>
            <a:endParaRPr lang="pt-BR" sz="2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84" y="1796975"/>
            <a:ext cx="4756671" cy="31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92080" y="49170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Wu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4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230" y="622136"/>
            <a:ext cx="8676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200" dirty="0"/>
              <a:t>C</a:t>
            </a:r>
            <a:r>
              <a:rPr lang="pt-PT" sz="2200" dirty="0" smtClean="0"/>
              <a:t>) </a:t>
            </a:r>
            <a:r>
              <a:rPr lang="pt-PT" sz="2400" dirty="0" smtClean="0"/>
              <a:t>Macromoléculas </a:t>
            </a:r>
            <a:r>
              <a:rPr lang="pt-PT" sz="2400" dirty="0"/>
              <a:t>intactas (por exemplo, proteínas) podem ser absorvidas pelas células epiteliais do intestino delgado por meio da </a:t>
            </a:r>
            <a:r>
              <a:rPr lang="pt-PT" sz="2400" dirty="0" smtClean="0"/>
              <a:t>transcitose </a:t>
            </a:r>
            <a:r>
              <a:rPr lang="pt-PT" sz="2400" dirty="0"/>
              <a:t>mediada </a:t>
            </a:r>
            <a:r>
              <a:rPr lang="pt-PT" sz="2400" dirty="0" smtClean="0"/>
              <a:t>por um </a:t>
            </a:r>
            <a:r>
              <a:rPr lang="pt-PT" sz="2400" dirty="0"/>
              <a:t>receptor (transporte vesicular de um lado da célula para o outro dentro de um transportador ligado à membrana) e depois exportadas através a membrana lateral.</a:t>
            </a:r>
            <a:endParaRPr lang="pt-BR" sz="2200" dirty="0"/>
          </a:p>
        </p:txBody>
      </p:sp>
      <p:pic>
        <p:nvPicPr>
          <p:cNvPr id="4098" name="Picture 2" descr="Disciplina 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68960"/>
            <a:ext cx="5476028" cy="340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9230" y="3068960"/>
            <a:ext cx="32006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Exemplo: </a:t>
            </a:r>
            <a:r>
              <a:rPr lang="pt-PT" dirty="0"/>
              <a:t>absorção </a:t>
            </a:r>
            <a:r>
              <a:rPr lang="pt-PT" dirty="0" smtClean="0"/>
              <a:t>de </a:t>
            </a:r>
            <a:r>
              <a:rPr lang="pt-PT" dirty="0"/>
              <a:t>proteínas que resistem à degradação </a:t>
            </a:r>
            <a:r>
              <a:rPr lang="pt-PT" dirty="0" smtClean="0"/>
              <a:t>das </a:t>
            </a:r>
            <a:r>
              <a:rPr lang="pt-PT" dirty="0"/>
              <a:t>proteases no trato </a:t>
            </a:r>
            <a:r>
              <a:rPr lang="pt-PT" dirty="0" smtClean="0"/>
              <a:t>digestivo,</a:t>
            </a:r>
          </a:p>
          <a:p>
            <a:pPr algn="just"/>
            <a:r>
              <a:rPr lang="pt-PT" dirty="0" smtClean="0"/>
              <a:t>(imunoglobulina G - IgG</a:t>
            </a:r>
            <a:r>
              <a:rPr lang="pt-PT" dirty="0"/>
              <a:t>) por meio do transporte ligante mediado pelo receptor Fc neonatal em mamíferos antes do "fechamento do intestino" (por exemplo, dentro de 48 horas após o nascimento em </a:t>
            </a:r>
            <a:r>
              <a:rPr lang="pt-PT" dirty="0" smtClean="0"/>
              <a:t>suínos).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76056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Estácio web aula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9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PT" dirty="0"/>
              <a:t>Os principais mecanismos para a absorção intestinal de AA incluem os sistemas dependentes de </a:t>
            </a:r>
            <a:r>
              <a:rPr lang="pt-PT" dirty="0" smtClean="0"/>
              <a:t>Na</a:t>
            </a:r>
            <a:r>
              <a:rPr lang="pt-PT" baseline="30000" dirty="0" smtClean="0"/>
              <a:t>+</a:t>
            </a:r>
            <a:r>
              <a:rPr lang="pt-PT" dirty="0" smtClean="0"/>
              <a:t> </a:t>
            </a:r>
            <a:r>
              <a:rPr lang="pt-PT" dirty="0"/>
              <a:t>e independentes de </a:t>
            </a:r>
            <a:r>
              <a:rPr lang="pt-PT" dirty="0" smtClean="0"/>
              <a:t>Na</a:t>
            </a:r>
            <a:r>
              <a:rPr lang="pt-PT" baseline="30000" dirty="0" smtClean="0"/>
              <a:t>+</a:t>
            </a:r>
            <a:r>
              <a:rPr lang="pt-PT" dirty="0" smtClean="0"/>
              <a:t>. 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Os dipeptidos </a:t>
            </a:r>
            <a:r>
              <a:rPr lang="pt-PT" dirty="0"/>
              <a:t>e </a:t>
            </a:r>
            <a:r>
              <a:rPr lang="pt-PT" dirty="0" smtClean="0"/>
              <a:t>tripeptidos </a:t>
            </a:r>
            <a:r>
              <a:rPr lang="pt-PT" dirty="0"/>
              <a:t>são absorvidos intactos nos enterócitos do intestino delgado através de transportadores de </a:t>
            </a:r>
            <a:r>
              <a:rPr lang="pt-PT" dirty="0" smtClean="0"/>
              <a:t>peptidos </a:t>
            </a:r>
            <a:r>
              <a:rPr lang="pt-PT" dirty="0"/>
              <a:t>orientados pelo gradiente de </a:t>
            </a:r>
            <a:r>
              <a:rPr lang="pt-PT" dirty="0" smtClean="0"/>
              <a:t>H</a:t>
            </a:r>
            <a:r>
              <a:rPr lang="pt-PT" baseline="30000" dirty="0" smtClean="0"/>
              <a:t>+</a:t>
            </a:r>
            <a:r>
              <a:rPr lang="pt-PT" dirty="0" smtClean="0"/>
              <a:t> </a:t>
            </a:r>
            <a:r>
              <a:rPr lang="pt-PT" dirty="0"/>
              <a:t>(principalmente PepT1). </a:t>
            </a:r>
            <a:endParaRPr lang="pt-PT" dirty="0" smtClean="0"/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Uma </a:t>
            </a:r>
            <a:r>
              <a:rPr lang="pt-PT" dirty="0"/>
              <a:t>vez dentro dos enterócitos, os peptídeos são hidrolisados ​​pelas peptidases para formar AA </a:t>
            </a:r>
            <a:r>
              <a:rPr lang="pt-PT" dirty="0" smtClean="0"/>
              <a:t>livres. 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Uma </a:t>
            </a:r>
            <a:r>
              <a:rPr lang="pt-PT" dirty="0"/>
              <a:t>vez que quantidades substanciais de AA da dieta são catabolizadas pelo intestino delgado na primeira passagem, apenas uma parte delas (variando de 3% a 74% dependendo do AA individual) entra na circulação </a:t>
            </a:r>
            <a:r>
              <a:rPr lang="pt-PT" dirty="0" smtClean="0"/>
              <a:t>porta </a:t>
            </a:r>
            <a:r>
              <a:rPr lang="pt-PT" dirty="0"/>
              <a:t>para utilização por tecidos extra-intestinais.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21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Avaliação (</a:t>
            </a:r>
            <a:r>
              <a:rPr lang="pt-BR" dirty="0" smtClean="0">
                <a:solidFill>
                  <a:srgbClr val="FF0000"/>
                </a:solidFill>
              </a:rPr>
              <a:t>sugestões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Participação em aula +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Sugestão 1 – prova + seminário</a:t>
            </a:r>
          </a:p>
          <a:p>
            <a:pPr marL="0" indent="0">
              <a:buNone/>
            </a:pPr>
            <a:r>
              <a:rPr lang="pt-BR" dirty="0" smtClean="0"/>
              <a:t>Sugestão 2 - Seminário + revisão bibliográfica (</a:t>
            </a:r>
            <a:r>
              <a:rPr lang="pt-BR" dirty="0" smtClean="0">
                <a:solidFill>
                  <a:srgbClr val="FF0000"/>
                </a:solidFill>
              </a:rPr>
              <a:t>como se fosse uma dissertação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3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rgbClr val="00B050"/>
                </a:solidFill>
              </a:rPr>
              <a:t>Resumindo...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0634"/>
            <a:ext cx="3910955" cy="714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8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Digestão e absorção</a:t>
            </a:r>
          </a:p>
        </p:txBody>
      </p:sp>
      <p:pic>
        <p:nvPicPr>
          <p:cNvPr id="44035" name="Picture 2" descr="http://www.animal-coloring-pages.com/wp-content/uploads/2009/08/fish-coloring-pag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54292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539750" y="3284538"/>
            <a:ext cx="1944688" cy="237648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580063" y="2060575"/>
            <a:ext cx="3384550" cy="388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038" name="CaixaDeTexto 6"/>
          <p:cNvSpPr txBox="1">
            <a:spLocks noChangeArrowheads="1"/>
          </p:cNvSpPr>
          <p:nvPr/>
        </p:nvSpPr>
        <p:spPr bwMode="auto">
          <a:xfrm>
            <a:off x="5651500" y="2276475"/>
            <a:ext cx="32416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/>
              <a:t>Os processos digestivos em peixes têm início na boca e na cavidade </a:t>
            </a:r>
            <a:r>
              <a:rPr lang="pt-BR" altLang="pt-BR" sz="2400" dirty="0" err="1"/>
              <a:t>faringeana</a:t>
            </a:r>
            <a:r>
              <a:rPr lang="pt-BR" altLang="pt-BR" sz="2400" dirty="0"/>
              <a:t>, a partir da </a:t>
            </a:r>
            <a:r>
              <a:rPr lang="pt-BR" altLang="pt-BR" sz="2400" dirty="0" smtClean="0"/>
              <a:t>apreensão do alimento.</a:t>
            </a:r>
            <a:endParaRPr lang="pt-BR" altLang="pt-BR" sz="2400" dirty="0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2411413" y="2636838"/>
            <a:ext cx="3240087" cy="129698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411413" y="4005263"/>
            <a:ext cx="3313112" cy="1295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1" name="Picture 4" descr="http://cz.all.biz/img/cz/catalog/small/339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61025"/>
            <a:ext cx="1143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ipse 10"/>
          <p:cNvSpPr/>
          <p:nvPr/>
        </p:nvSpPr>
        <p:spPr>
          <a:xfrm>
            <a:off x="971550" y="4581525"/>
            <a:ext cx="71438" cy="714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1123950" y="4733925"/>
            <a:ext cx="71438" cy="714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900113" y="4581525"/>
            <a:ext cx="71437" cy="714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84213" y="4724400"/>
            <a:ext cx="71437" cy="730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755650" y="4652963"/>
            <a:ext cx="71438" cy="7143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971550" y="4724400"/>
            <a:ext cx="71438" cy="730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827088" y="4724400"/>
            <a:ext cx="73025" cy="730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971550" y="4724400"/>
            <a:ext cx="71438" cy="730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755650" y="4886325"/>
            <a:ext cx="71438" cy="714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Digestão e absorção</a:t>
            </a:r>
          </a:p>
        </p:txBody>
      </p:sp>
      <p:pic>
        <p:nvPicPr>
          <p:cNvPr id="45059" name="Picture 2" descr="http://www.aqualex.org/elearning/fish_feeding/english/digestion/images/omnivoro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1515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ixaDeTexto 4"/>
          <p:cNvSpPr txBox="1">
            <a:spLocks noChangeArrowheads="1"/>
          </p:cNvSpPr>
          <p:nvPr/>
        </p:nvSpPr>
        <p:spPr bwMode="auto">
          <a:xfrm>
            <a:off x="395288" y="5373688"/>
            <a:ext cx="82089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200"/>
              <a:t>peixes que não possuem estômago funcional, o intestino anterior transporta o bolo alimentar diretamente para o intestino e, aparentemente secreta muco, mas não componentes digestivos (Grosell et al., 2011).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1547813" y="3500438"/>
            <a:ext cx="2160587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2" name="CaixaDeTexto 7"/>
          <p:cNvSpPr txBox="1">
            <a:spLocks noChangeArrowheads="1"/>
          </p:cNvSpPr>
          <p:nvPr/>
        </p:nvSpPr>
        <p:spPr bwMode="auto">
          <a:xfrm>
            <a:off x="395288" y="4572000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Estômago não funcional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H="1" flipV="1">
            <a:off x="1476375" y="2205038"/>
            <a:ext cx="1295400" cy="1079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CaixaDeTexto 12"/>
          <p:cNvSpPr txBox="1">
            <a:spLocks noChangeArrowheads="1"/>
          </p:cNvSpPr>
          <p:nvPr/>
        </p:nvSpPr>
        <p:spPr bwMode="auto">
          <a:xfrm>
            <a:off x="539750" y="1844675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Alimento</a:t>
            </a:r>
          </a:p>
        </p:txBody>
      </p:sp>
      <p:sp>
        <p:nvSpPr>
          <p:cNvPr id="14" name="Elipse 13"/>
          <p:cNvSpPr/>
          <p:nvPr/>
        </p:nvSpPr>
        <p:spPr>
          <a:xfrm>
            <a:off x="2700338" y="3205163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852738" y="3357563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2843213" y="3213100"/>
            <a:ext cx="144462" cy="14446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2987675" y="3357563"/>
            <a:ext cx="144463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2771775" y="3141663"/>
            <a:ext cx="144463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2924175" y="3294063"/>
            <a:ext cx="144463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2771775" y="3284538"/>
            <a:ext cx="144463" cy="1444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924175" y="3141663"/>
            <a:ext cx="144463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1258888" y="3068638"/>
            <a:ext cx="144462" cy="1444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1411288" y="3221038"/>
            <a:ext cx="144462" cy="1444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1563688" y="2997200"/>
            <a:ext cx="144462" cy="14446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1042988" y="2852738"/>
            <a:ext cx="144462" cy="1444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7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12 0.00948 L 0.14688 0.009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0.02104 L 0.17135 0.021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18 0.02105 L 0.15382 0.021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0.0421 L 0.18716 0.04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3469E-6 L 0.06892 0.081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4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1064 L 0.11632 0.115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5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3469E-6 L 0.06892 0.091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4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2 -0.00925 L 0.08264 0.082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Digestão e absorção</a:t>
            </a:r>
          </a:p>
        </p:txBody>
      </p:sp>
      <p:pic>
        <p:nvPicPr>
          <p:cNvPr id="46083" name="Picture 2" descr="http://www.aqualex.org/elearning/fish_feeding/english/digestion/images/carnivorou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844675"/>
            <a:ext cx="58547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CaixaDeTexto 4"/>
          <p:cNvSpPr txBox="1">
            <a:spLocks noChangeArrowheads="1"/>
          </p:cNvSpPr>
          <p:nvPr/>
        </p:nvSpPr>
        <p:spPr bwMode="auto">
          <a:xfrm>
            <a:off x="468313" y="5214938"/>
            <a:ext cx="82073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200"/>
              <a:t>Nos peixes que possuem estômago, o mesmo é responsável pelo armazenamento e degradação física e enzimática inicial da dieta, pois há secreção dos componentes digestivos (Grosell et al., 2011).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3059113" y="2133600"/>
            <a:ext cx="1081087" cy="93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CaixaDeTexto 7"/>
          <p:cNvSpPr txBox="1">
            <a:spLocks noChangeArrowheads="1"/>
          </p:cNvSpPr>
          <p:nvPr/>
        </p:nvSpPr>
        <p:spPr bwMode="auto">
          <a:xfrm>
            <a:off x="1979613" y="1773238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Estômago funcional</a:t>
            </a:r>
          </a:p>
        </p:txBody>
      </p:sp>
      <p:sp>
        <p:nvSpPr>
          <p:cNvPr id="9" name="Elipse 8"/>
          <p:cNvSpPr/>
          <p:nvPr/>
        </p:nvSpPr>
        <p:spPr>
          <a:xfrm>
            <a:off x="1476375" y="2989263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628775" y="3141663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403350" y="3132138"/>
            <a:ext cx="144463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1763713" y="2989263"/>
            <a:ext cx="144462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Seta em curva para a direita 13"/>
          <p:cNvSpPr/>
          <p:nvPr/>
        </p:nvSpPr>
        <p:spPr>
          <a:xfrm rot="2507286">
            <a:off x="4287838" y="1574800"/>
            <a:ext cx="546100" cy="13509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5214938" y="1500188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Degradação física e enzimática;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Secreção de HCl e pepsinogênio</a:t>
            </a:r>
          </a:p>
        </p:txBody>
      </p:sp>
      <p:sp>
        <p:nvSpPr>
          <p:cNvPr id="16" name="Elipse 15"/>
          <p:cNvSpPr/>
          <p:nvPr/>
        </p:nvSpPr>
        <p:spPr>
          <a:xfrm>
            <a:off x="4140200" y="3068638"/>
            <a:ext cx="71438" cy="73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4292600" y="299720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4427538" y="2997200"/>
            <a:ext cx="73025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4500563" y="3068638"/>
            <a:ext cx="71437" cy="73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9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9362E-6 L 0.27465 -0.01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44126E-6 L 0.28351 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4126E-6 L 0.28351 -0.009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49769E-6 L 0.33091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687 0.02382 -0.09375 0.04765 -0.08472 0.06152 C -0.07569 0.0754 0.03073 0.08095 0.05382 0.08395 " pathEditMode="relative" ptsTypes="a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687 0.02382 -0.09375 0.04765 -0.08472 0.06152 C -0.07569 0.0754 0.03073 0.08095 0.05382 0.08395 " pathEditMode="relative" ptsTypes="a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687 0.02382 -0.09375 0.04765 -0.08472 0.06152 C -0.07569 0.0754 0.03073 0.08095 0.05382 0.08395 " pathEditMode="relative" ptsTypes="a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687 0.02382 -0.09375 0.04765 -0.08472 0.06152 C -0.07569 0.0754 0.03073 0.08095 0.05382 0.08395 " pathEditMode="relative" ptsTypes="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de cantos arredondados 20"/>
          <p:cNvSpPr/>
          <p:nvPr/>
        </p:nvSpPr>
        <p:spPr>
          <a:xfrm>
            <a:off x="468313" y="4643438"/>
            <a:ext cx="8351837" cy="2000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10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Digestão e absorção</a:t>
            </a:r>
          </a:p>
        </p:txBody>
      </p:sp>
      <p:pic>
        <p:nvPicPr>
          <p:cNvPr id="47108" name="Picture 2" descr="http://www.aqualex.org/elearning/fish_feeding/english/digestion/images/carnivorou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66223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23850" y="2060575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250825" y="19891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79388" y="2060575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403225" y="2035175"/>
            <a:ext cx="46038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476375" y="1844675"/>
            <a:ext cx="935038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114" name="Retângulo 9"/>
          <p:cNvSpPr>
            <a:spLocks noChangeArrowheads="1"/>
          </p:cNvSpPr>
          <p:nvPr/>
        </p:nvSpPr>
        <p:spPr bwMode="auto">
          <a:xfrm>
            <a:off x="684213" y="4714875"/>
            <a:ext cx="7775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As proteínas e peptídeos que chegam ao intestino, com ou sem um prévio processamento no estômago, são diluídos e dissolvidos nas secreções alcalinas do fígado, pâncreas e/ou parede do intestino.</a:t>
            </a:r>
          </a:p>
        </p:txBody>
      </p:sp>
      <p:pic>
        <p:nvPicPr>
          <p:cNvPr id="44034" name="Picture 2" descr="http://spgastro.com.br/imagens/Intestino_delga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32639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e 11"/>
          <p:cNvSpPr/>
          <p:nvPr/>
        </p:nvSpPr>
        <p:spPr>
          <a:xfrm>
            <a:off x="4211638" y="1412875"/>
            <a:ext cx="4464050" cy="33115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" name="Conector reto 13"/>
          <p:cNvCxnSpPr>
            <a:stCxn id="9" idx="0"/>
            <a:endCxn id="12" idx="0"/>
          </p:cNvCxnSpPr>
          <p:nvPr/>
        </p:nvCxnSpPr>
        <p:spPr>
          <a:xfrm flipV="1">
            <a:off x="1943100" y="1412875"/>
            <a:ext cx="4500563" cy="431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9" idx="4"/>
            <a:endCxn id="12" idx="3"/>
          </p:cNvCxnSpPr>
          <p:nvPr/>
        </p:nvCxnSpPr>
        <p:spPr>
          <a:xfrm>
            <a:off x="1943100" y="2565400"/>
            <a:ext cx="2922588" cy="16748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5580063" y="2924175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5732463" y="2924175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724525" y="3076575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651500" y="28527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3" name="Conector de seta reta 22"/>
          <p:cNvCxnSpPr>
            <a:stCxn id="18" idx="1"/>
          </p:cNvCxnSpPr>
          <p:nvPr/>
        </p:nvCxnSpPr>
        <p:spPr>
          <a:xfrm flipH="1">
            <a:off x="2555875" y="2932113"/>
            <a:ext cx="3182938" cy="641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468313" y="3500438"/>
            <a:ext cx="201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Aas livres e peptídeos menores </a:t>
            </a:r>
          </a:p>
        </p:txBody>
      </p:sp>
    </p:spTree>
    <p:extLst>
      <p:ext uri="{BB962C8B-B14F-4D97-AF65-F5344CB8AC3E}">
        <p14:creationId xmlns:p14="http://schemas.microsoft.com/office/powerpoint/2010/main" val="32432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267 -0.0037 0.12552 -0.00741 0.14236 -0.00208 C 0.1592 0.00324 0.0993 0.02639 0.10156 0.03241 C 0.10382 0.03843 0.14705 0.03403 0.15607 0.03426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267 -0.0037 0.12552 -0.00741 0.14236 -0.00208 C 0.1592 0.00324 0.0993 0.02639 0.10156 0.03241 C 0.10382 0.03843 0.14705 0.03403 0.15607 0.03426 " pathEditMode="relative" ptsTypes="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267 -0.0037 0.12552 -0.00741 0.14236 -0.00208 C 0.1592 0.00324 0.0993 0.02639 0.10156 0.03241 C 0.10382 0.03843 0.14705 0.03403 0.15607 0.03426 " pathEditMode="relative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267 -0.0037 0.12552 -0.00741 0.14236 -0.00208 C 0.1592 0.00324 0.0993 0.02639 0.10156 0.03241 C 0.10382 0.03843 0.14705 0.03403 0.15607 0.03426 " pathEditMode="relative" ptsTypes="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Digestão e absorção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39552" y="567402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etapa final da hidrólise peptídica tem lugar na membrana da borda em escova dos enterócitos por </a:t>
            </a:r>
            <a:r>
              <a:rPr lang="pt-BR" dirty="0" err="1" smtClean="0"/>
              <a:t>aminopeptidases</a:t>
            </a:r>
            <a:r>
              <a:rPr lang="pt-BR" dirty="0" smtClean="0"/>
              <a:t> ou por peptidases intracelulares, seguindo o peptídeo de transporte através da membrana. </a:t>
            </a:r>
            <a:endParaRPr lang="pt-BR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1652588"/>
            <a:ext cx="56578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28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5652120" y="1484784"/>
            <a:ext cx="1656184" cy="28803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Digestão e absorção</a:t>
            </a:r>
            <a:endParaRPr lang="pt-BR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22" y="1484784"/>
            <a:ext cx="5021982" cy="292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11560" y="4509120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 absorção de nutrientes solubilizados e moléculas menores que foram formados durante a digestão, são posteriormente transportados ou absorvidos através da membrana apical dos enterócitos, e posteriormente esses nutrientes entram no aparelho circulatório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940152" y="2492896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Corrente </a:t>
            </a:r>
            <a:r>
              <a:rPr lang="pt-BR" dirty="0" err="1" smtClean="0"/>
              <a:t>sangúinea</a:t>
            </a:r>
            <a:endParaRPr lang="pt-BR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251520" y="4509120"/>
            <a:ext cx="8640960" cy="2160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11560" y="4797152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A partir de aminoácidos, a absorção no intestino delgado pode ocorrer por transporte </a:t>
            </a:r>
            <a:r>
              <a:rPr lang="pt-B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passivo ou ativo. </a:t>
            </a:r>
            <a:r>
              <a:rPr lang="pt-BR" sz="2000" dirty="0" smtClean="0"/>
              <a:t>O sistema de transporte de </a:t>
            </a:r>
            <a:r>
              <a:rPr lang="pt-BR" sz="2000" dirty="0" err="1" smtClean="0"/>
              <a:t>dipeptídeos</a:t>
            </a:r>
            <a:r>
              <a:rPr lang="pt-BR" sz="2000" dirty="0" smtClean="0"/>
              <a:t> é menos caracterizado. Porém, o transporte de </a:t>
            </a:r>
            <a:r>
              <a:rPr lang="pt-BR" sz="2000" dirty="0" err="1" smtClean="0"/>
              <a:t>peptídios</a:t>
            </a:r>
            <a:r>
              <a:rPr lang="pt-BR" sz="2000" dirty="0" smtClean="0"/>
              <a:t> com transportadores de alta ou baixa capacidade de H</a:t>
            </a:r>
            <a:r>
              <a:rPr lang="pt-BR" sz="2000" baseline="30000" dirty="0" smtClean="0"/>
              <a:t>+</a:t>
            </a:r>
            <a:r>
              <a:rPr lang="pt-BR" sz="2000" dirty="0" smtClean="0"/>
              <a:t> tem sido demonstrado para diversos peixes.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73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2943"/>
            <a:ext cx="73914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15616" y="4869160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Relações </a:t>
            </a:r>
            <a:r>
              <a:rPr lang="pt-PT" dirty="0"/>
              <a:t>anatômicas dos enterócitos (células epiteliais absorventes) com </a:t>
            </a:r>
            <a:r>
              <a:rPr lang="pt-PT" dirty="0" smtClean="0"/>
              <a:t> “tight junctions” (junções estreitas) </a:t>
            </a:r>
            <a:r>
              <a:rPr lang="pt-PT" dirty="0"/>
              <a:t>no intestino delgado. Cada enterócito possui membrana apical e membrana basolateral. Antes do fechamento do intestino, as macromoléculas podem passar o enterócito </a:t>
            </a:r>
            <a:r>
              <a:rPr lang="pt-PT" dirty="0" smtClean="0"/>
              <a:t>pelas junções estreitas. </a:t>
            </a:r>
            <a:r>
              <a:rPr lang="pt-PT" dirty="0"/>
              <a:t>Os AA são absorvidos no enterócito pelos transportadores de AA</a:t>
            </a:r>
            <a:r>
              <a:rPr lang="pt-PT" dirty="0" smtClean="0"/>
              <a:t>.</a:t>
            </a:r>
          </a:p>
          <a:p>
            <a:pPr algn="just"/>
            <a:r>
              <a:rPr lang="pt-PT" dirty="0" smtClean="0"/>
              <a:t>Fonte: Wu (2013).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13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298455" y="548680"/>
            <a:ext cx="4896544" cy="64807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514479" y="69269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Corrente sanguínea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lh6.ggpht.com/_IscQsGA1PH0/Sc2L3MhUaQI/AAAAAAAAAhA/7E01HrItPj4/f%C3%ADgado2_thumb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894906"/>
            <a:ext cx="1800200" cy="9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www.tudolink.com/wp-content/uploads/2009/04/file-tila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586" y="4653136"/>
            <a:ext cx="1889747" cy="121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eta para a direita 7"/>
          <p:cNvSpPr/>
          <p:nvPr/>
        </p:nvSpPr>
        <p:spPr>
          <a:xfrm rot="5400000">
            <a:off x="3473878" y="2222866"/>
            <a:ext cx="2052228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have esquerda 8"/>
          <p:cNvSpPr/>
          <p:nvPr/>
        </p:nvSpPr>
        <p:spPr>
          <a:xfrm rot="16200000">
            <a:off x="4290999" y="1333737"/>
            <a:ext cx="345978" cy="5976664"/>
          </a:xfrm>
          <a:prstGeom prst="leftBrace">
            <a:avLst>
              <a:gd name="adj1" fmla="val 3604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148064" y="198884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Metabolismo</a:t>
            </a:r>
          </a:p>
          <a:p>
            <a:endParaRPr lang="pt-BR" dirty="0"/>
          </a:p>
          <a:p>
            <a:r>
              <a:rPr lang="pt-BR" dirty="0" smtClean="0"/>
              <a:t>Órgãos alvo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389586" y="6093296"/>
            <a:ext cx="18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BCAAs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589091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Demais aminoácidos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91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Metabolismo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635896" y="4005064"/>
            <a:ext cx="93610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980" y="1484784"/>
            <a:ext cx="7429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de cantos arredondados 11"/>
          <p:cNvSpPr/>
          <p:nvPr/>
        </p:nvSpPr>
        <p:spPr>
          <a:xfrm>
            <a:off x="179512" y="4509120"/>
            <a:ext cx="248376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79512" y="4941168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Os aminoácidos não são armazenados no corpo e o excesso é rapidamente desaminado.</a:t>
            </a:r>
            <a:endParaRPr lang="pt-BR" dirty="0"/>
          </a:p>
        </p:txBody>
      </p:sp>
      <p:cxnSp>
        <p:nvCxnSpPr>
          <p:cNvPr id="14" name="Conector de seta reta 13"/>
          <p:cNvCxnSpPr>
            <a:stCxn id="12" idx="0"/>
          </p:cNvCxnSpPr>
          <p:nvPr/>
        </p:nvCxnSpPr>
        <p:spPr>
          <a:xfrm flipV="1">
            <a:off x="1421396" y="3429000"/>
            <a:ext cx="1494420" cy="10801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251520" y="1268760"/>
            <a:ext cx="2304256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23528" y="164157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Outros compostos liberados para a produção de energia</a:t>
            </a:r>
            <a:endParaRPr lang="pt-BR" dirty="0"/>
          </a:p>
        </p:txBody>
      </p:sp>
      <p:cxnSp>
        <p:nvCxnSpPr>
          <p:cNvPr id="18" name="Conector de seta reta 17"/>
          <p:cNvCxnSpPr>
            <a:stCxn id="16" idx="3"/>
          </p:cNvCxnSpPr>
          <p:nvPr/>
        </p:nvCxnSpPr>
        <p:spPr>
          <a:xfrm flipV="1">
            <a:off x="2555776" y="1916832"/>
            <a:ext cx="864096" cy="18640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de cantos arredondados 18"/>
          <p:cNvSpPr/>
          <p:nvPr/>
        </p:nvSpPr>
        <p:spPr>
          <a:xfrm>
            <a:off x="6228184" y="404664"/>
            <a:ext cx="266429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6444208" y="84948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conversão em glicose ou lipídios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Gliconeogênese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Lipidogênese</a:t>
            </a:r>
            <a:endParaRPr lang="pt-BR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372200" y="4581128"/>
            <a:ext cx="2771800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444208" y="486916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 “</a:t>
            </a:r>
            <a:r>
              <a:rPr lang="pt-BR" i="1" dirty="0" smtClean="0"/>
              <a:t>pool</a:t>
            </a:r>
            <a:r>
              <a:rPr lang="pt-BR" dirty="0" smtClean="0"/>
              <a:t>” de aminoácidos serve para os dois processos, </a:t>
            </a:r>
            <a:r>
              <a:rPr lang="pt-BR" dirty="0" err="1" smtClean="0"/>
              <a:t>catabólicos</a:t>
            </a:r>
            <a:r>
              <a:rPr lang="pt-BR" dirty="0" smtClean="0"/>
              <a:t> e anabólicos.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05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/>
      <p:bldP spid="11" grpId="1"/>
      <p:bldP spid="15" grpId="0" animBg="1"/>
      <p:bldP spid="15" grpId="1" animBg="1"/>
      <p:bldP spid="16" grpId="0"/>
      <p:bldP spid="16" grpId="1"/>
      <p:bldP spid="19" grpId="0" animBg="1"/>
      <p:bldP spid="19" grpId="1" animBg="1"/>
      <p:bldP spid="20" grpId="0"/>
      <p:bldP spid="20" grpId="1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Conteúdo prova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76264"/>
            <a:ext cx="8229600" cy="3556992"/>
          </a:xfrm>
        </p:spPr>
        <p:txBody>
          <a:bodyPr/>
          <a:lstStyle/>
          <a:p>
            <a:r>
              <a:rPr lang="pt-BR" dirty="0" smtClean="0"/>
              <a:t>Metabolismo proteínas;</a:t>
            </a:r>
          </a:p>
          <a:p>
            <a:r>
              <a:rPr lang="pt-BR" dirty="0" smtClean="0"/>
              <a:t>Vias e catabolismo aminoácidos essenciais;</a:t>
            </a:r>
          </a:p>
          <a:p>
            <a:r>
              <a:rPr lang="pt-BR" dirty="0" smtClean="0"/>
              <a:t>Vias e síntese aminoácidos não essenciais;</a:t>
            </a:r>
          </a:p>
          <a:p>
            <a:r>
              <a:rPr lang="pt-BR" dirty="0" smtClean="0"/>
              <a:t>Exigência dos aminoácidos;</a:t>
            </a:r>
          </a:p>
          <a:p>
            <a:r>
              <a:rPr lang="pt-BR" dirty="0" smtClean="0"/>
              <a:t>Proteína ideal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0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Metabolismo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56792"/>
            <a:ext cx="7429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de cantos arredondados 4"/>
          <p:cNvSpPr/>
          <p:nvPr/>
        </p:nvSpPr>
        <p:spPr>
          <a:xfrm>
            <a:off x="0" y="1628800"/>
            <a:ext cx="2699792" cy="5040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0" y="1988840"/>
            <a:ext cx="2555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Os aminoácidos livres possuem três possíveis origens: (a) absorção intestinal de produtos da hidrólise das proteínas alimentares; (b) síntese </a:t>
            </a:r>
            <a:r>
              <a:rPr lang="pt-BR" sz="2200" i="1" dirty="0" smtClean="0"/>
              <a:t>de novo</a:t>
            </a:r>
            <a:r>
              <a:rPr lang="pt-BR" sz="2200" dirty="0" smtClean="0"/>
              <a:t> e interconversões; e (c) hidrólise de proteínas corporais.</a:t>
            </a:r>
            <a:endParaRPr lang="pt-BR" sz="2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156176" y="501317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355976" y="292494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B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20072" y="37890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C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Metabolismo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932" y="1859235"/>
            <a:ext cx="7429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de cantos arredondados 5"/>
          <p:cNvSpPr/>
          <p:nvPr/>
        </p:nvSpPr>
        <p:spPr>
          <a:xfrm>
            <a:off x="395536" y="1124744"/>
            <a:ext cx="8496944" cy="8640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11560" y="1196752"/>
            <a:ext cx="811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Os aminoácidos livres são distribuídos e carregados através da corrente sanguínea e podem sofrer metabolismo em duas direções:</a:t>
            </a:r>
            <a:endParaRPr lang="pt-BR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0" y="188640"/>
            <a:ext cx="5508104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95536" y="476672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(a) direção anabólica, que fornece a biossíntese de novas proteínas, podem ser funcionais, como hormônios e enzimas, estruturais, como na formação de novos tecidos (crescimento), ou na substituição de outros tecidos.</a:t>
            </a:r>
            <a:endParaRPr lang="pt-BR" sz="2400" dirty="0"/>
          </a:p>
        </p:txBody>
      </p:sp>
      <p:pic>
        <p:nvPicPr>
          <p:cNvPr id="3076" name="Picture 4" descr="http://www.tudolink.com/wp-content/uploads/2009/04/file-tila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40441"/>
            <a:ext cx="2987824" cy="19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51520" y="4293096"/>
            <a:ext cx="4320480" cy="23762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23528" y="4365104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(b) a direção </a:t>
            </a:r>
            <a:r>
              <a:rPr lang="pt-BR" sz="2400" dirty="0" err="1" smtClean="0"/>
              <a:t>catabólica</a:t>
            </a:r>
            <a:r>
              <a:rPr lang="pt-BR" sz="2400" dirty="0" smtClean="0"/>
              <a:t>, que após a desaminação da molécula de proteína produz esqueleto de carbono que irá ser utilizado para energia ou lipogênese.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656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1" grpId="0" animBg="1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Metabolismo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755576" y="2204864"/>
            <a:ext cx="7992888" cy="34563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115616" y="2632844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O metabolismo proteico ocorre em muitos órgãos do corpo. Além da mucosa, o fígado, principal local das reações metabólicas, e o músculo apresentam papel importante nas vias </a:t>
            </a:r>
            <a:r>
              <a:rPr lang="pt-BR" sz="2400" dirty="0" err="1" smtClean="0"/>
              <a:t>catabólicas</a:t>
            </a:r>
            <a:r>
              <a:rPr lang="pt-BR" sz="2400" dirty="0" smtClean="0"/>
              <a:t> dos aminoácidos. A maioria das proteínas plasmáticas também é sintetizada no fígado (</a:t>
            </a:r>
            <a:r>
              <a:rPr lang="pt-BR" sz="2400" dirty="0" err="1" smtClean="0"/>
              <a:t>Hepher</a:t>
            </a:r>
            <a:r>
              <a:rPr lang="pt-BR" sz="2400" dirty="0" smtClean="0"/>
              <a:t>, 1988).</a:t>
            </a:r>
            <a:endParaRPr lang="pt-BR" sz="2400" dirty="0"/>
          </a:p>
        </p:txBody>
      </p:sp>
      <p:pic>
        <p:nvPicPr>
          <p:cNvPr id="66562" name="Picture 2" descr="http://lh6.ggpht.com/_IscQsGA1PH0/Sc2L3MhUaQI/AAAAAAAAAhA/7E01HrItPj4/f%C3%ADgado2_thumb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861986"/>
            <a:ext cx="1800200" cy="9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48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Metabolismo</a:t>
            </a:r>
            <a:endParaRPr lang="pt-BR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1556792"/>
            <a:ext cx="66960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3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coapex.com/files/produtos/produto67imagem2_zoom.jpg"/>
          <p:cNvPicPr>
            <a:picLocks noChangeAspect="1" noChangeArrowheads="1"/>
          </p:cNvPicPr>
          <p:nvPr/>
        </p:nvPicPr>
        <p:blipFill>
          <a:blip r:embed="rId2" cstate="print">
            <a:lum bright="7000"/>
          </a:blip>
          <a:srcRect/>
          <a:stretch>
            <a:fillRect/>
          </a:stretch>
        </p:blipFill>
        <p:spPr bwMode="auto">
          <a:xfrm>
            <a:off x="251520" y="1412776"/>
            <a:ext cx="4680520" cy="291803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Curiosidade... metabolismo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7584" y="4361036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de </a:t>
            </a:r>
            <a:r>
              <a:rPr lang="pt-BR" sz="2400" dirty="0" smtClean="0">
                <a:solidFill>
                  <a:srgbClr val="FF0000"/>
                </a:solidFill>
              </a:rPr>
              <a:t>50 a 70%</a:t>
            </a:r>
            <a:r>
              <a:rPr lang="pt-BR" sz="2400" dirty="0" smtClean="0"/>
              <a:t> da síntese </a:t>
            </a:r>
            <a:r>
              <a:rPr lang="pt-BR" sz="2400" dirty="0" err="1" smtClean="0"/>
              <a:t>protéica</a:t>
            </a:r>
            <a:r>
              <a:rPr lang="pt-BR" sz="2400" dirty="0" smtClean="0"/>
              <a:t> são retidos no músculo branco dos peixes, enquanto que </a:t>
            </a:r>
            <a:r>
              <a:rPr lang="pt-BR" sz="2400" dirty="0" smtClean="0">
                <a:solidFill>
                  <a:srgbClr val="FF0000"/>
                </a:solidFill>
              </a:rPr>
              <a:t>25 a 40%</a:t>
            </a:r>
            <a:r>
              <a:rPr lang="pt-BR" sz="2400" dirty="0" smtClean="0"/>
              <a:t> ficam retidos no músculo de mamíferos. Isso é explicado devido o crescimento muscular dos peixes ocorrer por hiperplasia (recrutamento contínuo das fibras do músculo) e hipertrofia em conjunto, e não somente por hipertrofia.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516216" y="184482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- células satélites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accent2"/>
                </a:solidFill>
              </a:rPr>
              <a:t>arginina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accent2"/>
                </a:solidFill>
              </a:rPr>
              <a:t>Via </a:t>
            </a:r>
            <a:r>
              <a:rPr lang="pt-BR" dirty="0" err="1" smtClean="0">
                <a:solidFill>
                  <a:schemeClr val="accent2"/>
                </a:solidFill>
              </a:rPr>
              <a:t>mTOR</a:t>
            </a:r>
            <a:endParaRPr lang="pt-BR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accent2"/>
                </a:solidFill>
              </a:rPr>
              <a:t>etc.</a:t>
            </a:r>
            <a:endParaRPr lang="pt-B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Anabolismo x catabolismo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392488" cy="407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08104" y="162880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Reações ocorrem ao mesmo tempo.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64088" y="378904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Qual o interesse para um animal de corte?</a:t>
            </a:r>
          </a:p>
          <a:p>
            <a:endParaRPr lang="pt-BR" dirty="0"/>
          </a:p>
          <a:p>
            <a:r>
              <a:rPr lang="pt-BR" dirty="0" smtClean="0"/>
              <a:t>Qual o interesse para um animal de companhia?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0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Síntese dos aminoácidos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Como visto anteriormente, os aminoácidos são considerados essenciais e não essenciais.</a:t>
            </a:r>
          </a:p>
          <a:p>
            <a:pPr algn="just"/>
            <a:r>
              <a:rPr lang="pt-BR" dirty="0" smtClean="0"/>
              <a:t>Portanto, só irá ocorrer síntese de aminoácidos não essenciais no organismo.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Algumas considerações...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81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Uma quantidade excessiva de aminoácidos essenciais irá render uma boa quantidade de aminoácidos não essenciais.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412383" cy="46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2411760" y="2420888"/>
            <a:ext cx="0" cy="216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5868144" y="5877272"/>
            <a:ext cx="7837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716016" y="2924944"/>
            <a:ext cx="7837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211960" y="4005064"/>
            <a:ext cx="5040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364088" y="4653136"/>
            <a:ext cx="5040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03648" y="5616624"/>
            <a:ext cx="6192688" cy="1196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403648" y="5664150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/>
              <a:t>Visão geral das transformações metabólicas dos aminoácidos essenciais até aminoácidos não essenciais. BCAA = aminoácidos de cadeia ramificada; D#GP = </a:t>
            </a:r>
            <a:r>
              <a:rPr lang="pt-BR" sz="1600" dirty="0" err="1" smtClean="0"/>
              <a:t>gliceraldeído</a:t>
            </a:r>
            <a:r>
              <a:rPr lang="pt-BR" sz="1600" dirty="0" smtClean="0"/>
              <a:t> 3 fosfato; HYP = </a:t>
            </a:r>
            <a:r>
              <a:rPr lang="pt-BR" sz="1600" dirty="0" err="1" smtClean="0"/>
              <a:t>hidroxiprolina</a:t>
            </a:r>
            <a:r>
              <a:rPr lang="pt-BR" sz="1600" dirty="0" smtClean="0"/>
              <a:t>; P5C = pirrolina-5-carboxilato; Tau = Taurina; TF = </a:t>
            </a:r>
            <a:r>
              <a:rPr lang="pt-BR" sz="1600" dirty="0" err="1" smtClean="0"/>
              <a:t>tetrahidrofolato</a:t>
            </a:r>
            <a:r>
              <a:rPr lang="pt-BR" sz="1600" dirty="0" smtClean="0"/>
              <a:t>.</a:t>
            </a:r>
            <a:endParaRPr lang="pt-BR" sz="1600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6084168" y="5589240"/>
            <a:ext cx="5040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8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Mas porque alguns aminoácidos são condicionalmente essenciais?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PT" dirty="0"/>
              <a:t>A maioria dos mamíferos, incluindo bovinos, cães, humanos, </a:t>
            </a:r>
            <a:r>
              <a:rPr lang="pt-PT" dirty="0" smtClean="0"/>
              <a:t>suínos, </a:t>
            </a:r>
            <a:r>
              <a:rPr lang="pt-PT" dirty="0"/>
              <a:t>ratos e ovelhas, </a:t>
            </a:r>
            <a:r>
              <a:rPr lang="pt-PT" dirty="0" smtClean="0"/>
              <a:t>podem </a:t>
            </a:r>
            <a:r>
              <a:rPr lang="pt-PT" dirty="0"/>
              <a:t>sintetizar </a:t>
            </a:r>
            <a:r>
              <a:rPr lang="pt-PT" dirty="0" smtClean="0"/>
              <a:t>11 aminoácidos proteicos </a:t>
            </a:r>
            <a:r>
              <a:rPr lang="pt-PT" dirty="0"/>
              <a:t>(alanina, </a:t>
            </a:r>
            <a:r>
              <a:rPr lang="pt-PT" dirty="0">
                <a:solidFill>
                  <a:schemeClr val="accent2"/>
                </a:solidFill>
              </a:rPr>
              <a:t>arginina</a:t>
            </a:r>
            <a:r>
              <a:rPr lang="pt-PT" dirty="0"/>
              <a:t>, aspartato, asparagina, cisteína, glutamato, glutamina, glicina, prolina, serina e tirosina) e </a:t>
            </a:r>
            <a:r>
              <a:rPr lang="pt-PT" dirty="0" smtClean="0"/>
              <a:t>aminoácidos não proteicos </a:t>
            </a:r>
            <a:r>
              <a:rPr lang="pt-PT" dirty="0"/>
              <a:t>(por exemplo, citrulina, ornitina e taurina</a:t>
            </a:r>
            <a:r>
              <a:rPr lang="pt-PT" dirty="0" smtClean="0"/>
              <a:t>).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Todos os tecidos de mamíferos podem sintetizar prolifa a partir da arginina!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6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PT" dirty="0"/>
              <a:t>Alguns mamíferos </a:t>
            </a:r>
            <a:r>
              <a:rPr lang="pt-PT" dirty="0" smtClean="0"/>
              <a:t>(gatos</a:t>
            </a:r>
            <a:r>
              <a:rPr lang="pt-PT" dirty="0"/>
              <a:t>, furões e visons) e peixes </a:t>
            </a:r>
            <a:r>
              <a:rPr lang="pt-PT" dirty="0">
                <a:solidFill>
                  <a:schemeClr val="accent2"/>
                </a:solidFill>
              </a:rPr>
              <a:t>não podem sintetizar arginina</a:t>
            </a:r>
            <a:r>
              <a:rPr lang="pt-PT" dirty="0"/>
              <a:t> devido à falta </a:t>
            </a:r>
            <a:r>
              <a:rPr lang="pt-PT" dirty="0" smtClean="0"/>
              <a:t>da enzima </a:t>
            </a:r>
            <a:r>
              <a:rPr lang="el-GR" dirty="0" smtClean="0"/>
              <a:t>Δ</a:t>
            </a:r>
            <a:r>
              <a:rPr lang="pt-PT" baseline="30000" dirty="0" smtClean="0"/>
              <a:t>1</a:t>
            </a:r>
            <a:r>
              <a:rPr lang="pt-PT" dirty="0" smtClean="0"/>
              <a:t>-pirrolina-5-carboxilato sintase (P5C) </a:t>
            </a:r>
            <a:r>
              <a:rPr lang="pt-PT" dirty="0"/>
              <a:t>para a produção de citrulina no corpo, particularmente </a:t>
            </a:r>
            <a:r>
              <a:rPr lang="pt-PT" dirty="0" smtClean="0"/>
              <a:t>nos enterócitos. 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Mamíferos </a:t>
            </a:r>
            <a:r>
              <a:rPr lang="pt-PT" dirty="0"/>
              <a:t>prematuros (incluindo humanos e </a:t>
            </a:r>
            <a:r>
              <a:rPr lang="pt-PT" dirty="0" smtClean="0"/>
              <a:t>suínos) </a:t>
            </a:r>
            <a:r>
              <a:rPr lang="pt-PT" dirty="0"/>
              <a:t>têm uma capacidade limitada de sintetizar citrulina e, portanto, arginina; os mecanismos subjacentes são desconhecidos, mas </a:t>
            </a:r>
            <a:r>
              <a:rPr lang="pt-PT" dirty="0">
                <a:solidFill>
                  <a:schemeClr val="accent1"/>
                </a:solidFill>
              </a:rPr>
              <a:t>podem envolver baixa expressão de P5C sintase e N-acetilglutamato sintase no intestino delgado</a:t>
            </a:r>
            <a:r>
              <a:rPr lang="pt-PT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27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6639</TotalTime>
  <Words>9964</Words>
  <Application>Microsoft Office PowerPoint</Application>
  <PresentationFormat>Apresentação na tela (4:3)</PresentationFormat>
  <Paragraphs>1048</Paragraphs>
  <Slides>190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190</vt:i4>
      </vt:variant>
    </vt:vector>
  </HeadingPairs>
  <TitlesOfParts>
    <vt:vector size="191" baseType="lpstr">
      <vt:lpstr>Tema do Office</vt:lpstr>
      <vt:lpstr>Metabolismo de aminoácidos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 complementar</vt:lpstr>
      <vt:lpstr>Apresentação do PowerPoint</vt:lpstr>
      <vt:lpstr>Conteúdo prova</vt:lpstr>
      <vt:lpstr>Conteúdo seminário e revisão bibliográfica</vt:lpstr>
      <vt:lpstr>Apresentação do PowerPoint</vt:lpstr>
      <vt:lpstr>Apresentação do PowerPoint</vt:lpstr>
      <vt:lpstr>Apresentação do PowerPoint</vt:lpstr>
      <vt:lpstr>Revisão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Cronograma de atividades</vt:lpstr>
      <vt:lpstr>Vamos lá...</vt:lpstr>
      <vt:lpstr>Papel fisiológico dos AAs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Funções importantes dos Aas e seus metabólitos</vt:lpstr>
      <vt:lpstr>Apresentação do PowerPoint</vt:lpstr>
      <vt:lpstr>Descoberta dos aminoácidos</vt:lpstr>
      <vt:lpstr>Nomenclatura</vt:lpstr>
      <vt:lpstr>Apresentação do PowerPoint</vt:lpstr>
      <vt:lpstr>Cadeias laterais (grupo R)</vt:lpstr>
      <vt:lpstr>Apresentação do PowerPoint</vt:lpstr>
      <vt:lpstr>Apresentação do PowerPoint</vt:lpstr>
      <vt:lpstr>Apresentação do PowerPoint</vt:lpstr>
      <vt:lpstr>Apresentação do PowerPoint</vt:lpstr>
      <vt:lpstr>Configuração dos AAs</vt:lpstr>
      <vt:lpstr>Apresentação do PowerPoint</vt:lpstr>
      <vt:lpstr>Apresentação do PowerPoint</vt:lpstr>
      <vt:lpstr>Apresentação do PowerPoint</vt:lpstr>
      <vt:lpstr>Apresentação do PowerPoint</vt:lpstr>
      <vt:lpstr>Fontes de proteína</vt:lpstr>
      <vt:lpstr>Classificação nutricional dos aminoácidos</vt:lpstr>
      <vt:lpstr>Apresentação do PowerPoint</vt:lpstr>
      <vt:lpstr>Apresentação do PowerPoint</vt:lpstr>
      <vt:lpstr>Apresentação do PowerPoint</vt:lpstr>
      <vt:lpstr>Visão geral do metabolismo do nitrogênio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Ação das enzimas</vt:lpstr>
      <vt:lpstr>Apresentação do PowerPoint</vt:lpstr>
      <vt:lpstr>Enzimas envolvidas na degradação proteica</vt:lpstr>
      <vt:lpstr>Lembrando....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Resumindo...</vt:lpstr>
      <vt:lpstr>Digestão e absorção</vt:lpstr>
      <vt:lpstr>Digestão e absorção</vt:lpstr>
      <vt:lpstr>Digestão e absorção</vt:lpstr>
      <vt:lpstr>Digestão e absorção</vt:lpstr>
      <vt:lpstr>Digestão e absorção</vt:lpstr>
      <vt:lpstr>Digestão e absorção</vt:lpstr>
      <vt:lpstr>Apresentação do PowerPoint</vt:lpstr>
      <vt:lpstr>Apresentação do PowerPoint</vt:lpstr>
      <vt:lpstr>Metabolismo</vt:lpstr>
      <vt:lpstr>Metabolismo</vt:lpstr>
      <vt:lpstr>Metabolismo</vt:lpstr>
      <vt:lpstr>Metabolismo</vt:lpstr>
      <vt:lpstr>Metabolismo</vt:lpstr>
      <vt:lpstr>Curiosidade... metabolismo</vt:lpstr>
      <vt:lpstr>Anabolismo x catabolismo</vt:lpstr>
      <vt:lpstr>Síntese dos aminoácidos</vt:lpstr>
      <vt:lpstr>Apresentação do PowerPoint</vt:lpstr>
      <vt:lpstr>Mas porque alguns aminoácidos são condicionalmente essenciais?</vt:lpstr>
      <vt:lpstr>Apresentação do PowerPoint</vt:lpstr>
      <vt:lpstr>Apresentação do PowerPoint</vt:lpstr>
      <vt:lpstr>Síntese de arginina em mamíferos</vt:lpstr>
      <vt:lpstr>Apresentação do PowerPoint</vt:lpstr>
      <vt:lpstr>Apresentação do PowerPoint</vt:lpstr>
      <vt:lpstr>E arginina em peixes?</vt:lpstr>
      <vt:lpstr>Apresentação do PowerPoint</vt:lpstr>
      <vt:lpstr>Apresentação do PowerPoint</vt:lpstr>
      <vt:lpstr>Aves</vt:lpstr>
      <vt:lpstr>Órgãos que podem sintetizar aminoácidos</vt:lpstr>
      <vt:lpstr>Apresentação do PowerPoint</vt:lpstr>
      <vt:lpstr>Síntese de aminoácidos não essenciais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entender melhor...</vt:lpstr>
      <vt:lpstr>Exemplo transaminação</vt:lpstr>
      <vt:lpstr>Exemplo desaminação</vt:lpstr>
      <vt:lpstr>Apresentação do PowerPoint</vt:lpstr>
      <vt:lpstr>Apresentação do PowerPoint</vt:lpstr>
      <vt:lpstr>Apresentação do PowerPoint</vt:lpstr>
      <vt:lpstr>Glutamina</vt:lpstr>
      <vt:lpstr>Apresentação do PowerPoint</vt:lpstr>
      <vt:lpstr>Apresentação do PowerPoint</vt:lpstr>
      <vt:lpstr>Apresentação do PowerPoint</vt:lpstr>
      <vt:lpstr>Ciclo glicose-alanina</vt:lpstr>
      <vt:lpstr>Apresentação do PowerPoint</vt:lpstr>
      <vt:lpstr>Apresentação do PowerPoint</vt:lpstr>
      <vt:lpstr>Síntese de cisteína e taurina</vt:lpstr>
      <vt:lpstr>Apresentação do PowerPoint</vt:lpstr>
      <vt:lpstr>Apresentação do PowerPoint</vt:lpstr>
      <vt:lpstr>Apresentação do PowerPoint</vt:lpstr>
      <vt:lpstr>Síntese de serina e glicina</vt:lpstr>
      <vt:lpstr>Apresentação do PowerPoint</vt:lpstr>
      <vt:lpstr>Apresentação do PowerPoint</vt:lpstr>
      <vt:lpstr>Apresentação do PowerPoint</vt:lpstr>
      <vt:lpstr>Apresentação do PowerPoint</vt:lpstr>
      <vt:lpstr>Síntese de prolina e hidroxiprolina</vt:lpstr>
      <vt:lpstr>Apresentação do PowerPoint</vt:lpstr>
      <vt:lpstr>Síntese de tirosina</vt:lpstr>
      <vt:lpstr>Microrganismos</vt:lpstr>
      <vt:lpstr>Apresentação do PowerPoint</vt:lpstr>
      <vt:lpstr>Apresentação do PowerPoint</vt:lpstr>
      <vt:lpstr>Apresentação do PowerPoint</vt:lpstr>
      <vt:lpstr>Excreção</vt:lpstr>
      <vt:lpstr>Apresentação do PowerPoint</vt:lpstr>
      <vt:lpstr>Apresentação do PowerPoint</vt:lpstr>
      <vt:lpstr>Excreção</vt:lpstr>
      <vt:lpstr>Excreção</vt:lpstr>
      <vt:lpstr>Excreção</vt:lpstr>
      <vt:lpstr>Aves</vt:lpstr>
      <vt:lpstr>Apresentação do PowerPoint</vt:lpstr>
      <vt:lpstr>Apresentação do PowerPoint</vt:lpstr>
      <vt:lpstr>Por que tudo isso?</vt:lpstr>
      <vt:lpstr>Finalizando a excreção...</vt:lpstr>
      <vt:lpstr>Apresentação do PowerPoint</vt:lpstr>
      <vt:lpstr>Aminoácidos essenciais</vt:lpstr>
      <vt:lpstr>Degradação de AAs</vt:lpstr>
      <vt:lpstr>Apresentação do PowerPoint</vt:lpstr>
      <vt:lpstr>Apresentação do PowerPoint</vt:lpstr>
      <vt:lpstr>Apresentação do PowerPoint</vt:lpstr>
      <vt:lpstr>Destino dos aminoácidos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Triptofano</vt:lpstr>
      <vt:lpstr>BCAAs</vt:lpstr>
      <vt:lpstr>Isoleucina</vt:lpstr>
      <vt:lpstr>Leucina</vt:lpstr>
      <vt:lpstr>Valina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Metabolismo de aminoácidos</dc:title>
  <dc:creator>D</dc:creator>
  <cp:lastModifiedBy>D</cp:lastModifiedBy>
  <cp:revision>150</cp:revision>
  <dcterms:created xsi:type="dcterms:W3CDTF">2017-05-19T13:27:38Z</dcterms:created>
  <dcterms:modified xsi:type="dcterms:W3CDTF">2020-08-11T01:29:29Z</dcterms:modified>
</cp:coreProperties>
</file>