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F6406-DBFC-4BC4-8171-54929F1BE12C}" type="datetimeFigureOut">
              <a:rPr lang="pt-BR" smtClean="0"/>
              <a:t>18/03/2021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414CD-5E78-416C-845C-8D845315DA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943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66850" y="769938"/>
            <a:ext cx="3925888" cy="2943225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53829" y="769807"/>
            <a:ext cx="5551783" cy="294345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B757-E724-46EC-91A5-32168390189B}" type="datetimeFigureOut">
              <a:rPr lang="pt-BR" smtClean="0"/>
              <a:t>18/03/2021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5C76-D626-4EE8-AD28-113DE137E1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900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B757-E724-46EC-91A5-32168390189B}" type="datetimeFigureOut">
              <a:rPr lang="pt-BR" smtClean="0"/>
              <a:t>18/03/2021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5C76-D626-4EE8-AD28-113DE137E1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4444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B757-E724-46EC-91A5-32168390189B}" type="datetimeFigureOut">
              <a:rPr lang="pt-BR" smtClean="0"/>
              <a:t>18/03/2021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5C76-D626-4EE8-AD28-113DE137E1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7803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B757-E724-46EC-91A5-32168390189B}" type="datetimeFigureOut">
              <a:rPr lang="pt-BR" smtClean="0"/>
              <a:t>18/03/2021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5C76-D626-4EE8-AD28-113DE137E1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7659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B757-E724-46EC-91A5-32168390189B}" type="datetimeFigureOut">
              <a:rPr lang="pt-BR" smtClean="0"/>
              <a:t>18/03/2021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5C76-D626-4EE8-AD28-113DE137E1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384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B757-E724-46EC-91A5-32168390189B}" type="datetimeFigureOut">
              <a:rPr lang="pt-BR" smtClean="0"/>
              <a:t>18/03/2021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5C76-D626-4EE8-AD28-113DE137E1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1423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B757-E724-46EC-91A5-32168390189B}" type="datetimeFigureOut">
              <a:rPr lang="pt-BR" smtClean="0"/>
              <a:t>18/03/2021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5C76-D626-4EE8-AD28-113DE137E1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71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B757-E724-46EC-91A5-32168390189B}" type="datetimeFigureOut">
              <a:rPr lang="pt-BR" smtClean="0"/>
              <a:t>18/03/2021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5C76-D626-4EE8-AD28-113DE137E1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279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B757-E724-46EC-91A5-32168390189B}" type="datetimeFigureOut">
              <a:rPr lang="pt-BR" smtClean="0"/>
              <a:t>18/03/2021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5C76-D626-4EE8-AD28-113DE137E1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40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B757-E724-46EC-91A5-32168390189B}" type="datetimeFigureOut">
              <a:rPr lang="pt-BR" smtClean="0"/>
              <a:t>18/03/2021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5C76-D626-4EE8-AD28-113DE137E1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94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B757-E724-46EC-91A5-32168390189B}" type="datetimeFigureOut">
              <a:rPr lang="pt-BR" smtClean="0"/>
              <a:t>18/03/2021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5C76-D626-4EE8-AD28-113DE137E1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591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9B757-E724-46EC-91A5-32168390189B}" type="datetimeFigureOut">
              <a:rPr lang="pt-BR" smtClean="0"/>
              <a:t>18/03/2021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95C76-D626-4EE8-AD28-113DE137E1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55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8zmPLPQJNo&amp;t=144s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Nd4WfRgdYU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kRa9OEeNUg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HHgHZ0XmFs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LYRsYBPehQ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png"/><Relationship Id="rId4" Type="http://schemas.openxmlformats.org/officeDocument/2006/relationships/oleObject" Target="../embeddings/oleObject1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E1G0aVGg1k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FiLPoRuO4c&amp;t=23s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evK360VQpo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SDMx1LdgOU&amp;t=27s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uuscfhIaSk&amp;t=16s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dhVWpVxdoWM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RUT6HM51_M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Animais Aquáticos Cultiváveis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Particularidades dos demais animais aquáticos cultiváveis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55576" y="404664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Universidade Federal da Grande Dourados</a:t>
            </a:r>
          </a:p>
          <a:p>
            <a:pPr algn="ctr"/>
            <a:r>
              <a:rPr lang="pt-BR" sz="2400" dirty="0" smtClean="0"/>
              <a:t>Engenharia de Aquicultura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781737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Sistema digestório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51720" y="1412776"/>
            <a:ext cx="5081789" cy="280171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6792265" y="6476372"/>
            <a:ext cx="181553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Slide: Emiko S. Mendes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67544" y="4149080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hangingPunct="0"/>
            <a:r>
              <a:rPr lang="pt-BR" dirty="0" smtClean="0">
                <a:latin typeface="Liberation Sans" pitchFamily="18"/>
                <a:ea typeface="Segoe UI" pitchFamily="2"/>
                <a:cs typeface="Tahoma" pitchFamily="2"/>
              </a:rPr>
              <a:t>É </a:t>
            </a:r>
            <a:r>
              <a:rPr lang="pt-BR" dirty="0">
                <a:latin typeface="Liberation Sans" pitchFamily="18"/>
                <a:ea typeface="Segoe UI" pitchFamily="2"/>
                <a:cs typeface="Tahoma" pitchFamily="2"/>
              </a:rPr>
              <a:t>formado pela boca, esôfago, estômago, </a:t>
            </a:r>
            <a:r>
              <a:rPr lang="pt-BR" dirty="0" smtClean="0">
                <a:latin typeface="Liberation Sans" pitchFamily="18"/>
                <a:ea typeface="Segoe UI" pitchFamily="2"/>
                <a:cs typeface="Tahoma" pitchFamily="2"/>
              </a:rPr>
              <a:t>intestino (que </a:t>
            </a:r>
            <a:r>
              <a:rPr lang="pt-BR" dirty="0">
                <a:latin typeface="Liberation Sans" pitchFamily="18"/>
                <a:ea typeface="Segoe UI" pitchFamily="2"/>
                <a:cs typeface="Tahoma" pitchFamily="2"/>
              </a:rPr>
              <a:t>é dividido em anterior, médio e posterior, atravessando todo o </a:t>
            </a:r>
            <a:r>
              <a:rPr lang="pt-BR" dirty="0" smtClean="0">
                <a:latin typeface="Liberation Sans" pitchFamily="18"/>
                <a:ea typeface="Segoe UI" pitchFamily="2"/>
                <a:cs typeface="Tahoma" pitchFamily="2"/>
              </a:rPr>
              <a:t>abdômen), terminando </a:t>
            </a:r>
            <a:r>
              <a:rPr lang="pt-BR" dirty="0">
                <a:latin typeface="Liberation Sans" pitchFamily="18"/>
                <a:ea typeface="Segoe UI" pitchFamily="2"/>
                <a:cs typeface="Tahoma" pitchFamily="2"/>
              </a:rPr>
              <a:t>no ânus, que está situado na base do </a:t>
            </a:r>
            <a:r>
              <a:rPr lang="pt-BR" dirty="0" err="1">
                <a:latin typeface="Liberation Sans" pitchFamily="18"/>
                <a:ea typeface="Segoe UI" pitchFamily="2"/>
                <a:cs typeface="Tahoma" pitchFamily="2"/>
              </a:rPr>
              <a:t>télson</a:t>
            </a:r>
            <a:r>
              <a:rPr lang="pt-BR" dirty="0">
                <a:latin typeface="Liberation Sans" pitchFamily="18"/>
                <a:ea typeface="Segoe UI" pitchFamily="2"/>
                <a:cs typeface="Tahoma" pitchFamily="2"/>
              </a:rPr>
              <a:t> (Pinheiro e </a:t>
            </a:r>
            <a:r>
              <a:rPr lang="pt-BR" dirty="0" err="1">
                <a:latin typeface="Liberation Sans" pitchFamily="18"/>
                <a:ea typeface="Segoe UI" pitchFamily="2"/>
                <a:cs typeface="Tahoma" pitchFamily="2"/>
              </a:rPr>
              <a:t>Hebling</a:t>
            </a:r>
            <a:r>
              <a:rPr lang="pt-BR" dirty="0">
                <a:latin typeface="Liberation Sans" pitchFamily="18"/>
                <a:ea typeface="Segoe UI" pitchFamily="2"/>
                <a:cs typeface="Tahoma" pitchFamily="2"/>
              </a:rPr>
              <a:t>, 1998). </a:t>
            </a:r>
          </a:p>
          <a:p>
            <a:pPr lvl="0" algn="just" hangingPunct="0"/>
            <a:r>
              <a:rPr lang="pt-BR" dirty="0">
                <a:latin typeface="Liberation Sans" pitchFamily="18"/>
                <a:ea typeface="Segoe UI" pitchFamily="2"/>
                <a:cs typeface="Tahoma" pitchFamily="2"/>
              </a:rPr>
              <a:t>O </a:t>
            </a:r>
            <a:r>
              <a:rPr lang="pt-BR" dirty="0" err="1">
                <a:latin typeface="Liberation Sans" pitchFamily="18"/>
                <a:ea typeface="Segoe UI" pitchFamily="2"/>
                <a:cs typeface="Tahoma" pitchFamily="2"/>
              </a:rPr>
              <a:t>hepatopâncreas</a:t>
            </a:r>
            <a:r>
              <a:rPr lang="pt-BR" dirty="0">
                <a:latin typeface="Liberation Sans" pitchFamily="18"/>
                <a:ea typeface="Segoe UI" pitchFamily="2"/>
                <a:cs typeface="Tahoma" pitchFamily="2"/>
              </a:rPr>
              <a:t> consiste em duas glândulas anexas ao aparelho digestivo que têm as funções de secretar enzimas digestivas que são derramadas no estômago químico, armazenar substâncias úteis de reserva e de controlar a composição bioquímica (Brown </a:t>
            </a:r>
            <a:r>
              <a:rPr lang="pt-BR" i="1" dirty="0">
                <a:latin typeface="Liberation Sans" pitchFamily="18"/>
                <a:ea typeface="Segoe UI" pitchFamily="2"/>
                <a:cs typeface="Tahoma" pitchFamily="2"/>
              </a:rPr>
              <a:t>et al</a:t>
            </a:r>
            <a:r>
              <a:rPr lang="pt-BR" dirty="0">
                <a:latin typeface="Liberation Sans" pitchFamily="18"/>
                <a:ea typeface="Segoe UI" pitchFamily="2"/>
                <a:cs typeface="Tahoma" pitchFamily="2"/>
              </a:rPr>
              <a:t>., 2010).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79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Boca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5736" y="1196752"/>
            <a:ext cx="5254862" cy="468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195931" y="6443718"/>
            <a:ext cx="181553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Slide: Emiko S. Mendes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11561" y="5805264"/>
            <a:ext cx="8208912" cy="62179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Responsável pelo processo de trituração do alimento. Menos desenvolvido nos camarões de água doce.</a:t>
            </a:r>
          </a:p>
        </p:txBody>
      </p:sp>
    </p:spTree>
    <p:extLst>
      <p:ext uri="{BB962C8B-B14F-4D97-AF65-F5344CB8AC3E}">
        <p14:creationId xmlns:p14="http://schemas.microsoft.com/office/powerpoint/2010/main" val="2682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Estômago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1047" y="1758526"/>
            <a:ext cx="5185633" cy="46351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6792265" y="6476807"/>
            <a:ext cx="181553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Slide: Emiko S. Mendes</a:t>
            </a:r>
          </a:p>
        </p:txBody>
      </p:sp>
    </p:spTree>
    <p:extLst>
      <p:ext uri="{BB962C8B-B14F-4D97-AF65-F5344CB8AC3E}">
        <p14:creationId xmlns:p14="http://schemas.microsoft.com/office/powerpoint/2010/main" val="376425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Intestino médio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87556" y="1412776"/>
            <a:ext cx="5220247" cy="46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6792265" y="6477243"/>
            <a:ext cx="181553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Slide: Emiko S. Mendes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1863" y="2204864"/>
            <a:ext cx="3172025" cy="327579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2400" b="0" i="0" u="none" strike="noStrike" kern="1200" dirty="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No intestino anterior e médio, o alimento sofre ação das secreções enzimáticas (protease, amilase e lipase) sintetizadas pelo </a:t>
            </a:r>
            <a:r>
              <a:rPr lang="pt-BR" sz="2400" b="0" i="0" u="none" strike="noStrike" kern="1200" dirty="0" err="1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hepatopâncreas</a:t>
            </a:r>
            <a:r>
              <a:rPr lang="pt-BR" sz="2400" b="0" i="0" u="none" strike="noStrike" kern="1200" dirty="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.</a:t>
            </a: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2400" b="0" i="0" u="none" strike="noStrike" kern="1200" dirty="0">
              <a:ln>
                <a:noFill/>
              </a:ln>
              <a:solidFill>
                <a:srgbClr val="CE181E"/>
              </a:solidFill>
              <a:latin typeface="Liberation Sans" pitchFamily="18"/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284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Intestino posterior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8969" y="1756349"/>
            <a:ext cx="5185633" cy="46002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195931" y="6444153"/>
            <a:ext cx="181553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Slide: Emiko S. Mendes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476591" y="3386082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400" dirty="0"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Intestino posterior conduz os resíduos alimentares para o ânus.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98674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Cecos anterior e posterior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55238" y="2089854"/>
            <a:ext cx="5289476" cy="27442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195931" y="6444589"/>
            <a:ext cx="181553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Slide: Emiko S. Mendes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57171" y="5050482"/>
            <a:ext cx="8458062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Função: receber o conteúdo do intestino e começar a reabsorção de água e íons</a:t>
            </a:r>
          </a:p>
        </p:txBody>
      </p:sp>
    </p:spTree>
    <p:extLst>
      <p:ext uri="{BB962C8B-B14F-4D97-AF65-F5344CB8AC3E}">
        <p14:creationId xmlns:p14="http://schemas.microsoft.com/office/powerpoint/2010/main" val="108416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Hepatopâncreas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0201" y="1741545"/>
            <a:ext cx="5081789" cy="46233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6792265" y="6477243"/>
            <a:ext cx="181553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Slide: Emiko S. Mendes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139162" y="3047704"/>
            <a:ext cx="2414357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Produção de enzimas</a:t>
            </a:r>
          </a:p>
        </p:txBody>
      </p:sp>
    </p:spTree>
    <p:extLst>
      <p:ext uri="{BB962C8B-B14F-4D97-AF65-F5344CB8AC3E}">
        <p14:creationId xmlns:p14="http://schemas.microsoft.com/office/powerpoint/2010/main" val="401498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Sistema circulatório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06004" y="1654468"/>
            <a:ext cx="5185633" cy="46120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6792265" y="6477678"/>
            <a:ext cx="181553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Slide: Emiko S. Mendes</a:t>
            </a:r>
          </a:p>
        </p:txBody>
      </p:sp>
    </p:spTree>
    <p:extLst>
      <p:ext uri="{BB962C8B-B14F-4D97-AF65-F5344CB8AC3E}">
        <p14:creationId xmlns:p14="http://schemas.microsoft.com/office/powerpoint/2010/main" val="83653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Sistema circulatório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 algn="just"/>
            <a:r>
              <a:rPr lang="pt-BR" sz="2400" dirty="0">
                <a:cs typeface="Tahoma" pitchFamily="2"/>
              </a:rPr>
              <a:t>O sistema circulatório é aberto (a </a:t>
            </a:r>
            <a:r>
              <a:rPr lang="pt-BR" sz="2400" dirty="0" err="1">
                <a:cs typeface="Tahoma" pitchFamily="2"/>
              </a:rPr>
              <a:t>hemolinfa</a:t>
            </a:r>
            <a:r>
              <a:rPr lang="pt-BR" sz="2400" dirty="0">
                <a:cs typeface="Tahoma" pitchFamily="2"/>
              </a:rPr>
              <a:t> flui através de uma cavidade </a:t>
            </a:r>
            <a:r>
              <a:rPr lang="pt-BR" sz="2400" dirty="0" err="1">
                <a:cs typeface="Tahoma" pitchFamily="2"/>
              </a:rPr>
              <a:t>hemocélica</a:t>
            </a:r>
            <a:r>
              <a:rPr lang="pt-BR" sz="2400" dirty="0">
                <a:cs typeface="Tahoma" pitchFamily="2"/>
              </a:rPr>
              <a:t>). O coração localiza-se na porção posterior dorsal da carapaça, de onde partem três artérias principais: uma para frente, para baixo e para trás, por onde é conduzida a </a:t>
            </a:r>
            <a:r>
              <a:rPr lang="pt-BR" sz="2400" dirty="0" err="1">
                <a:cs typeface="Tahoma" pitchFamily="2"/>
              </a:rPr>
              <a:t>hemolinfa</a:t>
            </a:r>
            <a:r>
              <a:rPr lang="pt-BR" sz="2400" dirty="0">
                <a:cs typeface="Tahoma" pitchFamily="2"/>
              </a:rPr>
              <a:t>.</a:t>
            </a:r>
          </a:p>
          <a:p>
            <a:pPr lvl="0" algn="just"/>
            <a:endParaRPr lang="pt-BR" sz="2400" dirty="0">
              <a:cs typeface="Tahoma" pitchFamily="2"/>
            </a:endParaRPr>
          </a:p>
          <a:p>
            <a:pPr lvl="0" algn="just"/>
            <a:r>
              <a:rPr lang="pt-BR" sz="2400" dirty="0">
                <a:cs typeface="Tahoma" pitchFamily="2"/>
              </a:rPr>
              <a:t>Em lagostas, a circulação da </a:t>
            </a:r>
            <a:r>
              <a:rPr lang="pt-BR" sz="2400" dirty="0" err="1">
                <a:cs typeface="Tahoma" pitchFamily="2"/>
              </a:rPr>
              <a:t>hemolinfa</a:t>
            </a:r>
            <a:r>
              <a:rPr lang="pt-BR" sz="2400" dirty="0">
                <a:cs typeface="Tahoma" pitchFamily="2"/>
              </a:rPr>
              <a:t> leva de 3 a 8 minutos. No homem é de 21 segundos!</a:t>
            </a:r>
          </a:p>
        </p:txBody>
      </p:sp>
    </p:spTree>
    <p:extLst>
      <p:ext uri="{BB962C8B-B14F-4D97-AF65-F5344CB8AC3E}">
        <p14:creationId xmlns:p14="http://schemas.microsoft.com/office/powerpoint/2010/main" val="21012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Coração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23311" y="1628345"/>
            <a:ext cx="5151018" cy="46925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6792265" y="6478113"/>
            <a:ext cx="181553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Slide: Emiko S. Mendes</a:t>
            </a:r>
          </a:p>
        </p:txBody>
      </p:sp>
    </p:spTree>
    <p:extLst>
      <p:ext uri="{BB962C8B-B14F-4D97-AF65-F5344CB8AC3E}">
        <p14:creationId xmlns:p14="http://schemas.microsoft.com/office/powerpoint/2010/main" val="18521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Organismos aquáticos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104256"/>
            <a:ext cx="8229600" cy="3124944"/>
          </a:xfrm>
        </p:spPr>
        <p:txBody>
          <a:bodyPr/>
          <a:lstStyle/>
          <a:p>
            <a:r>
              <a:rPr lang="pt-BR" dirty="0" smtClean="0"/>
              <a:t>Camarões</a:t>
            </a:r>
          </a:p>
          <a:p>
            <a:r>
              <a:rPr lang="pt-BR" dirty="0" smtClean="0"/>
              <a:t>Caranguejos</a:t>
            </a:r>
          </a:p>
          <a:p>
            <a:r>
              <a:rPr lang="pt-BR" dirty="0" smtClean="0"/>
              <a:t>Rãs</a:t>
            </a:r>
          </a:p>
          <a:p>
            <a:r>
              <a:rPr lang="pt-BR" dirty="0" smtClean="0"/>
              <a:t>Ostras</a:t>
            </a:r>
          </a:p>
          <a:p>
            <a:r>
              <a:rPr lang="pt-BR" dirty="0" smtClean="0"/>
              <a:t>Jacarés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522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Sistema reprodutivo fêmea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40618" y="1726742"/>
            <a:ext cx="5116404" cy="46695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6792265" y="6478549"/>
            <a:ext cx="181553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Slide: Emiko S. Mendes</a:t>
            </a:r>
          </a:p>
        </p:txBody>
      </p:sp>
    </p:spTree>
    <p:extLst>
      <p:ext uri="{BB962C8B-B14F-4D97-AF65-F5344CB8AC3E}">
        <p14:creationId xmlns:p14="http://schemas.microsoft.com/office/powerpoint/2010/main" val="25035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Aparelho reprodutivo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>
          <a:xfrm>
            <a:off x="395536" y="1412776"/>
            <a:ext cx="8229600" cy="4525963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 algn="just">
              <a:buNone/>
            </a:pPr>
            <a:r>
              <a:rPr lang="pt-BR" sz="2500" dirty="0">
                <a:cs typeface="Tahoma" pitchFamily="2"/>
              </a:rPr>
              <a:t>As fêmeas possuem dois ovários localizados no tórax, acima do estômago, de onde partem dois </a:t>
            </a:r>
            <a:r>
              <a:rPr lang="pt-BR" sz="2500" dirty="0" err="1">
                <a:cs typeface="Tahoma" pitchFamily="2"/>
              </a:rPr>
              <a:t>ovidutos</a:t>
            </a:r>
            <a:r>
              <a:rPr lang="pt-BR" sz="2500" dirty="0">
                <a:cs typeface="Tahoma" pitchFamily="2"/>
              </a:rPr>
              <a:t> que levam os óvulos até as aberturas genitais, localizadas na base do terceiro par de </a:t>
            </a:r>
            <a:r>
              <a:rPr lang="pt-BR" sz="2500" dirty="0" err="1">
                <a:cs typeface="Tahoma" pitchFamily="2"/>
              </a:rPr>
              <a:t>pereiópodos</a:t>
            </a:r>
            <a:r>
              <a:rPr lang="pt-BR" sz="2500" dirty="0">
                <a:cs typeface="Tahoma" pitchFamily="2"/>
              </a:rPr>
              <a:t>, por onde são eliminados.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68879" y="3050752"/>
            <a:ext cx="2582693" cy="380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21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Desenvolvimento gonadal fêmeas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 algn="just"/>
            <a:r>
              <a:rPr lang="pt-BR" sz="2000">
                <a:cs typeface="Tahoma" pitchFamily="2"/>
              </a:rPr>
              <a:t>4 estágios – Imaturo (transparente, de difícil visualização); início de maturação (amarelo claro, ocupando de ¼ a ½ da cavidade da carapaça); em maturação (amarelo escuro a laranjo claro, ocupando ¾ da cavidade) e; maturo (coloração laranja escuro, ocupando toda a cavidade).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81764" y="3221859"/>
            <a:ext cx="5033786" cy="33172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6661643" y="6356640"/>
            <a:ext cx="2230396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Valenti et al., (1998)</a:t>
            </a:r>
          </a:p>
        </p:txBody>
      </p:sp>
    </p:spTree>
    <p:extLst>
      <p:ext uri="{BB962C8B-B14F-4D97-AF65-F5344CB8AC3E}">
        <p14:creationId xmlns:p14="http://schemas.microsoft.com/office/powerpoint/2010/main" val="17456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78499" y="1132005"/>
            <a:ext cx="3148932" cy="55977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653103" y="6182486"/>
            <a:ext cx="2439812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Ballester et al., (2012)</a:t>
            </a:r>
          </a:p>
        </p:txBody>
      </p:sp>
    </p:spTree>
    <p:extLst>
      <p:ext uri="{BB962C8B-B14F-4D97-AF65-F5344CB8AC3E}">
        <p14:creationId xmlns:p14="http://schemas.microsoft.com/office/powerpoint/2010/main" val="135680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t-BR" sz="3400" dirty="0">
                <a:cs typeface="Tahoma" pitchFamily="2"/>
              </a:rPr>
              <a:t>Ablação do pedúnculo ocular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83950" y="22205"/>
            <a:ext cx="3459483" cy="68568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107503" y="2002776"/>
            <a:ext cx="5576447" cy="380728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Técnica de reprodução de camarões em cativeiro.</a:t>
            </a: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No pedúnculo ocular há células neuro secretoras que formam o complexo órgão X/glândula do seio, responsável pela produção, estocagem e distribuição de hormônios reguladores da muda e gametogênese.</a:t>
            </a: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 órgão X sintetiza o </a:t>
            </a:r>
            <a:r>
              <a:rPr lang="pt-BR" sz="1800" b="0" i="0" u="sng" strike="noStrike" kern="1200">
                <a:ln>
                  <a:noFill/>
                </a:ln>
                <a:uFillTx/>
                <a:latin typeface="Liberation Sans" pitchFamily="18"/>
                <a:ea typeface="Segoe UI" pitchFamily="2"/>
                <a:cs typeface="Tahoma" pitchFamily="2"/>
              </a:rPr>
              <a:t>Hormônio Inibidor Gonadal</a:t>
            </a:r>
            <a:r>
              <a:rPr lang="pt-BR" sz="18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.</a:t>
            </a: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Retirando o pedúnculo ocular, permite uma maior concentração do </a:t>
            </a:r>
            <a:r>
              <a:rPr lang="pt-BR" sz="1800" b="0" i="0" u="sng" strike="noStrike" kern="1200">
                <a:ln>
                  <a:noFill/>
                </a:ln>
                <a:uFillTx/>
                <a:latin typeface="Liberation Sans" pitchFamily="18"/>
                <a:ea typeface="Segoe UI" pitchFamily="2"/>
                <a:cs typeface="Tahoma" pitchFamily="2"/>
              </a:rPr>
              <a:t>Hormônio Estimulador Gonadal</a:t>
            </a:r>
            <a:r>
              <a:rPr lang="pt-BR" sz="18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, produzido pelo órgão Y no cefalotórax, estimulando a maturação gonadal.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416493" y="6479832"/>
            <a:ext cx="2267457" cy="29734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Santos e Pinheiro, (2000).</a:t>
            </a:r>
          </a:p>
        </p:txBody>
      </p:sp>
    </p:spTree>
    <p:extLst>
      <p:ext uri="{BB962C8B-B14F-4D97-AF65-F5344CB8AC3E}">
        <p14:creationId xmlns:p14="http://schemas.microsoft.com/office/powerpoint/2010/main" val="34058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Sistema reprodutivo macho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792265" y="6478549"/>
            <a:ext cx="181553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Slide: Emiko S. Mendes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40618" y="1970122"/>
            <a:ext cx="5116404" cy="4658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73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Aparelho reprodutivo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15952" y="2264009"/>
            <a:ext cx="3362171" cy="35710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323528" y="2204864"/>
            <a:ext cx="53924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800" dirty="0">
                <a:latin typeface="Liberation Sans" pitchFamily="18"/>
                <a:ea typeface="Segoe UI" pitchFamily="2"/>
                <a:cs typeface="Tahoma" pitchFamily="2"/>
              </a:rPr>
              <a:t>Os machos possuem dois testículos localizados no tórax, de onde partem dois canais deferentes que levam o sêmen até as aberturas genitais, localizadas na base do quinto par de </a:t>
            </a:r>
            <a:r>
              <a:rPr lang="pt-BR" sz="2800" dirty="0" err="1">
                <a:latin typeface="Liberation Sans" pitchFamily="18"/>
                <a:ea typeface="Segoe UI" pitchFamily="2"/>
                <a:cs typeface="Tahoma" pitchFamily="2"/>
              </a:rPr>
              <a:t>pereiópodos</a:t>
            </a:r>
            <a:r>
              <a:rPr lang="pt-BR" sz="2800" dirty="0">
                <a:latin typeface="Liberation Sans" pitchFamily="18"/>
                <a:ea typeface="Segoe UI" pitchFamily="2"/>
                <a:cs typeface="Tahoma" pitchFamily="2"/>
              </a:rPr>
              <a:t> (Brown </a:t>
            </a:r>
            <a:r>
              <a:rPr lang="pt-BR" sz="2800" i="1" dirty="0">
                <a:latin typeface="Liberation Sans" pitchFamily="18"/>
                <a:ea typeface="Segoe UI" pitchFamily="2"/>
                <a:cs typeface="Tahoma" pitchFamily="2"/>
              </a:rPr>
              <a:t>et al</a:t>
            </a:r>
            <a:r>
              <a:rPr lang="pt-BR" sz="2800" dirty="0">
                <a:latin typeface="Liberation Sans" pitchFamily="18"/>
                <a:ea typeface="Segoe UI" pitchFamily="2"/>
                <a:cs typeface="Tahoma" pitchFamily="2"/>
              </a:rPr>
              <a:t>., 2010).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721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Sistema nervoso central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89928" y="1762879"/>
            <a:ext cx="5081789" cy="468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6792265" y="6478549"/>
            <a:ext cx="181553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Slide: Emiko S. Mendes</a:t>
            </a:r>
          </a:p>
        </p:txBody>
      </p:sp>
    </p:spTree>
    <p:extLst>
      <p:ext uri="{BB962C8B-B14F-4D97-AF65-F5344CB8AC3E}">
        <p14:creationId xmlns:p14="http://schemas.microsoft.com/office/powerpoint/2010/main" val="113746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Sistema nervoso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65512" y="5200690"/>
            <a:ext cx="1632756" cy="15042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a livre 3"/>
          <p:cNvSpPr/>
          <p:nvPr/>
        </p:nvSpPr>
        <p:spPr>
          <a:xfrm>
            <a:off x="3657373" y="5200690"/>
            <a:ext cx="1240894" cy="6334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ço Reservado para Texto 4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 algn="just">
              <a:buNone/>
            </a:pPr>
            <a:r>
              <a:rPr lang="pt-BR" sz="2500" u="sng">
                <a:cs typeface="Tahoma" pitchFamily="2"/>
              </a:rPr>
              <a:t>Sistema nervoso</a:t>
            </a:r>
            <a:r>
              <a:rPr lang="pt-BR" sz="2500">
                <a:cs typeface="Tahoma" pitchFamily="2"/>
              </a:rPr>
              <a:t>: É do tipo ganglionar e é constituído basicamente por dois gânglios cerebróides dorsais e um cordão nervoso ganglionar ventral (Pinheiro e Hebling, 1998). São responsáveis pela coordenação central e pela inervação da parte anterior da cabeça (Brown </a:t>
            </a:r>
            <a:r>
              <a:rPr lang="pt-BR" sz="2500" i="1">
                <a:cs typeface="Tahoma" pitchFamily="2"/>
              </a:rPr>
              <a:t>et al</a:t>
            </a:r>
            <a:r>
              <a:rPr lang="pt-BR" sz="2500">
                <a:cs typeface="Tahoma" pitchFamily="2"/>
              </a:rPr>
              <a:t>, 2010). A cadeia ganglionar ventral é formada por um par de gânglios subesofágicos na cabeça e um par de gânglios em cada um dos segmentos do terceiro maxilípede aos urópodos, e é responsável pela inervação das extremidades, músculos e demais órgãos (Brown </a:t>
            </a:r>
            <a:r>
              <a:rPr lang="pt-BR" sz="2500" i="1">
                <a:cs typeface="Tahoma" pitchFamily="2"/>
              </a:rPr>
              <a:t>et al</a:t>
            </a:r>
            <a:r>
              <a:rPr lang="pt-BR" sz="2500">
                <a:cs typeface="Tahoma" pitchFamily="2"/>
              </a:rPr>
              <a:t>, 2010).</a:t>
            </a:r>
          </a:p>
        </p:txBody>
      </p:sp>
    </p:spTree>
    <p:extLst>
      <p:ext uri="{BB962C8B-B14F-4D97-AF65-F5344CB8AC3E}">
        <p14:creationId xmlns:p14="http://schemas.microsoft.com/office/powerpoint/2010/main" val="164195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Brânquias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57926" y="1567391"/>
            <a:ext cx="4734339" cy="43072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6792265" y="6478984"/>
            <a:ext cx="181553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Slide: Emiko S. Mendes</a:t>
            </a:r>
          </a:p>
        </p:txBody>
      </p:sp>
    </p:spTree>
    <p:extLst>
      <p:ext uri="{BB962C8B-B14F-4D97-AF65-F5344CB8AC3E}">
        <p14:creationId xmlns:p14="http://schemas.microsoft.com/office/powerpoint/2010/main" val="368812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Camarões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51520" y="2132856"/>
            <a:ext cx="4241874" cy="32292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4450818" y="2276872"/>
            <a:ext cx="4586022" cy="363030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2000" b="0" i="0" u="sng" strike="noStrike" kern="1200" dirty="0" err="1">
                <a:ln>
                  <a:noFill/>
                </a:ln>
                <a:uFillTx/>
                <a:latin typeface="Liberation Sans" pitchFamily="18"/>
                <a:ea typeface="Segoe UI" pitchFamily="2"/>
                <a:cs typeface="Tahoma" pitchFamily="2"/>
              </a:rPr>
              <a:t>Carídeos</a:t>
            </a:r>
            <a:r>
              <a:rPr lang="pt-BR" sz="20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apresentam alongamento da placa </a:t>
            </a:r>
            <a:r>
              <a:rPr lang="pt-BR" sz="20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tergo</a:t>
            </a:r>
            <a:r>
              <a:rPr lang="pt-BR" sz="20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lateral do 2</a:t>
            </a:r>
            <a:r>
              <a:rPr lang="pt-BR" sz="2000" b="0" i="0" u="none" strike="noStrike" kern="1200" baseline="300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</a:t>
            </a:r>
            <a:r>
              <a:rPr lang="pt-BR" sz="20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somito, recobrindo, parcialmente, a placa do 1</a:t>
            </a:r>
            <a:r>
              <a:rPr lang="pt-BR" sz="2000" b="0" i="0" u="none" strike="noStrike" kern="1200" baseline="300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</a:t>
            </a:r>
            <a:r>
              <a:rPr lang="pt-BR" sz="20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e 3</a:t>
            </a:r>
            <a:r>
              <a:rPr lang="pt-BR" sz="2000" b="0" i="0" u="none" strike="noStrike" kern="1200" baseline="300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</a:t>
            </a:r>
            <a:r>
              <a:rPr lang="pt-BR" sz="20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somitos (b);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20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20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Escama </a:t>
            </a:r>
            <a:r>
              <a:rPr lang="pt-BR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antenal</a:t>
            </a:r>
            <a:r>
              <a:rPr lang="pt-BR" sz="20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é mais alargada (a);</a:t>
            </a: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20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20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 2</a:t>
            </a:r>
            <a:r>
              <a:rPr lang="pt-BR" sz="2000" b="0" i="0" u="none" strike="noStrike" kern="1200" baseline="300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</a:t>
            </a:r>
            <a:r>
              <a:rPr lang="pt-BR" sz="20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par de </a:t>
            </a:r>
            <a:r>
              <a:rPr lang="pt-BR" sz="20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pereiópodos</a:t>
            </a:r>
            <a:r>
              <a:rPr lang="pt-BR" sz="20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geralmente mais espesso e desenvolvido que os demais (c);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20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20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Corpo com mais angulação.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251520" y="1412776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800" dirty="0" smtClean="0">
                <a:cs typeface="Tahoma" pitchFamily="2"/>
              </a:rPr>
              <a:t>Diferenças entre </a:t>
            </a:r>
            <a:r>
              <a:rPr lang="pt-BR" sz="2800" dirty="0" err="1" smtClean="0">
                <a:cs typeface="Tahoma" pitchFamily="2"/>
              </a:rPr>
              <a:t>carídeos</a:t>
            </a:r>
            <a:r>
              <a:rPr lang="pt-BR" sz="2800" dirty="0" smtClean="0">
                <a:cs typeface="Tahoma" pitchFamily="2"/>
              </a:rPr>
              <a:t> e </a:t>
            </a:r>
            <a:r>
              <a:rPr lang="pt-BR" sz="2800" dirty="0" err="1" smtClean="0">
                <a:cs typeface="Tahoma" pitchFamily="2"/>
              </a:rPr>
              <a:t>peneídeos</a:t>
            </a:r>
            <a:endParaRPr lang="pt-BR" sz="2800" dirty="0">
              <a:cs typeface="Tahoma" pitchFamily="2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23527" y="5661248"/>
            <a:ext cx="4176120" cy="112321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Figura. Diferenciação morfológica entre camarões </a:t>
            </a:r>
            <a:r>
              <a:rPr lang="pt-BR" sz="14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carídeos</a:t>
            </a:r>
            <a:r>
              <a:rPr lang="pt-BR" sz="1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e </a:t>
            </a:r>
            <a:r>
              <a:rPr lang="pt-BR" sz="14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peneídeos</a:t>
            </a:r>
            <a:r>
              <a:rPr lang="pt-BR" sz="1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(segundo </a:t>
            </a:r>
            <a:r>
              <a:rPr lang="pt-BR" sz="14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Bliss</a:t>
            </a:r>
            <a:r>
              <a:rPr lang="pt-BR" sz="1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1990). (a = escama antenal; b = placa </a:t>
            </a:r>
            <a:r>
              <a:rPr lang="pt-BR" sz="14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tergo</a:t>
            </a:r>
            <a:r>
              <a:rPr lang="pt-BR" sz="1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-lateral do segundo somito abdominal; c = </a:t>
            </a:r>
            <a:r>
              <a:rPr lang="pt-BR" sz="14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sugundo</a:t>
            </a:r>
            <a:r>
              <a:rPr lang="pt-BR" sz="1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par de </a:t>
            </a:r>
            <a:r>
              <a:rPr lang="pt-BR" sz="14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pereiópodos</a:t>
            </a:r>
            <a:r>
              <a:rPr lang="pt-BR" sz="1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). (</a:t>
            </a:r>
            <a:r>
              <a:rPr lang="pt-BR" sz="14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Valenti</a:t>
            </a:r>
            <a:r>
              <a:rPr lang="pt-BR" sz="1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et al., 1998).</a:t>
            </a:r>
          </a:p>
        </p:txBody>
      </p:sp>
    </p:spTree>
    <p:extLst>
      <p:ext uri="{BB962C8B-B14F-4D97-AF65-F5344CB8AC3E}">
        <p14:creationId xmlns:p14="http://schemas.microsoft.com/office/powerpoint/2010/main" val="308401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Respiração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67544" y="1916832"/>
            <a:ext cx="82089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hangingPunct="0"/>
            <a:r>
              <a:rPr lang="pt-BR" u="sng" dirty="0">
                <a:latin typeface="Liberation Sans" pitchFamily="18"/>
                <a:ea typeface="Segoe UI" pitchFamily="2"/>
                <a:cs typeface="Tahoma" pitchFamily="2"/>
              </a:rPr>
              <a:t>Aparelho respiratório</a:t>
            </a:r>
            <a:r>
              <a:rPr lang="pt-BR" dirty="0">
                <a:latin typeface="Liberation Sans" pitchFamily="18"/>
                <a:ea typeface="Segoe UI" pitchFamily="2"/>
                <a:cs typeface="Tahoma" pitchFamily="2"/>
              </a:rPr>
              <a:t>: A respiração é branquial. As brânquias estão dispostas em duas séries laterais no cefalotórax, sob a carapaça na câmara branquial (Brown </a:t>
            </a:r>
            <a:r>
              <a:rPr lang="pt-BR" i="1" dirty="0">
                <a:latin typeface="Liberation Sans" pitchFamily="18"/>
                <a:ea typeface="Segoe UI" pitchFamily="2"/>
                <a:cs typeface="Tahoma" pitchFamily="2"/>
              </a:rPr>
              <a:t>et al</a:t>
            </a:r>
            <a:r>
              <a:rPr lang="pt-BR" dirty="0">
                <a:latin typeface="Liberation Sans" pitchFamily="18"/>
                <a:ea typeface="Segoe UI" pitchFamily="2"/>
                <a:cs typeface="Tahoma" pitchFamily="2"/>
              </a:rPr>
              <a:t>., 2010). Além da função respiratória, as brânquias desempenham um importante papel na manutenção do equilíbrio osmótico (Brown </a:t>
            </a:r>
            <a:r>
              <a:rPr lang="pt-BR" i="1" dirty="0">
                <a:latin typeface="Liberation Sans" pitchFamily="18"/>
                <a:ea typeface="Segoe UI" pitchFamily="2"/>
                <a:cs typeface="Tahoma" pitchFamily="2"/>
              </a:rPr>
              <a:t>et al</a:t>
            </a:r>
            <a:r>
              <a:rPr lang="pt-BR" dirty="0">
                <a:latin typeface="Liberation Sans" pitchFamily="18"/>
                <a:ea typeface="Segoe UI" pitchFamily="2"/>
                <a:cs typeface="Tahoma" pitchFamily="2"/>
              </a:rPr>
              <a:t>., 2010).</a:t>
            </a:r>
          </a:p>
          <a:p>
            <a:pPr lvl="0" algn="just" hangingPunct="0"/>
            <a:endParaRPr lang="pt-BR" dirty="0">
              <a:latin typeface="Liberation Sans" pitchFamily="18"/>
              <a:ea typeface="Segoe UI" pitchFamily="2"/>
              <a:cs typeface="Tahoma" pitchFamily="2"/>
            </a:endParaRPr>
          </a:p>
          <a:p>
            <a:pPr lvl="0" algn="just" hangingPunct="0"/>
            <a:r>
              <a:rPr lang="pt-BR" dirty="0">
                <a:latin typeface="Liberation Sans" pitchFamily="18"/>
                <a:ea typeface="Segoe UI" pitchFamily="2"/>
                <a:cs typeface="Tahoma" pitchFamily="2"/>
              </a:rPr>
              <a:t>Através das aberturas da câmara branquial, a água é conduzida às brânquias, nas quais ocorre a hematose (transformação do sangue venoso em arterial), e a seguir, é dirigida para a região anterior da câmara branquial. Nesse local está alojado o </a:t>
            </a:r>
            <a:r>
              <a:rPr lang="pt-BR" dirty="0" err="1">
                <a:latin typeface="Liberation Sans" pitchFamily="18"/>
                <a:ea typeface="Segoe UI" pitchFamily="2"/>
                <a:cs typeface="Tahoma" pitchFamily="2"/>
              </a:rPr>
              <a:t>exopodito</a:t>
            </a:r>
            <a:r>
              <a:rPr lang="pt-BR" dirty="0">
                <a:latin typeface="Liberation Sans" pitchFamily="18"/>
                <a:ea typeface="Segoe UI" pitchFamily="2"/>
                <a:cs typeface="Tahoma" pitchFamily="2"/>
              </a:rPr>
              <a:t> da maxila, cujo batimento promove o estabelecimento da corrente de saída de água pela região anterior do cefalotórax.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52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Órgãos hematopoiéticos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18615" y="1328910"/>
            <a:ext cx="5185633" cy="468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6792265" y="6479420"/>
            <a:ext cx="181553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Slide: Emiko S. Mendes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78818" y="5952984"/>
            <a:ext cx="8650615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Baço, linfonodos e medula óssea – produção de leucócitos, hemácias e plaquetas.</a:t>
            </a:r>
          </a:p>
        </p:txBody>
      </p:sp>
    </p:spTree>
    <p:extLst>
      <p:ext uri="{BB962C8B-B14F-4D97-AF65-F5344CB8AC3E}">
        <p14:creationId xmlns:p14="http://schemas.microsoft.com/office/powerpoint/2010/main" val="111245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Glândula antenal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792265" y="6479420"/>
            <a:ext cx="181553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Slide: Emiko S. Mendes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75860" y="2089854"/>
            <a:ext cx="5116404" cy="46233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6444208" y="440153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Excreção de amônia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5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Órgão linfóide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792265" y="6479855"/>
            <a:ext cx="181553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Slide: Emiko S. Mendes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9581" y="2089854"/>
            <a:ext cx="5081789" cy="46808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5724128" y="3012108"/>
            <a:ext cx="3056433" cy="186027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2400" b="0" i="0" u="none" strike="noStrike" kern="1200" dirty="0" smtClean="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proteção </a:t>
            </a:r>
            <a:r>
              <a:rPr lang="pt-BR" sz="2400" b="0" i="0" u="none" strike="noStrike" kern="1200" dirty="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do corpo contra patógenos ou antígenos invasores (bactérias, vírus e parasitos).</a:t>
            </a:r>
          </a:p>
        </p:txBody>
      </p:sp>
    </p:spTree>
    <p:extLst>
      <p:ext uri="{BB962C8B-B14F-4D97-AF65-F5344CB8AC3E}">
        <p14:creationId xmlns:p14="http://schemas.microsoft.com/office/powerpoint/2010/main" val="33983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Estrutura populacional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8600">
            <a:off x="407591" y="2103409"/>
            <a:ext cx="3765135" cy="350007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4499992" y="2089854"/>
            <a:ext cx="4608512" cy="354182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Machos – 3 classificações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 err="1">
                <a:ln>
                  <a:noFill/>
                </a:ln>
                <a:solidFill>
                  <a:srgbClr val="2A6099"/>
                </a:solidFill>
                <a:latin typeface="Liberation Sans" pitchFamily="18"/>
                <a:ea typeface="Segoe UI" pitchFamily="2"/>
                <a:cs typeface="Tahoma" pitchFamily="2"/>
              </a:rPr>
              <a:t>Quela</a:t>
            </a:r>
            <a:r>
              <a:rPr lang="pt-BR" sz="1800" b="0" i="0" u="none" strike="noStrike" kern="1200" dirty="0">
                <a:ln>
                  <a:noFill/>
                </a:ln>
                <a:solidFill>
                  <a:srgbClr val="2A6099"/>
                </a:solidFill>
                <a:latin typeface="Liberation Sans" pitchFamily="18"/>
                <a:ea typeface="Segoe UI" pitchFamily="2"/>
                <a:cs typeface="Tahoma" pitchFamily="2"/>
              </a:rPr>
              <a:t> azul – dominantes, férteis e tamanho maior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 err="1">
                <a:ln>
                  <a:noFill/>
                </a:ln>
                <a:solidFill>
                  <a:srgbClr val="FF8000"/>
                </a:solidFill>
                <a:latin typeface="Liberation Sans" pitchFamily="18"/>
                <a:ea typeface="Segoe UI" pitchFamily="2"/>
                <a:cs typeface="Tahoma" pitchFamily="2"/>
              </a:rPr>
              <a:t>Quela</a:t>
            </a:r>
            <a:r>
              <a:rPr lang="pt-BR" sz="1800" b="0" i="0" u="none" strike="noStrike" kern="1200" dirty="0">
                <a:ln>
                  <a:noFill/>
                </a:ln>
                <a:solidFill>
                  <a:srgbClr val="FF8000"/>
                </a:solidFill>
                <a:latin typeface="Liberation Sans" pitchFamily="18"/>
                <a:ea typeface="Segoe UI" pitchFamily="2"/>
                <a:cs typeface="Tahoma" pitchFamily="2"/>
              </a:rPr>
              <a:t> laranja – alta taxa de crescimento e baixa atividade </a:t>
            </a:r>
            <a:r>
              <a:rPr lang="pt-BR" sz="1800" b="0" i="0" u="none" strike="noStrike" kern="1200" dirty="0" err="1">
                <a:ln>
                  <a:noFill/>
                </a:ln>
                <a:solidFill>
                  <a:srgbClr val="FF8000"/>
                </a:solidFill>
                <a:latin typeface="Liberation Sans" pitchFamily="18"/>
                <a:ea typeface="Segoe UI" pitchFamily="2"/>
                <a:cs typeface="Tahoma" pitchFamily="2"/>
              </a:rPr>
              <a:t>gonadal</a:t>
            </a:r>
            <a:r>
              <a:rPr lang="pt-BR" sz="1800" b="0" i="0" u="none" strike="noStrike" kern="1200" dirty="0">
                <a:ln>
                  <a:noFill/>
                </a:ln>
                <a:solidFill>
                  <a:srgbClr val="FF8000"/>
                </a:solidFill>
                <a:latin typeface="Liberation Sans" pitchFamily="18"/>
                <a:ea typeface="Segoe UI" pitchFamily="2"/>
                <a:cs typeface="Tahoma" pitchFamily="2"/>
              </a:rPr>
              <a:t>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solidFill>
                  <a:srgbClr val="127622"/>
                </a:solidFill>
                <a:latin typeface="Liberation Sans" pitchFamily="18"/>
                <a:ea typeface="Segoe UI" pitchFamily="2"/>
                <a:cs typeface="Tahoma" pitchFamily="2"/>
              </a:rPr>
              <a:t>Pinça translúcida – menor porte, férteis e comportamento mais ativo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26551" y="6444589"/>
            <a:ext cx="216646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Fonte: Ballester et al., (2012)</a:t>
            </a:r>
          </a:p>
        </p:txBody>
      </p:sp>
    </p:spTree>
    <p:extLst>
      <p:ext uri="{BB962C8B-B14F-4D97-AF65-F5344CB8AC3E}">
        <p14:creationId xmlns:p14="http://schemas.microsoft.com/office/powerpoint/2010/main" val="377419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457171" y="215081"/>
            <a:ext cx="6367748" cy="1224741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Ciclo de vida – camarão água doce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04949" y="1633135"/>
            <a:ext cx="4360764" cy="50622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6588224" y="3861048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Catádromos!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3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Ciclo de vida camarões marinhos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35697" y="1559254"/>
            <a:ext cx="5826960" cy="4966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1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Ciclo de vida - camarão marinho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06004" y="1788567"/>
            <a:ext cx="5185633" cy="4023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26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913865" y="-315416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dirty="0">
                <a:cs typeface="Tahoma" pitchFamily="2"/>
              </a:rPr>
              <a:t>Desenvolvimento larval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55439" y="1532125"/>
            <a:ext cx="3722683" cy="52777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135483" y="619929"/>
            <a:ext cx="5219956" cy="6193447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11 estágios de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zoea</a:t>
            </a:r>
            <a:endParaRPr lang="pt-BR" sz="9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9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1 – olhos não pedunculados…………………………………...…………………………………………………....ZOEA I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1’ - olhos pedunculados ………………………………………………………………………………………………….….2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9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2 – ausência de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urópodos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.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Telso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com 8 pares de cerdas e com ranhuras nas laterais …...………………..ZOEA II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2’ Presença de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urópodos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com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exo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e/ou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endopodido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já formados ………………………………………………….….3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9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3 – presença de somente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exopodito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nos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urópodos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. Um espinho na região dorsal do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rostro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...……….…...ZOEA III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3’ presença do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exo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e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endopodito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dos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urópodos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. Dois espinhos na região dorsal do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rostro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.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Telso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subquadrangular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…….…………………………………………………………………………………………...….ZOEA IV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9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4 – Ausência de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pleópodos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.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Telso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estreito, alongado e com formato quadrangular …..…………………….ZOEA V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4’ Presença de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pleópodos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………………………………………………………………………………………...………...5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9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5 –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Pleópodos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rudimentares …………………………………………….………………………………………...ZOEA VI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5’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Pleópodes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birremes ……………………………………………..………………………………………………………..6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9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6 – Ausência de cerdas nos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pleópodos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……………………………………………..…………………………..ZOEA VII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6’ Ausência de cerdas apenas no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exopodito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dos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pleópodos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 ……………………………………………......ZOEA VIII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6’’ Presença de cerdas no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exo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e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endopoditos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……………………………………………………………………………7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9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7 – presença de 10 segmentos da antena ……………………………………………….……………………...ZOEA IX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7’ Primeiro e segundo par de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pereiópodes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quelados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. Região dorsal do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rostro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com 3 a 4 espinhos …….. ZOEA X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7’’ Presença de 15 ou mais segmentos na antena ……………………………………………………….……………..8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9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8 – Região dorsal do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rostro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apresentando espinhos em mais de sua metade ………………………….…. ZOEA XI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8’ região dorsal e ventral do </a:t>
            </a:r>
            <a:r>
              <a:rPr lang="pt-BR" sz="9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rostro</a:t>
            </a:r>
            <a:r>
              <a:rPr lang="pt-BR" sz="9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apresentando espinhos em toda sua extensão ………………...…… Pós-larva</a:t>
            </a:r>
          </a:p>
        </p:txBody>
      </p:sp>
    </p:spTree>
    <p:extLst>
      <p:ext uri="{BB962C8B-B14F-4D97-AF65-F5344CB8AC3E}">
        <p14:creationId xmlns:p14="http://schemas.microsoft.com/office/powerpoint/2010/main" val="2973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Caranguejo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10358" y="1571473"/>
            <a:ext cx="3376357" cy="4866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9552" y="1547778"/>
            <a:ext cx="3561984" cy="4229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68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Anatomia externa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83568" y="2391472"/>
            <a:ext cx="5557320" cy="4205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6564888" y="5976312"/>
            <a:ext cx="2496751" cy="29734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Fonte: </a:t>
            </a:r>
            <a:r>
              <a:rPr lang="pt-BR" sz="14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Ballester</a:t>
            </a:r>
            <a:r>
              <a:rPr lang="pt-BR" sz="1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et al., (2012)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43608" y="1600265"/>
            <a:ext cx="6887761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2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Divisão do corpo: Cefalotórax e abdômen.</a:t>
            </a:r>
          </a:p>
        </p:txBody>
      </p:sp>
    </p:spTree>
    <p:extLst>
      <p:ext uri="{BB962C8B-B14F-4D97-AF65-F5344CB8AC3E}">
        <p14:creationId xmlns:p14="http://schemas.microsoft.com/office/powerpoint/2010/main" val="38331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Caranguejo – anatomia interna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67446" y="1844824"/>
            <a:ext cx="5705829" cy="49634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a livre 3"/>
          <p:cNvSpPr/>
          <p:nvPr/>
        </p:nvSpPr>
        <p:spPr>
          <a:xfrm>
            <a:off x="2351168" y="3570167"/>
            <a:ext cx="195931" cy="1741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926652" y="3483091"/>
            <a:ext cx="759095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Brânquias</a:t>
            </a:r>
          </a:p>
        </p:txBody>
      </p:sp>
      <p:sp>
        <p:nvSpPr>
          <p:cNvPr id="6" name="Forma livre 5"/>
          <p:cNvSpPr/>
          <p:nvPr/>
        </p:nvSpPr>
        <p:spPr>
          <a:xfrm>
            <a:off x="1698066" y="3831400"/>
            <a:ext cx="783723" cy="30477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7" name="Forma livre 6"/>
          <p:cNvSpPr/>
          <p:nvPr/>
        </p:nvSpPr>
        <p:spPr>
          <a:xfrm>
            <a:off x="1730721" y="3004166"/>
            <a:ext cx="979654" cy="1741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698066" y="3004166"/>
            <a:ext cx="1200883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Câmara branquial</a:t>
            </a:r>
          </a:p>
        </p:txBody>
      </p:sp>
      <p:sp>
        <p:nvSpPr>
          <p:cNvPr id="9" name="Forma livre 8"/>
          <p:cNvSpPr/>
          <p:nvPr/>
        </p:nvSpPr>
        <p:spPr>
          <a:xfrm>
            <a:off x="2089927" y="2612318"/>
            <a:ext cx="979654" cy="1741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743030" y="2568779"/>
            <a:ext cx="452601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Olho</a:t>
            </a:r>
          </a:p>
        </p:txBody>
      </p:sp>
      <p:sp>
        <p:nvSpPr>
          <p:cNvPr id="11" name="Forma livre 10"/>
          <p:cNvSpPr/>
          <p:nvPr/>
        </p:nvSpPr>
        <p:spPr>
          <a:xfrm>
            <a:off x="3200202" y="2525241"/>
            <a:ext cx="359206" cy="1741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134891" y="2418571"/>
            <a:ext cx="588151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Antena</a:t>
            </a:r>
          </a:p>
        </p:txBody>
      </p:sp>
      <p:sp>
        <p:nvSpPr>
          <p:cNvPr id="13" name="Forma livre 12"/>
          <p:cNvSpPr/>
          <p:nvPr/>
        </p:nvSpPr>
        <p:spPr>
          <a:xfrm>
            <a:off x="3722684" y="2307548"/>
            <a:ext cx="391861" cy="4353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14" name="Forma livre 13"/>
          <p:cNvSpPr/>
          <p:nvPr/>
        </p:nvSpPr>
        <p:spPr>
          <a:xfrm>
            <a:off x="4016579" y="1915700"/>
            <a:ext cx="979654" cy="4353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592063" y="2176933"/>
            <a:ext cx="1906589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Músculo anterior do estômago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081890" y="1872161"/>
            <a:ext cx="1528921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Gânglio supraesofágico</a:t>
            </a:r>
          </a:p>
        </p:txBody>
      </p:sp>
      <p:sp>
        <p:nvSpPr>
          <p:cNvPr id="17" name="Forma livre 16"/>
          <p:cNvSpPr/>
          <p:nvPr/>
        </p:nvSpPr>
        <p:spPr>
          <a:xfrm>
            <a:off x="4473751" y="2390749"/>
            <a:ext cx="522482" cy="1741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312681" y="2398557"/>
            <a:ext cx="687922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Antênula</a:t>
            </a:r>
            <a:endParaRPr lang="pt-BR" sz="10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19" name="Forma livre 18"/>
          <p:cNvSpPr/>
          <p:nvPr/>
        </p:nvSpPr>
        <p:spPr>
          <a:xfrm>
            <a:off x="5028888" y="2351086"/>
            <a:ext cx="522482" cy="34830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4991502" y="2330424"/>
            <a:ext cx="1151254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Glândula antenal</a:t>
            </a:r>
          </a:p>
        </p:txBody>
      </p:sp>
      <p:sp>
        <p:nvSpPr>
          <p:cNvPr id="21" name="Forma livre 20"/>
          <p:cNvSpPr/>
          <p:nvPr/>
        </p:nvSpPr>
        <p:spPr>
          <a:xfrm>
            <a:off x="5747301" y="2612318"/>
            <a:ext cx="979654" cy="34830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681990" y="2508261"/>
            <a:ext cx="2255915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Músculo adutor lateral da mandíbula</a:t>
            </a:r>
          </a:p>
        </p:txBody>
      </p:sp>
      <p:sp>
        <p:nvSpPr>
          <p:cNvPr id="23" name="Forma livre 22"/>
          <p:cNvSpPr/>
          <p:nvPr/>
        </p:nvSpPr>
        <p:spPr>
          <a:xfrm>
            <a:off x="6008541" y="3004166"/>
            <a:ext cx="979654" cy="1741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5943232" y="2941035"/>
            <a:ext cx="773458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Quelípode</a:t>
            </a:r>
          </a:p>
        </p:txBody>
      </p:sp>
      <p:sp>
        <p:nvSpPr>
          <p:cNvPr id="25" name="Forma livre 24"/>
          <p:cNvSpPr/>
          <p:nvPr/>
        </p:nvSpPr>
        <p:spPr>
          <a:xfrm>
            <a:off x="6008541" y="3178320"/>
            <a:ext cx="979654" cy="1741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5943232" y="3091243"/>
            <a:ext cx="1286547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Estômago cardíaco</a:t>
            </a:r>
          </a:p>
        </p:txBody>
      </p:sp>
      <p:sp>
        <p:nvSpPr>
          <p:cNvPr id="27" name="Forma livre 26"/>
          <p:cNvSpPr/>
          <p:nvPr/>
        </p:nvSpPr>
        <p:spPr>
          <a:xfrm>
            <a:off x="6106507" y="3396013"/>
            <a:ext cx="979654" cy="1741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6041197" y="3352475"/>
            <a:ext cx="1143944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Artéria dos olhos</a:t>
            </a:r>
          </a:p>
        </p:txBody>
      </p:sp>
      <p:sp>
        <p:nvSpPr>
          <p:cNvPr id="29" name="Forma livre 28"/>
          <p:cNvSpPr/>
          <p:nvPr/>
        </p:nvSpPr>
        <p:spPr>
          <a:xfrm>
            <a:off x="6171816" y="3874938"/>
            <a:ext cx="979654" cy="1741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6139162" y="3831400"/>
            <a:ext cx="1642927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Músculo dos pereiópodes</a:t>
            </a:r>
          </a:p>
        </p:txBody>
      </p:sp>
      <p:sp>
        <p:nvSpPr>
          <p:cNvPr id="31" name="Forma livre 30"/>
          <p:cNvSpPr/>
          <p:nvPr/>
        </p:nvSpPr>
        <p:spPr>
          <a:xfrm>
            <a:off x="6073852" y="4440939"/>
            <a:ext cx="979654" cy="1741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6032380" y="4353863"/>
            <a:ext cx="587895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Ostium</a:t>
            </a:r>
          </a:p>
        </p:txBody>
      </p:sp>
      <p:sp>
        <p:nvSpPr>
          <p:cNvPr id="33" name="Forma livre 32"/>
          <p:cNvSpPr/>
          <p:nvPr/>
        </p:nvSpPr>
        <p:spPr>
          <a:xfrm>
            <a:off x="6073852" y="4702172"/>
            <a:ext cx="979654" cy="1741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6032381" y="4634688"/>
            <a:ext cx="666378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Coração</a:t>
            </a:r>
          </a:p>
        </p:txBody>
      </p:sp>
      <p:sp>
        <p:nvSpPr>
          <p:cNvPr id="35" name="Forma livre 34"/>
          <p:cNvSpPr/>
          <p:nvPr/>
        </p:nvSpPr>
        <p:spPr>
          <a:xfrm>
            <a:off x="5877921" y="4915510"/>
            <a:ext cx="979654" cy="3962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5812611" y="4876326"/>
            <a:ext cx="1733273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Músculos do 5</a:t>
            </a:r>
            <a:r>
              <a:rPr lang="pt-BR" sz="1000" b="0" i="0" u="none" strike="noStrike" kern="1200" baseline="300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</a:t>
            </a: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pereiópode</a:t>
            </a:r>
          </a:p>
        </p:txBody>
      </p:sp>
      <p:sp>
        <p:nvSpPr>
          <p:cNvPr id="37" name="Forma livre 36"/>
          <p:cNvSpPr/>
          <p:nvPr/>
        </p:nvSpPr>
        <p:spPr>
          <a:xfrm>
            <a:off x="5681990" y="5334789"/>
            <a:ext cx="1044964" cy="32523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5681990" y="5294733"/>
            <a:ext cx="1685503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Artéria abdominal superior</a:t>
            </a:r>
          </a:p>
        </p:txBody>
      </p:sp>
      <p:sp>
        <p:nvSpPr>
          <p:cNvPr id="39" name="Forma livre 38"/>
          <p:cNvSpPr/>
          <p:nvPr/>
        </p:nvSpPr>
        <p:spPr>
          <a:xfrm>
            <a:off x="5420749" y="5747100"/>
            <a:ext cx="979654" cy="4353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5355438" y="5727507"/>
            <a:ext cx="1571497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Artéria abdominal lateral</a:t>
            </a:r>
          </a:p>
        </p:txBody>
      </p:sp>
      <p:sp>
        <p:nvSpPr>
          <p:cNvPr id="41" name="Forma livre 40"/>
          <p:cNvSpPr/>
          <p:nvPr/>
        </p:nvSpPr>
        <p:spPr>
          <a:xfrm>
            <a:off x="2024617" y="5790638"/>
            <a:ext cx="979654" cy="1741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2481789" y="5727507"/>
            <a:ext cx="666506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Intestino</a:t>
            </a:r>
          </a:p>
        </p:txBody>
      </p:sp>
      <p:sp>
        <p:nvSpPr>
          <p:cNvPr id="43" name="Forma livre 42"/>
          <p:cNvSpPr/>
          <p:nvPr/>
        </p:nvSpPr>
        <p:spPr>
          <a:xfrm>
            <a:off x="1828685" y="5224636"/>
            <a:ext cx="979654" cy="2612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1926652" y="5181098"/>
            <a:ext cx="1051098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Cecos pilóricos</a:t>
            </a:r>
          </a:p>
        </p:txBody>
      </p:sp>
      <p:sp>
        <p:nvSpPr>
          <p:cNvPr id="45" name="Forma livre 44"/>
          <p:cNvSpPr/>
          <p:nvPr/>
        </p:nvSpPr>
        <p:spPr>
          <a:xfrm>
            <a:off x="1665410" y="4876326"/>
            <a:ext cx="979654" cy="1741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1698066" y="4856735"/>
            <a:ext cx="1136763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Saco pericárdico</a:t>
            </a:r>
          </a:p>
        </p:txBody>
      </p:sp>
      <p:sp>
        <p:nvSpPr>
          <p:cNvPr id="47" name="Forma livre 46"/>
          <p:cNvSpPr/>
          <p:nvPr/>
        </p:nvSpPr>
        <p:spPr>
          <a:xfrm>
            <a:off x="1632756" y="4682580"/>
            <a:ext cx="979654" cy="1741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1567446" y="4615095"/>
            <a:ext cx="1200883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Estômago pilórico</a:t>
            </a:r>
          </a:p>
        </p:txBody>
      </p:sp>
      <p:sp>
        <p:nvSpPr>
          <p:cNvPr id="49" name="Forma livre 48"/>
          <p:cNvSpPr/>
          <p:nvPr/>
        </p:nvSpPr>
        <p:spPr>
          <a:xfrm>
            <a:off x="2024617" y="4484479"/>
            <a:ext cx="587792" cy="1741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2155238" y="4464887"/>
            <a:ext cx="559425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Ovário</a:t>
            </a:r>
          </a:p>
        </p:txBody>
      </p:sp>
      <p:sp>
        <p:nvSpPr>
          <p:cNvPr id="51" name="Forma livre 50"/>
          <p:cNvSpPr/>
          <p:nvPr/>
        </p:nvSpPr>
        <p:spPr>
          <a:xfrm>
            <a:off x="1796031" y="4179709"/>
            <a:ext cx="718413" cy="30477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849033" y="4223246"/>
            <a:ext cx="1956218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Músculo pilórico dorsal anterior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914342" y="3932845"/>
            <a:ext cx="1842341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Epipé do primeiro maxilípede</a:t>
            </a:r>
          </a:p>
        </p:txBody>
      </p:sp>
    </p:spTree>
    <p:extLst>
      <p:ext uri="{BB962C8B-B14F-4D97-AF65-F5344CB8AC3E}">
        <p14:creationId xmlns:p14="http://schemas.microsoft.com/office/powerpoint/2010/main" val="40913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Respiração em caranguejos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 algn="just"/>
            <a:r>
              <a:rPr lang="pt-BR" sz="2400">
                <a:cs typeface="Tahoma" pitchFamily="2"/>
              </a:rPr>
              <a:t>Respiram por meio das brânquias, por meio de fluxo contra corrente (será verificado melhor na aula de respiração de peixes).</a:t>
            </a:r>
          </a:p>
          <a:p>
            <a:pPr lvl="0" algn="just"/>
            <a:r>
              <a:rPr lang="pt-BR" sz="2400">
                <a:cs typeface="Tahoma" pitchFamily="2"/>
              </a:rPr>
              <a:t>A remoção de oxigênio é inferior aos peixes, com efetividade que varia de  7 a 23% no caranguejo europeu até 50% no caranguejo da espécie </a:t>
            </a:r>
            <a:r>
              <a:rPr lang="pt-BR" sz="2400" i="1">
                <a:cs typeface="Tahoma" pitchFamily="2"/>
              </a:rPr>
              <a:t>Cancer magister</a:t>
            </a:r>
            <a:r>
              <a:rPr lang="pt-BR" sz="2400">
                <a:cs typeface="Tahoma" pitchFamily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60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Siri x caranguejo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5552" y="1849086"/>
            <a:ext cx="9143107" cy="44718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a livre 3"/>
          <p:cNvSpPr/>
          <p:nvPr/>
        </p:nvSpPr>
        <p:spPr>
          <a:xfrm>
            <a:off x="5159508" y="5006943"/>
            <a:ext cx="718413" cy="9578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CE181E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5" name="Forma livre 4"/>
          <p:cNvSpPr/>
          <p:nvPr/>
        </p:nvSpPr>
        <p:spPr>
          <a:xfrm>
            <a:off x="2938960" y="5050481"/>
            <a:ext cx="718413" cy="9578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CE181E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411760" y="6385032"/>
            <a:ext cx="4646763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Principal diferença – siris capazes de nadar</a:t>
            </a:r>
          </a:p>
        </p:txBody>
      </p:sp>
    </p:spTree>
    <p:extLst>
      <p:ext uri="{BB962C8B-B14F-4D97-AF65-F5344CB8AC3E}">
        <p14:creationId xmlns:p14="http://schemas.microsoft.com/office/powerpoint/2010/main" val="10719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Respiração crustáceos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>
              <a:buNone/>
            </a:pPr>
            <a:endParaRPr lang="pt-BR" sz="2400" dirty="0">
              <a:cs typeface="Tahoma" pitchFamily="2"/>
            </a:endParaRPr>
          </a:p>
          <a:p>
            <a:pPr lvl="0">
              <a:buNone/>
            </a:pPr>
            <a:endParaRPr lang="pt-BR" sz="2400" dirty="0">
              <a:cs typeface="Tahoma" pitchFamily="2"/>
            </a:endParaRPr>
          </a:p>
          <a:p>
            <a:pPr lvl="0"/>
            <a:r>
              <a:rPr lang="pt-BR" sz="2400" dirty="0">
                <a:cs typeface="Tahoma" pitchFamily="2"/>
                <a:hlinkClick r:id="rId3"/>
              </a:rPr>
              <a:t>https://</a:t>
            </a:r>
            <a:r>
              <a:rPr lang="pt-BR" sz="2400" dirty="0" smtClean="0">
                <a:cs typeface="Tahoma" pitchFamily="2"/>
                <a:hlinkClick r:id="rId3"/>
              </a:rPr>
              <a:t>www.youtube.com/watch?v=e8zmPLPQJNo&amp;t=144s</a:t>
            </a:r>
            <a:r>
              <a:rPr lang="pt-BR" sz="2400" dirty="0" smtClean="0">
                <a:cs typeface="Tahoma" pitchFamily="2"/>
              </a:rPr>
              <a:t> </a:t>
            </a:r>
            <a:endParaRPr lang="pt-BR" sz="2400" dirty="0"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268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circulação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06633" y="1654469"/>
            <a:ext cx="2983697" cy="46982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6400403" y="6443718"/>
            <a:ext cx="2644933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Schimidt-Nielsen (2002)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23528" y="1828623"/>
            <a:ext cx="5183105" cy="247999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Há uma artéria que sai do coração na direção anterior e outra na direção posterior. A medida que as artérias se ramificam, o sangue deixa os vasos e flui entre os tecidos para um sistema de seios ventrais. A partir daí, o sangue flui para as brânquias e depois, por meio de vasos distintos retorna ao coração.</a:t>
            </a: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Sistema aberto!</a:t>
            </a:r>
          </a:p>
        </p:txBody>
      </p:sp>
    </p:spTree>
    <p:extLst>
      <p:ext uri="{BB962C8B-B14F-4D97-AF65-F5344CB8AC3E}">
        <p14:creationId xmlns:p14="http://schemas.microsoft.com/office/powerpoint/2010/main" val="11955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Excreção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>
              <a:buNone/>
            </a:pPr>
            <a:endParaRPr lang="pt-BR" sz="2400">
              <a:cs typeface="Tahoma" pitchFamily="2"/>
            </a:endParaRPr>
          </a:p>
          <a:p>
            <a:pPr lvl="0">
              <a:buNone/>
            </a:pPr>
            <a:endParaRPr lang="pt-BR" sz="2400">
              <a:cs typeface="Tahoma" pitchFamily="2"/>
            </a:endParaRPr>
          </a:p>
          <a:p>
            <a:pPr lvl="0"/>
            <a:r>
              <a:rPr lang="pt-BR" sz="2400">
                <a:cs typeface="Tahoma" pitchFamily="2"/>
                <a:hlinkClick r:id="rId3"/>
              </a:rPr>
              <a:t>https://www.youtube.com/watch?v=FNd4WfRgdYU</a:t>
            </a:r>
          </a:p>
          <a:p>
            <a:pPr lvl="0"/>
            <a:endParaRPr lang="pt-BR" sz="2400">
              <a:cs typeface="Tahoma" pitchFamily="2"/>
            </a:endParaRPr>
          </a:p>
          <a:p>
            <a:pPr lvl="0"/>
            <a:r>
              <a:rPr lang="pt-BR" sz="2400">
                <a:cs typeface="Tahoma" pitchFamily="2"/>
              </a:rPr>
              <a:t>Excreção pela glândula antenal!</a:t>
            </a:r>
          </a:p>
          <a:p>
            <a:pPr lvl="0"/>
            <a:r>
              <a:rPr lang="pt-BR" sz="2400">
                <a:cs typeface="Tahoma" pitchFamily="2"/>
              </a:rPr>
              <a:t>Excreção de amônia</a:t>
            </a:r>
          </a:p>
        </p:txBody>
      </p:sp>
    </p:spTree>
    <p:extLst>
      <p:ext uri="{BB962C8B-B14F-4D97-AF65-F5344CB8AC3E}">
        <p14:creationId xmlns:p14="http://schemas.microsoft.com/office/powerpoint/2010/main" val="270879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Anatomia de Ostra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13916" y="2176932"/>
            <a:ext cx="5270210" cy="3881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7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03648" y="1577296"/>
            <a:ext cx="5184576" cy="5189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3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Curiosidades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/>
            <a:r>
              <a:rPr lang="pt-BR" sz="2400">
                <a:cs typeface="Tahoma" pitchFamily="2"/>
              </a:rPr>
              <a:t>1 ostra pode filtrar até 5 litros de água por hora;</a:t>
            </a:r>
          </a:p>
          <a:p>
            <a:pPr lvl="0"/>
            <a:endParaRPr lang="pt-BR" sz="2400">
              <a:cs typeface="Tahoma" pitchFamily="2"/>
            </a:endParaRPr>
          </a:p>
          <a:p>
            <a:pPr lvl="0"/>
            <a:r>
              <a:rPr lang="pt-BR" sz="2400">
                <a:cs typeface="Tahoma" pitchFamily="2"/>
              </a:rPr>
              <a:t>As pérolas são formadas quando na presença de algum parasito ou patógeno, há a secreção de madrepérola e forma a pérola!</a:t>
            </a:r>
          </a:p>
        </p:txBody>
      </p:sp>
    </p:spTree>
    <p:extLst>
      <p:ext uri="{BB962C8B-B14F-4D97-AF65-F5344CB8AC3E}">
        <p14:creationId xmlns:p14="http://schemas.microsoft.com/office/powerpoint/2010/main" val="15207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Brânquias em bivalves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 algn="just"/>
            <a:r>
              <a:rPr lang="pt-BR" sz="2400">
                <a:cs typeface="Tahoma" pitchFamily="2"/>
              </a:rPr>
              <a:t>As brânquias em mexilhões e vôngoles  estabelecem correntes de água por ação ciliar. A brânquias nos bivalves filtradores de alimento encontram-se dispostas de tal forma que funcionam como uma peneira, retendo partículas que ficam suspensas na água, que depois são levadas à boca e ingeridas.</a:t>
            </a:r>
          </a:p>
          <a:p>
            <a:pPr lvl="0" algn="just"/>
            <a:r>
              <a:rPr lang="pt-BR" sz="2400">
                <a:cs typeface="Tahoma" pitchFamily="2"/>
              </a:rPr>
              <a:t>Exercem, portanto, uma função principal na ingestão de alimentos; não se sabe ao certo se contribuem para trocas gasosas.</a:t>
            </a:r>
          </a:p>
          <a:p>
            <a:pPr lvl="0" algn="just"/>
            <a:r>
              <a:rPr lang="pt-BR" sz="2400">
                <a:cs typeface="Tahoma" pitchFamily="2"/>
              </a:rPr>
              <a:t>De maneira geral, os bivalves têm taxas metabólicas bastante baixas e é possível que a superfície do manto seja suficiente para promover as trocas gasosas.</a:t>
            </a:r>
          </a:p>
        </p:txBody>
      </p:sp>
    </p:spTree>
    <p:extLst>
      <p:ext uri="{BB962C8B-B14F-4D97-AF65-F5344CB8AC3E}">
        <p14:creationId xmlns:p14="http://schemas.microsoft.com/office/powerpoint/2010/main" val="162808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2188" y="1980000"/>
            <a:ext cx="5296448" cy="38759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179512" y="6093296"/>
            <a:ext cx="5544456" cy="621986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Figura. Esquema da morfologia externa mostrando os </a:t>
            </a:r>
            <a:r>
              <a:rPr lang="pt-BR" sz="12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tagmas</a:t>
            </a:r>
            <a:r>
              <a:rPr lang="pt-BR" sz="12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, somitos e principais apêndices </a:t>
            </a:r>
            <a:r>
              <a:rPr lang="pt-BR" sz="12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cefalotorácicos</a:t>
            </a:r>
            <a:r>
              <a:rPr lang="pt-BR" sz="12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e abdominais. </a:t>
            </a:r>
            <a:r>
              <a:rPr lang="pt-BR" sz="12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Pe</a:t>
            </a:r>
            <a:r>
              <a:rPr lang="pt-BR" sz="12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= </a:t>
            </a:r>
            <a:r>
              <a:rPr lang="pt-BR" sz="12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pereiópodo</a:t>
            </a:r>
            <a:r>
              <a:rPr lang="pt-BR" sz="12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; </a:t>
            </a:r>
            <a:r>
              <a:rPr lang="pt-BR" sz="12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Pl</a:t>
            </a:r>
            <a:r>
              <a:rPr lang="pt-BR" sz="12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= </a:t>
            </a:r>
            <a:r>
              <a:rPr lang="pt-BR" sz="12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Pleópodo</a:t>
            </a:r>
            <a:r>
              <a:rPr lang="pt-BR" sz="12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). </a:t>
            </a:r>
            <a:r>
              <a:rPr lang="pt-BR" sz="12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Valenti</a:t>
            </a:r>
            <a:r>
              <a:rPr lang="pt-BR" sz="12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et al., (1998)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543999" y="1980000"/>
            <a:ext cx="3492497" cy="433819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 cefalotórax corresponde a fusão de 6 somitos cefálicos e 8 torácicos, formando uma peça única – a carapaça.</a:t>
            </a: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Abdômen apresenta 6 somitos, seguidos de uma estrutura terminal e pontiaguda – o </a:t>
            </a:r>
            <a:r>
              <a:rPr lang="pt-BR" sz="18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telso</a:t>
            </a: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.</a:t>
            </a: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 </a:t>
            </a:r>
            <a:r>
              <a:rPr lang="pt-BR" sz="18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rostro</a:t>
            </a: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apresenta de 8 a 14 dentes.</a:t>
            </a: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As antenas e </a:t>
            </a:r>
            <a:r>
              <a:rPr lang="pt-BR" sz="18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antênulas</a:t>
            </a: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são órgãos sensoriais (reconhecimento, olfativa e equilíbrio).</a:t>
            </a:r>
          </a:p>
        </p:txBody>
      </p:sp>
    </p:spTree>
    <p:extLst>
      <p:ext uri="{BB962C8B-B14F-4D97-AF65-F5344CB8AC3E}">
        <p14:creationId xmlns:p14="http://schemas.microsoft.com/office/powerpoint/2010/main" val="420551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t-BR" dirty="0">
                <a:cs typeface="Tahoma" pitchFamily="2"/>
              </a:rPr>
              <a:t>Ciclo de vida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91880" y="659451"/>
            <a:ext cx="4158544" cy="6070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51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Anatomia interna Lula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93996" y="1916833"/>
            <a:ext cx="6939189" cy="38302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64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Anatomia interna polvo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65512" y="2162999"/>
            <a:ext cx="4506406" cy="45419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755576" y="3302753"/>
            <a:ext cx="2880320" cy="62179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Cefalópodes apresentam sistema circulatório fechado.</a:t>
            </a:r>
          </a:p>
        </p:txBody>
      </p:sp>
    </p:spTree>
    <p:extLst>
      <p:ext uri="{BB962C8B-B14F-4D97-AF65-F5344CB8AC3E}">
        <p14:creationId xmlns:p14="http://schemas.microsoft.com/office/powerpoint/2010/main" val="394932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Circulação em lula e polvo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 algn="just"/>
            <a:r>
              <a:rPr lang="pt-BR" sz="2400">
                <a:cs typeface="Tahoma" pitchFamily="2"/>
              </a:rPr>
              <a:t>A lula e o polvo fazem ventilação das brânquias, levando a água para o interior da cavidade do manto, e ao ejetá-la pelo sifão, o animal é impulsionado na água por </a:t>
            </a:r>
            <a:r>
              <a:rPr lang="pt-BR" sz="2400" i="1">
                <a:cs typeface="Tahoma" pitchFamily="2"/>
              </a:rPr>
              <a:t>propulsão a jato</a:t>
            </a:r>
            <a:r>
              <a:rPr lang="pt-BR" sz="2400">
                <a:cs typeface="Tahoma" pitchFamily="2"/>
              </a:rPr>
              <a:t> (Shmidt-Nielsen, 2002).</a:t>
            </a:r>
          </a:p>
          <a:p>
            <a:pPr lvl="0" algn="just"/>
            <a:r>
              <a:rPr lang="pt-BR" sz="2400">
                <a:cs typeface="Tahoma" pitchFamily="2"/>
              </a:rPr>
              <a:t>Neste caso, o sistema ventilatório é modificado para a locomoção, mas, como acontece com os peixes, um aumento da natação leva a um aumento da demanda por oxigênio, que é automaticamente provido em grande quantidade.</a:t>
            </a:r>
          </a:p>
        </p:txBody>
      </p:sp>
    </p:spTree>
    <p:extLst>
      <p:ext uri="{BB962C8B-B14F-4D97-AF65-F5344CB8AC3E}">
        <p14:creationId xmlns:p14="http://schemas.microsoft.com/office/powerpoint/2010/main" val="196535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Respiração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>
              <a:buNone/>
            </a:pPr>
            <a:endParaRPr lang="pt-BR" sz="2400" dirty="0">
              <a:cs typeface="Tahoma" pitchFamily="2"/>
            </a:endParaRPr>
          </a:p>
          <a:p>
            <a:pPr lvl="0">
              <a:buNone/>
            </a:pPr>
            <a:endParaRPr lang="pt-BR" sz="2400" dirty="0">
              <a:cs typeface="Tahoma" pitchFamily="2"/>
            </a:endParaRPr>
          </a:p>
          <a:p>
            <a:pPr lvl="0"/>
            <a:r>
              <a:rPr lang="pt-BR" sz="2400" dirty="0">
                <a:cs typeface="Tahoma" pitchFamily="2"/>
                <a:hlinkClick r:id="rId3"/>
              </a:rPr>
              <a:t>https://</a:t>
            </a:r>
            <a:r>
              <a:rPr lang="pt-BR" sz="2400" dirty="0" smtClean="0">
                <a:cs typeface="Tahoma" pitchFamily="2"/>
                <a:hlinkClick r:id="rId3"/>
              </a:rPr>
              <a:t>www.youtube.com/watch?v=SkRa9OEeNUg</a:t>
            </a:r>
            <a:r>
              <a:rPr lang="pt-BR" sz="2400" dirty="0" smtClean="0">
                <a:cs typeface="Tahoma" pitchFamily="2"/>
              </a:rPr>
              <a:t> </a:t>
            </a:r>
            <a:endParaRPr lang="pt-BR" sz="2400" dirty="0"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7087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Circulação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>
              <a:buNone/>
            </a:pPr>
            <a:endParaRPr lang="pt-BR" sz="2400" dirty="0">
              <a:cs typeface="Tahoma" pitchFamily="2"/>
            </a:endParaRPr>
          </a:p>
          <a:p>
            <a:pPr lvl="0">
              <a:buNone/>
            </a:pPr>
            <a:endParaRPr lang="pt-BR" sz="2400" dirty="0">
              <a:cs typeface="Tahoma" pitchFamily="2"/>
            </a:endParaRPr>
          </a:p>
          <a:p>
            <a:pPr lvl="0"/>
            <a:r>
              <a:rPr lang="pt-BR" sz="2400" dirty="0">
                <a:cs typeface="Tahoma" pitchFamily="2"/>
                <a:hlinkClick r:id="rId3"/>
              </a:rPr>
              <a:t>https://</a:t>
            </a:r>
            <a:r>
              <a:rPr lang="pt-BR" sz="2400" dirty="0" smtClean="0">
                <a:cs typeface="Tahoma" pitchFamily="2"/>
                <a:hlinkClick r:id="rId3"/>
              </a:rPr>
              <a:t>www.youtube.com/watch?v=PHHgHZ0XmFs</a:t>
            </a:r>
            <a:r>
              <a:rPr lang="pt-BR" sz="2400" dirty="0" smtClean="0">
                <a:cs typeface="Tahoma" pitchFamily="2"/>
              </a:rPr>
              <a:t> </a:t>
            </a:r>
            <a:endParaRPr lang="pt-BR" sz="2400" dirty="0"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549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Sistema nervoso e excreção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>
              <a:buNone/>
            </a:pPr>
            <a:endParaRPr lang="pt-BR" sz="2400" dirty="0">
              <a:cs typeface="Tahoma" pitchFamily="2"/>
            </a:endParaRPr>
          </a:p>
          <a:p>
            <a:pPr lvl="0">
              <a:buNone/>
            </a:pPr>
            <a:endParaRPr lang="pt-BR" sz="2400" dirty="0">
              <a:cs typeface="Tahoma" pitchFamily="2"/>
            </a:endParaRPr>
          </a:p>
          <a:p>
            <a:pPr lvl="0"/>
            <a:r>
              <a:rPr lang="pt-BR" sz="2400" dirty="0">
                <a:cs typeface="Tahoma" pitchFamily="2"/>
                <a:hlinkClick r:id="rId3"/>
              </a:rPr>
              <a:t>https://www.youtube.com/watch?v=6LYRsYBPehQ</a:t>
            </a:r>
          </a:p>
          <a:p>
            <a:pPr lvl="0"/>
            <a:endParaRPr lang="pt-BR" sz="2400" dirty="0">
              <a:cs typeface="Tahoma" pitchFamily="2"/>
            </a:endParaRPr>
          </a:p>
          <a:p>
            <a:pPr lvl="0"/>
            <a:r>
              <a:rPr lang="pt-BR" sz="2400" dirty="0">
                <a:cs typeface="Tahoma" pitchFamily="2"/>
              </a:rPr>
              <a:t>Excreção via rins!</a:t>
            </a:r>
          </a:p>
          <a:p>
            <a:pPr lvl="0"/>
            <a:r>
              <a:rPr lang="pt-BR" sz="2400" dirty="0">
                <a:solidFill>
                  <a:srgbClr val="CE181E"/>
                </a:solidFill>
                <a:cs typeface="Tahoma" pitchFamily="2"/>
              </a:rPr>
              <a:t>Moluscos de água </a:t>
            </a:r>
            <a:r>
              <a:rPr lang="pt-BR" sz="2400" dirty="0" smtClean="0">
                <a:solidFill>
                  <a:srgbClr val="CE181E"/>
                </a:solidFill>
                <a:cs typeface="Tahoma" pitchFamily="2"/>
              </a:rPr>
              <a:t>salgada excretam amônia</a:t>
            </a:r>
            <a:endParaRPr lang="pt-BR" sz="2400" dirty="0">
              <a:solidFill>
                <a:srgbClr val="CE181E"/>
              </a:solidFill>
              <a:cs typeface="Tahoma" pitchFamily="2"/>
            </a:endParaRPr>
          </a:p>
          <a:p>
            <a:pPr lvl="0"/>
            <a:r>
              <a:rPr lang="pt-BR" sz="2400" dirty="0">
                <a:solidFill>
                  <a:srgbClr val="CE181E"/>
                </a:solidFill>
                <a:cs typeface="Tahoma" pitchFamily="2"/>
              </a:rPr>
              <a:t>Moluscos </a:t>
            </a:r>
            <a:r>
              <a:rPr lang="pt-BR" sz="2400" dirty="0" smtClean="0">
                <a:solidFill>
                  <a:srgbClr val="CE181E"/>
                </a:solidFill>
                <a:cs typeface="Tahoma" pitchFamily="2"/>
              </a:rPr>
              <a:t>terrestres excretam ureia</a:t>
            </a:r>
            <a:endParaRPr lang="pt-BR" sz="2400" dirty="0">
              <a:solidFill>
                <a:srgbClr val="CE181E"/>
              </a:solidFill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4482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Anatomia de rãs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88847" y="1828623"/>
            <a:ext cx="4415625" cy="4420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4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40505" y="2873550"/>
            <a:ext cx="4598657" cy="375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00403" y="4126592"/>
            <a:ext cx="2677719" cy="2665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1429" y="87077"/>
            <a:ext cx="3058152" cy="3063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66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457200" y="44624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dirty="0">
                <a:cs typeface="Tahoma" pitchFamily="2"/>
              </a:rPr>
              <a:t>Diferenças entre os sexos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35696" y="892006"/>
            <a:ext cx="3069581" cy="578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79520" y="892006"/>
            <a:ext cx="3040518" cy="57253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0" y="6316294"/>
            <a:ext cx="2093371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Cribb</a:t>
            </a: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et al., (2013)</a:t>
            </a:r>
          </a:p>
        </p:txBody>
      </p:sp>
    </p:spTree>
    <p:extLst>
      <p:ext uri="{BB962C8B-B14F-4D97-AF65-F5344CB8AC3E}">
        <p14:creationId xmlns:p14="http://schemas.microsoft.com/office/powerpoint/2010/main" val="24908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79512" y="590221"/>
            <a:ext cx="4496760" cy="32907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4751152" y="590221"/>
            <a:ext cx="4464848" cy="141816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1</a:t>
            </a:r>
            <a:r>
              <a:rPr lang="pt-BR" sz="1800" b="0" i="0" u="none" strike="noStrike" kern="1200" baseline="300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</a:t>
            </a: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e 2</a:t>
            </a:r>
            <a:r>
              <a:rPr lang="pt-BR" sz="1800" b="0" i="0" u="none" strike="noStrike" kern="1200" baseline="300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</a:t>
            </a: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par de </a:t>
            </a:r>
            <a:r>
              <a:rPr lang="pt-BR" sz="18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pereiópodos</a:t>
            </a: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são chamados de </a:t>
            </a:r>
            <a:r>
              <a:rPr lang="pt-BR" sz="18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quelípodos</a:t>
            </a: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 segundo par é mais comprido que os demais e possui a função de pegar.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98880" y="2235600"/>
            <a:ext cx="4317120" cy="14259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4355976" y="5661248"/>
            <a:ext cx="4536000" cy="44495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 dirty="0">
                <a:ln>
                  <a:noFill/>
                </a:ln>
                <a:solidFill>
                  <a:srgbClr val="158466"/>
                </a:solidFill>
                <a:latin typeface="Liberation Sans" pitchFamily="18"/>
                <a:ea typeface="Segoe UI" pitchFamily="2"/>
                <a:cs typeface="Tahoma" pitchFamily="2"/>
              </a:rPr>
              <a:t>Figura. Localização e nomenclatura dos segmentos componentes de um apêndice locomotor genérico de crustáceo.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79512" y="4150334"/>
            <a:ext cx="4968368" cy="88725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Apêndices são birremes, com o ramo externo chamado </a:t>
            </a:r>
            <a:r>
              <a:rPr lang="pt-BR" sz="1800" b="0" i="0" u="none" strike="noStrike" kern="1200" dirty="0" err="1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exopodido</a:t>
            </a:r>
            <a:r>
              <a:rPr lang="pt-BR" sz="1800" b="0" i="0" u="none" strike="noStrike" kern="1200" dirty="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 e o interno chamado </a:t>
            </a:r>
            <a:r>
              <a:rPr lang="pt-BR" sz="1800" b="0" i="0" u="none" strike="noStrike" kern="1200" dirty="0" err="1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endopodito</a:t>
            </a:r>
            <a:r>
              <a:rPr lang="pt-BR" sz="1800" b="0" i="0" u="none" strike="noStrike" kern="1200" dirty="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732240" y="6237842"/>
            <a:ext cx="1584000" cy="261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Valenti</a:t>
            </a:r>
            <a:r>
              <a:rPr lang="pt-BR" sz="12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et al., (1998)</a:t>
            </a:r>
          </a:p>
        </p:txBody>
      </p:sp>
    </p:spTree>
    <p:extLst>
      <p:ext uri="{BB962C8B-B14F-4D97-AF65-F5344CB8AC3E}">
        <p14:creationId xmlns:p14="http://schemas.microsoft.com/office/powerpoint/2010/main" val="314622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Ciclo de vida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65763" y="1698007"/>
            <a:ext cx="4595881" cy="5106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67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Fases de desenvolvimento</a:t>
            </a:r>
          </a:p>
        </p:txBody>
      </p:sp>
      <p:pic>
        <p:nvPicPr>
          <p:cNvPr id="3" name="Picture 4" descr="G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5780" y="1915700"/>
            <a:ext cx="4241247" cy="39615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4637027" y="1915700"/>
            <a:ext cx="4327461" cy="19490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Girinos </a:t>
            </a:r>
            <a:r>
              <a:rPr lang="pt-BR" sz="1800" b="0" i="0" u="none" strike="noStrike" kern="1200" dirty="0" smtClean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G1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Recém eclodidos;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ainda não procuram por alimentos pois têm as reservas energéticas próprias – vitelo;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Brânquias externas.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5081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 txBox="1">
            <a:spLocks noGrp="1"/>
          </p:cNvSpPr>
          <p:nvPr>
            <p:ph type="body" idx="4294967295"/>
          </p:nvPr>
        </p:nvSpPr>
        <p:spPr>
          <a:xfrm>
            <a:off x="5028889" y="2438162"/>
            <a:ext cx="3657372" cy="2612318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 algn="ctr">
              <a:buNone/>
            </a:pPr>
            <a:r>
              <a:rPr lang="pt-BR" sz="2400">
                <a:cs typeface="Tahoma" pitchFamily="2"/>
              </a:rPr>
              <a:t>Girinos G2</a:t>
            </a:r>
          </a:p>
          <a:p>
            <a:pPr lvl="0">
              <a:buNone/>
            </a:pPr>
            <a:r>
              <a:rPr lang="pt-BR" sz="2400">
                <a:cs typeface="Tahoma" pitchFamily="2"/>
              </a:rPr>
              <a:t>Consomem alimento;</a:t>
            </a:r>
          </a:p>
          <a:p>
            <a:pPr lvl="0">
              <a:buNone/>
            </a:pPr>
            <a:r>
              <a:rPr lang="pt-BR" sz="2400">
                <a:cs typeface="Tahoma" pitchFamily="2"/>
              </a:rPr>
              <a:t>Brânquias interiorizaram-se.</a:t>
            </a:r>
          </a:p>
        </p:txBody>
      </p:sp>
      <p:pic>
        <p:nvPicPr>
          <p:cNvPr id="3" name="Picture 5" descr="bullfrog girino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3102" y="2624072"/>
            <a:ext cx="3982292" cy="1991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6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t-BR"/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>
          <a:xfrm>
            <a:off x="5028889" y="2612319"/>
            <a:ext cx="3330821" cy="2438162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 algn="ctr">
              <a:buNone/>
            </a:pPr>
            <a:r>
              <a:rPr lang="pt-BR" sz="2400">
                <a:cs typeface="Tahoma" pitchFamily="2"/>
              </a:rPr>
              <a:t>Girinos G3</a:t>
            </a:r>
          </a:p>
          <a:p>
            <a:pPr lvl="0">
              <a:buNone/>
            </a:pPr>
            <a:r>
              <a:rPr lang="pt-BR" sz="2400">
                <a:cs typeface="Tahoma" pitchFamily="2"/>
              </a:rPr>
              <a:t>Presença das patas próximo à cauda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79654" y="2002776"/>
            <a:ext cx="3069581" cy="4092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29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t-BR"/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>
          <a:xfrm>
            <a:off x="5486060" y="2351086"/>
            <a:ext cx="3134891" cy="2960627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 algn="ctr">
              <a:buNone/>
            </a:pPr>
            <a:r>
              <a:rPr lang="pt-BR" sz="2400">
                <a:cs typeface="Tahoma" pitchFamily="2"/>
              </a:rPr>
              <a:t>Girinos G4</a:t>
            </a:r>
          </a:p>
          <a:p>
            <a:pPr lvl="0">
              <a:buNone/>
            </a:pPr>
            <a:r>
              <a:rPr lang="pt-BR" sz="2400">
                <a:cs typeface="Tahoma" pitchFamily="2"/>
              </a:rPr>
              <a:t>Surgem os braços;</a:t>
            </a:r>
          </a:p>
          <a:p>
            <a:pPr lvl="0">
              <a:buNone/>
            </a:pPr>
            <a:r>
              <a:rPr lang="pt-BR" sz="2400">
                <a:cs typeface="Tahoma" pitchFamily="2"/>
              </a:rPr>
              <a:t>Termina quando a cauda é totalmente absorvida.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70912" y="3235791"/>
            <a:ext cx="1943633" cy="1727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330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t-BR"/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>
          <a:xfrm>
            <a:off x="5747301" y="2612318"/>
            <a:ext cx="2677719" cy="287355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>
              <a:buNone/>
            </a:pPr>
            <a:r>
              <a:rPr lang="pt-BR" sz="2400">
                <a:cs typeface="Tahoma" pitchFamily="2"/>
              </a:rPr>
              <a:t>Imago</a:t>
            </a:r>
          </a:p>
          <a:p>
            <a:pPr lvl="0">
              <a:buNone/>
            </a:pPr>
            <a:r>
              <a:rPr lang="pt-BR" sz="2400">
                <a:cs typeface="Tahoma" pitchFamily="2"/>
              </a:rPr>
              <a:t>Animal sem cauda, com peso inferior a 50 gramas</a:t>
            </a:r>
          </a:p>
        </p:txBody>
      </p:sp>
      <p:graphicFrame>
        <p:nvGraphicFramePr>
          <p:cNvPr id="4" name="Object 7"/>
          <p:cNvGraphicFramePr/>
          <p:nvPr/>
        </p:nvGraphicFramePr>
        <p:xfrm>
          <a:off x="629591" y="1915701"/>
          <a:ext cx="4921779" cy="3980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4" imgW="5577851" imgH="3383287" progId="">
                  <p:embed/>
                </p:oleObj>
              </mc:Choice>
              <mc:Fallback>
                <p:oleObj r:id="rId4" imgW="5577851" imgH="3383287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9591" y="1915701"/>
                        <a:ext cx="4921779" cy="3980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426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Respiração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 algn="just"/>
            <a:r>
              <a:rPr lang="pt-BR" sz="2400">
                <a:cs typeface="Tahoma" pitchFamily="2"/>
              </a:rPr>
              <a:t>Respiram por meio de trocas cutâneas e também por pulmão (depende a época do ano e da espécie).</a:t>
            </a:r>
          </a:p>
          <a:p>
            <a:pPr lvl="0" algn="just"/>
            <a:r>
              <a:rPr lang="pt-BR" sz="2400">
                <a:cs typeface="Tahoma" pitchFamily="2"/>
              </a:rPr>
              <a:t>No inverno quando a tomada de oxigênio é muito baixa, a pele transfere mais oxigênio do que os pulmões.</a:t>
            </a:r>
          </a:p>
          <a:p>
            <a:pPr lvl="0" algn="just"/>
            <a:r>
              <a:rPr lang="pt-BR" sz="2400">
                <a:cs typeface="Tahoma" pitchFamily="2"/>
              </a:rPr>
              <a:t>No verão quando é necessário mais oxigênio, os pulmões excedem a quantidade fornecida pela pele em várias vezes.</a:t>
            </a:r>
          </a:p>
        </p:txBody>
      </p:sp>
    </p:spTree>
    <p:extLst>
      <p:ext uri="{BB962C8B-B14F-4D97-AF65-F5344CB8AC3E}">
        <p14:creationId xmlns:p14="http://schemas.microsoft.com/office/powerpoint/2010/main" val="5556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Respiração cutânea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 algn="just"/>
            <a:r>
              <a:rPr lang="pt-BR" sz="2400" dirty="0" smtClean="0">
                <a:cs typeface="Tahoma" pitchFamily="2"/>
              </a:rPr>
              <a:t>Contínua </a:t>
            </a:r>
            <a:r>
              <a:rPr lang="pt-BR" sz="2400" dirty="0">
                <a:cs typeface="Tahoma" pitchFamily="2"/>
              </a:rPr>
              <a:t>ao longo do ano. Relacionado com a concentração constante de oxigênio na atmosfera, que permite a existência de uma diferença de pressão de difusão constante.</a:t>
            </a:r>
          </a:p>
          <a:p>
            <a:pPr lvl="0" algn="just"/>
            <a:endParaRPr lang="pt-BR" sz="2400" dirty="0">
              <a:cs typeface="Tahoma" pitchFamily="2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9767" y="4702173"/>
            <a:ext cx="2501055" cy="1674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94199" y="3831400"/>
            <a:ext cx="2340718" cy="2829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60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Circulação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29767" y="1828623"/>
            <a:ext cx="3956494" cy="45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179513" y="1772816"/>
            <a:ext cx="4176463" cy="469130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2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 único ventrículo do coração bombeira o sangue para o interior do cone arterial, que separa o fluxo em duas correntes quase iguais, uma fluindo para a artéria sistêmica (oxigênio para o corpo - saturação de 85% de O</a:t>
            </a:r>
            <a:r>
              <a:rPr lang="pt-BR" sz="2400" b="0" i="0" u="none" strike="noStrike" kern="1200" baseline="-330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2</a:t>
            </a:r>
            <a:r>
              <a:rPr lang="pt-BR" sz="2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), e outra com menor saturação, passando para a artéria </a:t>
            </a:r>
            <a:r>
              <a:rPr lang="pt-BR" sz="24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pulmocutânea</a:t>
            </a:r>
            <a:r>
              <a:rPr lang="pt-BR" sz="2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(saturação de 47% O</a:t>
            </a:r>
            <a:r>
              <a:rPr lang="pt-BR" sz="2400" b="0" i="0" u="none" strike="noStrike" kern="1200" baseline="-330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2</a:t>
            </a:r>
            <a:r>
              <a:rPr lang="pt-BR" sz="2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), que supre tanto a pele quanto os pulmões.</a:t>
            </a:r>
          </a:p>
        </p:txBody>
      </p:sp>
    </p:spTree>
    <p:extLst>
      <p:ext uri="{BB962C8B-B14F-4D97-AF65-F5344CB8AC3E}">
        <p14:creationId xmlns:p14="http://schemas.microsoft.com/office/powerpoint/2010/main" val="295590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29767" y="1828623"/>
            <a:ext cx="3956494" cy="45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251519" y="116632"/>
            <a:ext cx="4320481" cy="61068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2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Quando a rã respira o ar atmosférico, o sangue que sai dos pulmões é bem oxigenado (96% saturação), e o sangue proveniente da pele também tem um maior teor de O</a:t>
            </a:r>
            <a:r>
              <a:rPr lang="pt-BR" sz="2400" b="0" i="0" u="none" strike="noStrike" kern="1200" baseline="-330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2</a:t>
            </a:r>
            <a:r>
              <a:rPr lang="pt-BR" sz="2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, porém, mistura-se com o sangue venoso dos tecidos.</a:t>
            </a: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24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As duas correntes que retornam ao coração permanecem quase que completamente separadas no interior do ventrículo com uma única câmara. O resultado é que a mistura é pouco significativa e a artéria sistêmica pode conter sangue com alto grau de saturação de oxigênio.</a:t>
            </a:r>
          </a:p>
        </p:txBody>
      </p:sp>
    </p:spTree>
    <p:extLst>
      <p:ext uri="{BB962C8B-B14F-4D97-AF65-F5344CB8AC3E}">
        <p14:creationId xmlns:p14="http://schemas.microsoft.com/office/powerpoint/2010/main" val="42673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6551" y="1567391"/>
            <a:ext cx="4314394" cy="43534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326551" y="6443718"/>
            <a:ext cx="216646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Fonte: Ballester et al., (2012)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32756" y="3744323"/>
            <a:ext cx="300573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1</a:t>
            </a:r>
            <a:r>
              <a:rPr lang="pt-BR" sz="1000" b="0" i="0" u="none" strike="noStrike" kern="1200" baseline="300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6032" y="4049093"/>
            <a:ext cx="300573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3</a:t>
            </a:r>
            <a:r>
              <a:rPr lang="pt-BR" sz="1000" b="0" i="0" u="none" strike="noStrike" kern="1200" baseline="300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796032" y="4528018"/>
            <a:ext cx="300573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2</a:t>
            </a:r>
            <a:r>
              <a:rPr lang="pt-BR" sz="1000" b="0" i="0" u="none" strike="noStrike" kern="1200" baseline="300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449134" y="4136170"/>
            <a:ext cx="300573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4</a:t>
            </a:r>
            <a:r>
              <a:rPr lang="pt-BR" sz="1000" b="0" i="0" u="none" strike="noStrike" kern="1200" baseline="300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775685" y="4223246"/>
            <a:ext cx="300573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5</a:t>
            </a:r>
            <a:r>
              <a:rPr lang="pt-BR" sz="1000" b="0" i="0" u="none" strike="noStrike" kern="1200" baseline="300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860032" y="2132856"/>
            <a:ext cx="4159162" cy="3276366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Apêndices torácicos: 8</a:t>
            </a: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Três primeiros = </a:t>
            </a:r>
            <a:r>
              <a:rPr lang="pt-BR" sz="18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maxilípedes</a:t>
            </a: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Demais = </a:t>
            </a:r>
            <a:r>
              <a:rPr lang="pt-BR" sz="18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Pereiópodos</a:t>
            </a: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sng" strike="noStrike" kern="1200" dirty="0" err="1">
                <a:ln>
                  <a:noFill/>
                </a:ln>
                <a:uFillTx/>
                <a:latin typeface="Liberation Sans" pitchFamily="18"/>
                <a:ea typeface="Segoe UI" pitchFamily="2"/>
                <a:cs typeface="Tahoma" pitchFamily="2"/>
              </a:rPr>
              <a:t>Pereiópodos</a:t>
            </a:r>
            <a:endParaRPr lang="pt-BR" sz="1800" b="0" i="0" u="sng" strike="noStrike" kern="1200" dirty="0">
              <a:ln>
                <a:noFill/>
              </a:ln>
              <a:uFillTx/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1 e 2</a:t>
            </a:r>
            <a:r>
              <a:rPr lang="pt-BR" sz="1800" b="0" i="0" u="none" strike="noStrike" kern="1200" baseline="300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</a:t>
            </a: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pares servem ao ataque, defesa e apreensão de alimento;</a:t>
            </a: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3, 4 e 5</a:t>
            </a:r>
            <a:r>
              <a:rPr lang="pt-BR" sz="1800" b="0" i="0" u="none" strike="noStrike" kern="1200" baseline="300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</a:t>
            </a: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servem para a </a:t>
            </a:r>
            <a:r>
              <a:rPr lang="pt-BR" sz="18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a</a:t>
            </a: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locomoção (caminhar), e não há </a:t>
            </a:r>
            <a:r>
              <a:rPr lang="pt-BR" sz="18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quelas</a:t>
            </a: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.</a:t>
            </a: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2135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Vídeo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/>
            <a:r>
              <a:rPr lang="pt-BR" sz="2400" dirty="0">
                <a:cs typeface="Tahoma" pitchFamily="2"/>
              </a:rPr>
              <a:t>Sistema respiratório anfíbios</a:t>
            </a:r>
          </a:p>
          <a:p>
            <a:pPr lvl="0"/>
            <a:endParaRPr lang="pt-BR" sz="2400" dirty="0">
              <a:cs typeface="Tahoma" pitchFamily="2"/>
            </a:endParaRPr>
          </a:p>
          <a:p>
            <a:pPr lvl="0"/>
            <a:endParaRPr lang="pt-BR" sz="2400" dirty="0">
              <a:cs typeface="Tahoma" pitchFamily="2"/>
            </a:endParaRPr>
          </a:p>
          <a:p>
            <a:pPr lvl="0"/>
            <a:r>
              <a:rPr lang="pt-BR" sz="2400" dirty="0">
                <a:cs typeface="Tahoma" pitchFamily="2"/>
                <a:hlinkClick r:id="rId3"/>
              </a:rPr>
              <a:t>https://</a:t>
            </a:r>
            <a:r>
              <a:rPr lang="pt-BR" sz="2400" dirty="0" smtClean="0">
                <a:cs typeface="Tahoma" pitchFamily="2"/>
                <a:hlinkClick r:id="rId3"/>
              </a:rPr>
              <a:t>www.youtube.com/watch?v=cE1G0aVGg1k</a:t>
            </a:r>
            <a:r>
              <a:rPr lang="pt-BR" sz="2400" dirty="0" smtClean="0">
                <a:cs typeface="Tahoma" pitchFamily="2"/>
              </a:rPr>
              <a:t> </a:t>
            </a:r>
            <a:endParaRPr lang="pt-BR" sz="2400" dirty="0"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755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Vídeo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/>
          </a:bodyPr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/>
            <a:r>
              <a:rPr lang="pt-BR" sz="2300" dirty="0">
                <a:cs typeface="Tahoma" pitchFamily="2"/>
              </a:rPr>
              <a:t>Sistema circulatório anfíbios</a:t>
            </a:r>
          </a:p>
          <a:p>
            <a:pPr lvl="0"/>
            <a:endParaRPr lang="pt-BR" sz="2300" dirty="0">
              <a:cs typeface="Tahoma" pitchFamily="2"/>
            </a:endParaRPr>
          </a:p>
          <a:p>
            <a:pPr lvl="0"/>
            <a:endParaRPr lang="pt-BR" sz="2300" dirty="0">
              <a:cs typeface="Tahoma" pitchFamily="2"/>
            </a:endParaRPr>
          </a:p>
          <a:p>
            <a:pPr lvl="0"/>
            <a:r>
              <a:rPr lang="pt-BR" sz="2300" dirty="0">
                <a:cs typeface="Tahoma" pitchFamily="2"/>
                <a:hlinkClick r:id="rId3"/>
              </a:rPr>
              <a:t>https://</a:t>
            </a:r>
            <a:r>
              <a:rPr lang="pt-BR" sz="2300" dirty="0" smtClean="0">
                <a:cs typeface="Tahoma" pitchFamily="2"/>
                <a:hlinkClick r:id="rId3"/>
              </a:rPr>
              <a:t>www.youtube.com/watch?v=vFiLPoRuO4c&amp;t=23s</a:t>
            </a:r>
            <a:r>
              <a:rPr lang="pt-BR" sz="2300" dirty="0" smtClean="0">
                <a:cs typeface="Tahoma" pitchFamily="2"/>
              </a:rPr>
              <a:t> </a:t>
            </a:r>
            <a:endParaRPr lang="pt-BR" sz="2300" dirty="0"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478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457171" y="215081"/>
            <a:ext cx="6367748" cy="1224741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Sistema nervoso, excretor e sensorial dos anfíbios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>
              <a:buNone/>
            </a:pPr>
            <a:endParaRPr lang="pt-BR" sz="2400">
              <a:cs typeface="Tahoma" pitchFamily="2"/>
            </a:endParaRPr>
          </a:p>
          <a:p>
            <a:pPr lvl="0">
              <a:buNone/>
            </a:pPr>
            <a:endParaRPr lang="pt-BR" sz="2400">
              <a:cs typeface="Tahoma" pitchFamily="2"/>
            </a:endParaRPr>
          </a:p>
          <a:p>
            <a:pPr lvl="0"/>
            <a:r>
              <a:rPr lang="pt-BR" sz="2400">
                <a:cs typeface="Tahoma" pitchFamily="2"/>
                <a:hlinkClick r:id="rId3"/>
              </a:rPr>
              <a:t>https://www.youtube.com/watch?v=1evK360VQpo</a:t>
            </a:r>
          </a:p>
          <a:p>
            <a:pPr lvl="0"/>
            <a:endParaRPr lang="pt-BR" sz="2400">
              <a:cs typeface="Tahoma" pitchFamily="2"/>
            </a:endParaRPr>
          </a:p>
          <a:p>
            <a:pPr lvl="0"/>
            <a:r>
              <a:rPr lang="pt-BR" sz="2400">
                <a:cs typeface="Tahoma" pitchFamily="2"/>
              </a:rPr>
              <a:t>Excreção pelos rins!</a:t>
            </a:r>
          </a:p>
          <a:p>
            <a:pPr lvl="0"/>
            <a:r>
              <a:rPr lang="pt-BR" sz="2400">
                <a:solidFill>
                  <a:srgbClr val="CE181E"/>
                </a:solidFill>
                <a:cs typeface="Tahoma" pitchFamily="2"/>
              </a:rPr>
              <a:t>Excreção de ureia e amônia (forma larvária)</a:t>
            </a:r>
          </a:p>
        </p:txBody>
      </p:sp>
    </p:spTree>
    <p:extLst>
      <p:ext uri="{BB962C8B-B14F-4D97-AF65-F5344CB8AC3E}">
        <p14:creationId xmlns:p14="http://schemas.microsoft.com/office/powerpoint/2010/main" val="19984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pt-BR" dirty="0" smtClean="0"/>
              <a:t>Jacarés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5656" y="2060848"/>
            <a:ext cx="5976664" cy="4103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06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Sistema respiratório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/>
          </a:bodyPr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>
              <a:buNone/>
            </a:pPr>
            <a:endParaRPr lang="pt-BR" sz="2000" dirty="0">
              <a:cs typeface="Tahoma" pitchFamily="2"/>
            </a:endParaRPr>
          </a:p>
          <a:p>
            <a:pPr lvl="0">
              <a:buNone/>
            </a:pPr>
            <a:endParaRPr lang="pt-BR" sz="2000" dirty="0">
              <a:cs typeface="Tahoma" pitchFamily="2"/>
            </a:endParaRPr>
          </a:p>
          <a:p>
            <a:pPr lvl="0"/>
            <a:r>
              <a:rPr lang="pt-BR" sz="2000" dirty="0">
                <a:cs typeface="Tahoma" pitchFamily="2"/>
                <a:hlinkClick r:id="rId3"/>
              </a:rPr>
              <a:t>https://</a:t>
            </a:r>
            <a:r>
              <a:rPr lang="pt-BR" sz="2000" dirty="0" smtClean="0">
                <a:cs typeface="Tahoma" pitchFamily="2"/>
                <a:hlinkClick r:id="rId3"/>
              </a:rPr>
              <a:t>www.youtube.com/watch?v=MSDMx1LdgOU&amp;t=27s</a:t>
            </a:r>
            <a:r>
              <a:rPr lang="pt-BR" sz="2000" dirty="0" smtClean="0">
                <a:cs typeface="Tahoma" pitchFamily="2"/>
              </a:rPr>
              <a:t> </a:t>
            </a:r>
            <a:endParaRPr lang="pt-BR" sz="2000" dirty="0"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546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Sistema circulatório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>
              <a:buNone/>
            </a:pPr>
            <a:endParaRPr lang="pt-BR" sz="2400" dirty="0">
              <a:cs typeface="Tahoma" pitchFamily="2"/>
            </a:endParaRPr>
          </a:p>
          <a:p>
            <a:pPr lvl="0">
              <a:buNone/>
            </a:pPr>
            <a:endParaRPr lang="pt-BR" sz="2400" dirty="0">
              <a:cs typeface="Tahoma" pitchFamily="2"/>
            </a:endParaRPr>
          </a:p>
          <a:p>
            <a:pPr lvl="0"/>
            <a:r>
              <a:rPr lang="pt-BR" sz="2400" dirty="0">
                <a:cs typeface="Tahoma" pitchFamily="2"/>
                <a:hlinkClick r:id="rId3"/>
              </a:rPr>
              <a:t>https://www.youtube.com/watch?v=PuuscfhIaSk&amp;t=16s</a:t>
            </a:r>
          </a:p>
          <a:p>
            <a:pPr lvl="0"/>
            <a:endParaRPr lang="pt-BR" sz="2400" dirty="0">
              <a:cs typeface="Tahoma" pitchFamily="2"/>
            </a:endParaRPr>
          </a:p>
          <a:p>
            <a:pPr lvl="0"/>
            <a:r>
              <a:rPr lang="pt-BR" sz="2400" dirty="0">
                <a:cs typeface="Tahoma" pitchFamily="2"/>
                <a:hlinkClick r:id="rId4"/>
              </a:rPr>
              <a:t>https://</a:t>
            </a:r>
            <a:r>
              <a:rPr lang="pt-BR" sz="2400" dirty="0" smtClean="0">
                <a:cs typeface="Tahoma" pitchFamily="2"/>
                <a:hlinkClick r:id="rId4"/>
              </a:rPr>
              <a:t>www.youtube.com/watch?v=dhVWpVxdoWM</a:t>
            </a:r>
            <a:r>
              <a:rPr lang="pt-BR" sz="2400" dirty="0" smtClean="0">
                <a:cs typeface="Tahoma" pitchFamily="2"/>
              </a:rPr>
              <a:t> </a:t>
            </a:r>
            <a:endParaRPr lang="pt-BR" sz="2400" dirty="0"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9981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Sistema nervoso e excretor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>
          <a:xfrm>
            <a:off x="522482" y="1654468"/>
            <a:ext cx="8229090" cy="3976818"/>
          </a:xfrm>
        </p:spPr>
        <p:txBody>
          <a:bodyPr>
            <a:normAutofit lnSpcReduction="10000"/>
          </a:bodyPr>
          <a:lstStyle>
            <a:def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None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defPPr>
            <a:lvl1pPr marL="432000" marR="0" lvl="0" indent="-324000">
              <a:spcBef>
                <a:spcPts val="0"/>
              </a:spcBef>
              <a:spcAft>
                <a:spcPts val="1148"/>
              </a:spcAft>
              <a:buSzPct val="45000"/>
              <a:buFont typeface="StarSymbol"/>
              <a:buChar char="●"/>
              <a:defRPr lang="pt-BR" sz="2600" b="0" i="0" u="none" strike="noStrike" kern="1200">
                <a:ln>
                  <a:noFill/>
                </a:ln>
                <a:latin typeface="Liberation Sans" pitchFamily="34"/>
              </a:defRPr>
            </a:lvl1pPr>
            <a:lvl2pPr marL="864000" marR="0" lvl="1" indent="-324000">
              <a:spcBef>
                <a:spcPts val="0"/>
              </a:spcBef>
              <a:spcAft>
                <a:spcPts val="918"/>
              </a:spcAft>
              <a:buSzPct val="75000"/>
              <a:buFont typeface="StarSymbol"/>
              <a:buChar char="–"/>
              <a:defRPr lang="pt-BR" sz="2280" b="0" i="0" u="none" strike="noStrike" kern="1200">
                <a:ln>
                  <a:noFill/>
                </a:ln>
                <a:latin typeface="Liberation Sans" pitchFamily="34"/>
              </a:defRPr>
            </a:lvl2pPr>
            <a:lvl3pPr marL="1295999" marR="0" lvl="2" indent="-288000">
              <a:spcBef>
                <a:spcPts val="0"/>
              </a:spcBef>
              <a:spcAft>
                <a:spcPts val="689"/>
              </a:spcAft>
              <a:buSzPct val="45000"/>
              <a:buFont typeface="StarSymbol"/>
              <a:buChar char="●"/>
              <a:defRPr lang="pt-BR" sz="1950" b="0" i="0" u="none" strike="noStrike" kern="1200">
                <a:ln>
                  <a:noFill/>
                </a:ln>
                <a:latin typeface="Liberation Sans" pitchFamily="34"/>
              </a:defRPr>
            </a:lvl3pPr>
            <a:lvl4pPr marL="1728000" marR="0" lvl="3" indent="-216000">
              <a:spcBef>
                <a:spcPts val="0"/>
              </a:spcBef>
              <a:spcAft>
                <a:spcPts val="459"/>
              </a:spcAft>
              <a:buSzPct val="75000"/>
              <a:buFont typeface="StarSymbol"/>
              <a:buChar char="–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4pPr>
            <a:lvl5pPr marL="2160000" marR="0" lvl="4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5pPr>
            <a:lvl6pPr marL="2592000" marR="0" lvl="5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6pPr>
            <a:lvl7pPr marL="3024000" marR="0" lvl="6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7pPr>
            <a:lvl8pPr marL="3456000" marR="0" lvl="7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8pPr>
            <a:lvl9pPr marL="3887999" marR="0" lvl="8" indent="-216000">
              <a:spcBef>
                <a:spcPts val="0"/>
              </a:spcBef>
              <a:spcAft>
                <a:spcPts val="230"/>
              </a:spcAft>
              <a:buSzPct val="45000"/>
              <a:buFont typeface="StarSymbol"/>
              <a:buChar char="●"/>
              <a:defRPr lang="pt-BR" sz="1630" b="0" i="0" u="none" strike="noStrike" kern="1200">
                <a:ln>
                  <a:noFill/>
                </a:ln>
                <a:latin typeface="Liberation Sans" pitchFamily="34"/>
              </a:defRPr>
            </a:lvl9pPr>
          </a:lstStyle>
          <a:p>
            <a:pPr lvl="0">
              <a:buNone/>
            </a:pPr>
            <a:endParaRPr lang="pt-BR" sz="2400">
              <a:cs typeface="Tahoma" pitchFamily="2"/>
            </a:endParaRPr>
          </a:p>
          <a:p>
            <a:pPr lvl="0">
              <a:buNone/>
            </a:pPr>
            <a:endParaRPr lang="pt-BR" sz="2400">
              <a:cs typeface="Tahoma" pitchFamily="2"/>
            </a:endParaRPr>
          </a:p>
          <a:p>
            <a:pPr lvl="0"/>
            <a:r>
              <a:rPr lang="pt-BR" sz="2400">
                <a:cs typeface="Tahoma" pitchFamily="2"/>
                <a:hlinkClick r:id="rId3"/>
              </a:rPr>
              <a:t>https://www.youtube.com/watch?v=PRUT6HM51_M</a:t>
            </a:r>
          </a:p>
          <a:p>
            <a:pPr lvl="0"/>
            <a:endParaRPr lang="pt-BR" sz="2400">
              <a:cs typeface="Tahoma" pitchFamily="2"/>
            </a:endParaRPr>
          </a:p>
          <a:p>
            <a:pPr lvl="0"/>
            <a:r>
              <a:rPr lang="pt-BR" sz="2400">
                <a:cs typeface="Tahoma" pitchFamily="2"/>
              </a:rPr>
              <a:t>Excreção pelos rins (urina diluída elimina o excesso de água).</a:t>
            </a:r>
          </a:p>
          <a:p>
            <a:pPr lvl="0"/>
            <a:r>
              <a:rPr lang="pt-BR" sz="2400">
                <a:cs typeface="Tahoma" pitchFamily="2"/>
              </a:rPr>
              <a:t>Repteis marinhos os rins não são capazes de lidar com o excesso de sal e portanto, há glândulas secretoras específicas (glândulas de sal).</a:t>
            </a:r>
          </a:p>
          <a:p>
            <a:pPr lvl="0"/>
            <a:r>
              <a:rPr lang="pt-BR" sz="2400">
                <a:solidFill>
                  <a:srgbClr val="CE181E"/>
                </a:solidFill>
                <a:cs typeface="Tahoma" pitchFamily="2"/>
              </a:rPr>
              <a:t>Excretam Amônia e ácido úrico!</a:t>
            </a:r>
          </a:p>
        </p:txBody>
      </p:sp>
    </p:spTree>
    <p:extLst>
      <p:ext uri="{BB962C8B-B14F-4D97-AF65-F5344CB8AC3E}">
        <p14:creationId xmlns:p14="http://schemas.microsoft.com/office/powerpoint/2010/main" val="146959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Circulação - resumo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79654" y="2089854"/>
            <a:ext cx="6851369" cy="4084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44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Anatomia externa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586" y="1741981"/>
            <a:ext cx="4314394" cy="43534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326551" y="6444153"/>
            <a:ext cx="2166468" cy="2679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Fonte: Ballester et al., (2012)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200202" y="3805711"/>
            <a:ext cx="300573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1</a:t>
            </a:r>
            <a:r>
              <a:rPr lang="pt-BR" sz="1000" b="0" i="0" u="none" strike="noStrike" kern="1200" baseline="300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200202" y="3980302"/>
            <a:ext cx="300573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2</a:t>
            </a:r>
            <a:r>
              <a:rPr lang="pt-BR" sz="1000" b="0" i="0" u="none" strike="noStrike" kern="1200" baseline="300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232857" y="4111353"/>
            <a:ext cx="300573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3</a:t>
            </a:r>
            <a:r>
              <a:rPr lang="pt-BR" sz="1000" b="0" i="0" u="none" strike="noStrike" kern="1200" baseline="300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298167" y="4198864"/>
            <a:ext cx="300573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4</a:t>
            </a:r>
            <a:r>
              <a:rPr lang="pt-BR" sz="1000" b="0" i="0" u="none" strike="noStrike" kern="1200" baseline="300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526753" y="4199301"/>
            <a:ext cx="300573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5</a:t>
            </a:r>
            <a:r>
              <a:rPr lang="pt-BR" sz="1000" b="0" i="0" u="none" strike="noStrike" kern="1200" baseline="300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963578" y="2699396"/>
            <a:ext cx="4180422" cy="301090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Apêndices abdominais = 6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Pleópodos</a:t>
            </a: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1 e 2</a:t>
            </a:r>
            <a:r>
              <a:rPr lang="pt-BR" sz="1800" b="0" i="0" u="none" strike="noStrike" kern="1200" baseline="300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</a:t>
            </a: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pares = atividade sexual e natação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3, 4 e 5</a:t>
            </a:r>
            <a:r>
              <a:rPr lang="pt-BR" sz="1800" b="0" i="0" u="none" strike="noStrike" kern="1200" baseline="300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</a:t>
            </a: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pares = natação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dirty="0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6</a:t>
            </a:r>
            <a:r>
              <a:rPr lang="pt-BR" sz="1800" b="0" i="0" u="none" strike="noStrike" kern="1200" baseline="300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o</a:t>
            </a: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</a:t>
            </a:r>
            <a:r>
              <a:rPr lang="pt-BR" sz="1800" b="0" i="0" u="none" strike="noStrike" kern="1200" dirty="0" err="1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urópodos</a:t>
            </a:r>
            <a:r>
              <a:rPr lang="pt-BR" sz="1800" b="0" i="0" u="none" strike="noStrike" kern="1200" dirty="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 = forma o leque caudal, que ajuda no rápido deslocamento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526753" y="4460967"/>
            <a:ext cx="300573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000" b="0" i="0" u="none" strike="noStrike" kern="12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6</a:t>
            </a:r>
            <a:r>
              <a:rPr lang="pt-BR" sz="1000" b="0" i="0" u="none" strike="noStrike" kern="1200" baseline="30000">
                <a:ln>
                  <a:noFill/>
                </a:ln>
                <a:solidFill>
                  <a:srgbClr val="CE181E"/>
                </a:solidFill>
                <a:latin typeface="Liberation Sans" pitchFamily="18"/>
                <a:ea typeface="Segoe UI" pitchFamily="2"/>
                <a:cs typeface="Tahoma" pitchFamily="2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8782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>
                <a:cs typeface="Tahoma" pitchFamily="2"/>
              </a:rPr>
              <a:t>Anatomia interna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16479" y="1837710"/>
            <a:ext cx="4387769" cy="37556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5355438" y="6095409"/>
            <a:ext cx="2230396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>
                <a:ln>
                  <a:noFill/>
                </a:ln>
                <a:latin typeface="Liberation Sans" pitchFamily="18"/>
                <a:ea typeface="Segoe UI" pitchFamily="2"/>
                <a:cs typeface="Tahoma" pitchFamily="2"/>
              </a:rPr>
              <a:t>Valenti et al., (1998)</a:t>
            </a:r>
          </a:p>
        </p:txBody>
      </p:sp>
    </p:spTree>
    <p:extLst>
      <p:ext uri="{BB962C8B-B14F-4D97-AF65-F5344CB8AC3E}">
        <p14:creationId xmlns:p14="http://schemas.microsoft.com/office/powerpoint/2010/main" val="61556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2521</Words>
  <Application>Microsoft Office PowerPoint</Application>
  <PresentationFormat>Apresentação na tela (4:3)</PresentationFormat>
  <Paragraphs>329</Paragraphs>
  <Slides>77</Slides>
  <Notes>71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0</vt:i4>
      </vt:variant>
      <vt:variant>
        <vt:lpstr>Títulos de slides</vt:lpstr>
      </vt:variant>
      <vt:variant>
        <vt:i4>77</vt:i4>
      </vt:variant>
    </vt:vector>
  </HeadingPairs>
  <TitlesOfParts>
    <vt:vector size="78" baseType="lpstr">
      <vt:lpstr>Tema do Office</vt:lpstr>
      <vt:lpstr>Animais Aquáticos Cultiváveis</vt:lpstr>
      <vt:lpstr>Organismos aquáticos</vt:lpstr>
      <vt:lpstr>Camarões</vt:lpstr>
      <vt:lpstr>Anatomia externa</vt:lpstr>
      <vt:lpstr>Apresentação do PowerPoint</vt:lpstr>
      <vt:lpstr>Apresentação do PowerPoint</vt:lpstr>
      <vt:lpstr>Apresentação do PowerPoint</vt:lpstr>
      <vt:lpstr>Anatomia externa</vt:lpstr>
      <vt:lpstr>Anatomia interna</vt:lpstr>
      <vt:lpstr>Sistema digestório</vt:lpstr>
      <vt:lpstr>Boca</vt:lpstr>
      <vt:lpstr>Estômago</vt:lpstr>
      <vt:lpstr>Intestino médio</vt:lpstr>
      <vt:lpstr>Intestino posterior</vt:lpstr>
      <vt:lpstr>Cecos anterior e posterior</vt:lpstr>
      <vt:lpstr>Hepatopâncreas</vt:lpstr>
      <vt:lpstr>Sistema circulatório</vt:lpstr>
      <vt:lpstr>Sistema circulatório</vt:lpstr>
      <vt:lpstr>Coração</vt:lpstr>
      <vt:lpstr>Sistema reprodutivo fêmea</vt:lpstr>
      <vt:lpstr>Aparelho reprodutivo</vt:lpstr>
      <vt:lpstr>Desenvolvimento gonadal fêmeas</vt:lpstr>
      <vt:lpstr>Apresentação do PowerPoint</vt:lpstr>
      <vt:lpstr>Ablação do pedúnculo ocular</vt:lpstr>
      <vt:lpstr>Sistema reprodutivo macho</vt:lpstr>
      <vt:lpstr>Aparelho reprodutivo</vt:lpstr>
      <vt:lpstr>Sistema nervoso central</vt:lpstr>
      <vt:lpstr>Sistema nervoso</vt:lpstr>
      <vt:lpstr>Brânquias</vt:lpstr>
      <vt:lpstr>Respiração</vt:lpstr>
      <vt:lpstr>Órgãos hematopoiéticos</vt:lpstr>
      <vt:lpstr>Glândula antenal</vt:lpstr>
      <vt:lpstr>Órgão linfóide</vt:lpstr>
      <vt:lpstr>Estrutura populacional</vt:lpstr>
      <vt:lpstr>Ciclo de vida – camarão água doce</vt:lpstr>
      <vt:lpstr>Ciclo de vida camarões marinhos</vt:lpstr>
      <vt:lpstr>Ciclo de vida - camarão marinho</vt:lpstr>
      <vt:lpstr>Desenvolvimento larval</vt:lpstr>
      <vt:lpstr>Caranguejo</vt:lpstr>
      <vt:lpstr>Caranguejo – anatomia interna</vt:lpstr>
      <vt:lpstr>Respiração em caranguejos</vt:lpstr>
      <vt:lpstr>Siri x caranguejo</vt:lpstr>
      <vt:lpstr>Respiração crustáceos</vt:lpstr>
      <vt:lpstr>circulação</vt:lpstr>
      <vt:lpstr>Excreção</vt:lpstr>
      <vt:lpstr>Anatomia de Ostra</vt:lpstr>
      <vt:lpstr>Apresentação do PowerPoint</vt:lpstr>
      <vt:lpstr>Curiosidades</vt:lpstr>
      <vt:lpstr>Brânquias em bivalves</vt:lpstr>
      <vt:lpstr>Ciclo de vida</vt:lpstr>
      <vt:lpstr>Anatomia interna Lula</vt:lpstr>
      <vt:lpstr>Anatomia interna polvo</vt:lpstr>
      <vt:lpstr>Circulação em lula e polvo</vt:lpstr>
      <vt:lpstr>Respiração</vt:lpstr>
      <vt:lpstr>Circulação</vt:lpstr>
      <vt:lpstr>Sistema nervoso e excreção</vt:lpstr>
      <vt:lpstr>Anatomia de rãs</vt:lpstr>
      <vt:lpstr>Apresentação do PowerPoint</vt:lpstr>
      <vt:lpstr>Diferenças entre os sexos</vt:lpstr>
      <vt:lpstr>Ciclo de vida</vt:lpstr>
      <vt:lpstr>Fases de desenvolvimento</vt:lpstr>
      <vt:lpstr>Apresentação do PowerPoint</vt:lpstr>
      <vt:lpstr>Apresentação do PowerPoint</vt:lpstr>
      <vt:lpstr>Apresentação do PowerPoint</vt:lpstr>
      <vt:lpstr>Apresentação do PowerPoint</vt:lpstr>
      <vt:lpstr>Respiração</vt:lpstr>
      <vt:lpstr>Respiração cutânea</vt:lpstr>
      <vt:lpstr>Circulação</vt:lpstr>
      <vt:lpstr>Apresentação do PowerPoint</vt:lpstr>
      <vt:lpstr>Vídeo</vt:lpstr>
      <vt:lpstr>Vídeo</vt:lpstr>
      <vt:lpstr>Sistema nervoso, excretor e sensorial dos anfíbios</vt:lpstr>
      <vt:lpstr>Jacarés</vt:lpstr>
      <vt:lpstr>Sistema respiratório</vt:lpstr>
      <vt:lpstr>Sistema circulatório</vt:lpstr>
      <vt:lpstr>Sistema nervoso e excretor</vt:lpstr>
      <vt:lpstr>Circulação - resumo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Animais Aquáticos Cultiváveis</dc:title>
  <dc:creator>D.</dc:creator>
  <cp:lastModifiedBy>D.</cp:lastModifiedBy>
  <cp:revision>17</cp:revision>
  <dcterms:created xsi:type="dcterms:W3CDTF">2021-03-02T19:29:10Z</dcterms:created>
  <dcterms:modified xsi:type="dcterms:W3CDTF">2021-03-18T20:26:46Z</dcterms:modified>
</cp:coreProperties>
</file>