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02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300" r:id="rId27"/>
    <p:sldId id="280" r:id="rId28"/>
    <p:sldId id="282" r:id="rId29"/>
    <p:sldId id="283" r:id="rId30"/>
    <p:sldId id="284" r:id="rId31"/>
    <p:sldId id="281" r:id="rId32"/>
    <p:sldId id="285" r:id="rId33"/>
    <p:sldId id="286" r:id="rId34"/>
    <p:sldId id="287" r:id="rId35"/>
    <p:sldId id="299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1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5F352-446E-4F90-8515-343EF3CD8904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27395-BCBB-470F-9A2D-8905F540A5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4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395-BCBB-470F-9A2D-8905F540A5D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45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395-BCBB-470F-9A2D-8905F540A5D2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16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EB71-F302-4D8D-8668-0A445B321AE2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F9C-A5C7-493D-8182-E5842BB04F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5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EB71-F302-4D8D-8668-0A445B321AE2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F9C-A5C7-493D-8182-E5842BB04F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25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EB71-F302-4D8D-8668-0A445B321AE2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F9C-A5C7-493D-8182-E5842BB04F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40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EB71-F302-4D8D-8668-0A445B321AE2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F9C-A5C7-493D-8182-E5842BB04F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19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EB71-F302-4D8D-8668-0A445B321AE2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F9C-A5C7-493D-8182-E5842BB04F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643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EB71-F302-4D8D-8668-0A445B321AE2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F9C-A5C7-493D-8182-E5842BB04F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54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EB71-F302-4D8D-8668-0A445B321AE2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F9C-A5C7-493D-8182-E5842BB04F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68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EB71-F302-4D8D-8668-0A445B321AE2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F9C-A5C7-493D-8182-E5842BB04F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657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EB71-F302-4D8D-8668-0A445B321AE2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F9C-A5C7-493D-8182-E5842BB04F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48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EB71-F302-4D8D-8668-0A445B321AE2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F9C-A5C7-493D-8182-E5842BB04F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3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EB71-F302-4D8D-8668-0A445B321AE2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7F9C-A5C7-493D-8182-E5842BB04F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30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7EB71-F302-4D8D-8668-0A445B321AE2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E7F9C-A5C7-493D-8182-E5842BB04F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34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8032" y="3717032"/>
            <a:ext cx="7772400" cy="1296144"/>
          </a:xfrm>
        </p:spPr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Fósforo</a:t>
            </a:r>
            <a:endParaRPr lang="pt-BR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79912" y="5157192"/>
            <a:ext cx="4064496" cy="622920"/>
          </a:xfrm>
        </p:spPr>
        <p:txBody>
          <a:bodyPr/>
          <a:lstStyle/>
          <a:p>
            <a:r>
              <a:rPr lang="pt-BR" dirty="0" smtClean="0"/>
              <a:t>Prof. Dacley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2659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Qualidade de água</a:t>
            </a:r>
            <a:endParaRPr lang="pt-BR" sz="4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87624" y="260648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Universidade Federal da Grande Dourados – UFGD</a:t>
            </a:r>
          </a:p>
          <a:p>
            <a:pPr algn="ctr"/>
            <a:r>
              <a:rPr lang="pt-BR" sz="2400" dirty="0" smtClean="0"/>
              <a:t>Faculdade de Ciências Agrárias – FCA</a:t>
            </a:r>
          </a:p>
          <a:p>
            <a:pPr algn="ctr"/>
            <a:r>
              <a:rPr lang="pt-BR" sz="2400" dirty="0" smtClean="0"/>
              <a:t>Engenharia de Aquicultura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3583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u="sng" dirty="0" smtClean="0">
                <a:solidFill>
                  <a:srgbClr val="C00000"/>
                </a:solidFill>
              </a:rPr>
              <a:t>Fósforo inorgânico dissolvido (</a:t>
            </a:r>
            <a:r>
              <a:rPr lang="pt-BR" u="sng" dirty="0" err="1" smtClean="0">
                <a:solidFill>
                  <a:srgbClr val="C00000"/>
                </a:solidFill>
              </a:rPr>
              <a:t>ortofosfato</a:t>
            </a:r>
            <a:r>
              <a:rPr lang="pt-BR" u="sng" dirty="0" smtClean="0">
                <a:solidFill>
                  <a:srgbClr val="C00000"/>
                </a:solidFill>
              </a:rPr>
              <a:t> – </a:t>
            </a:r>
            <a:r>
              <a:rPr lang="pt-BR" u="sng" dirty="0" err="1" smtClean="0">
                <a:solidFill>
                  <a:srgbClr val="C00000"/>
                </a:solidFill>
              </a:rPr>
              <a:t>P-orto</a:t>
            </a:r>
            <a:r>
              <a:rPr lang="pt-BR" u="sng" dirty="0" smtClean="0">
                <a:solidFill>
                  <a:srgbClr val="C00000"/>
                </a:solidFill>
              </a:rPr>
              <a:t>)</a:t>
            </a:r>
            <a:r>
              <a:rPr lang="pt-BR" dirty="0" smtClean="0"/>
              <a:t>: Ocorre quando as partículas do fósforo inorgânico particulado atingem tamanho inferior a 0,45 µm.</a:t>
            </a:r>
          </a:p>
          <a:p>
            <a:pPr algn="just"/>
            <a:r>
              <a:rPr lang="pt-BR" dirty="0" smtClean="0"/>
              <a:t>Além da lixiviação da apatita, o </a:t>
            </a:r>
            <a:r>
              <a:rPr lang="pt-BR" dirty="0" err="1" smtClean="0"/>
              <a:t>ortofosfato</a:t>
            </a:r>
            <a:r>
              <a:rPr lang="pt-BR" dirty="0" smtClean="0"/>
              <a:t> também pode surgir na água ao final do processo de decomposição da matéria orgânica, por ação das bactérias de decomposição.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53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 relação ao </a:t>
            </a:r>
            <a:r>
              <a:rPr lang="pt-BR" dirty="0" err="1" smtClean="0"/>
              <a:t>ortofosfato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Existem 4 formas químicas de </a:t>
            </a:r>
            <a:r>
              <a:rPr lang="pt-BR" dirty="0" err="1" smtClean="0"/>
              <a:t>ortofosfato</a:t>
            </a:r>
            <a:r>
              <a:rPr lang="pt-BR" dirty="0" smtClean="0"/>
              <a:t>, que se relacionam com o pH da água.</a:t>
            </a:r>
          </a:p>
          <a:p>
            <a:pPr lvl="1" algn="just"/>
            <a:r>
              <a:rPr lang="pt-BR" dirty="0" smtClean="0"/>
              <a:t>Em águas muito ácidas (pH &lt; 3,0) predomina o H</a:t>
            </a:r>
            <a:r>
              <a:rPr lang="pt-BR" baseline="-25000" dirty="0" smtClean="0"/>
              <a:t>3</a:t>
            </a:r>
            <a:r>
              <a:rPr lang="pt-BR" dirty="0" smtClean="0"/>
              <a:t>PO</a:t>
            </a:r>
            <a:r>
              <a:rPr lang="pt-BR" baseline="-25000" dirty="0" smtClean="0"/>
              <a:t>4</a:t>
            </a:r>
            <a:r>
              <a:rPr lang="pt-BR" dirty="0" smtClean="0"/>
              <a:t>;</a:t>
            </a:r>
          </a:p>
          <a:p>
            <a:pPr lvl="1" algn="just"/>
            <a:r>
              <a:rPr lang="pt-BR" dirty="0" smtClean="0"/>
              <a:t>Em águas moderadamente ácidas (pH 4,0 a 6,0), predomina a forma </a:t>
            </a:r>
            <a:r>
              <a:rPr lang="pt-BR" dirty="0" smtClean="0">
                <a:solidFill>
                  <a:srgbClr val="C00000"/>
                </a:solidFill>
              </a:rPr>
              <a:t>H</a:t>
            </a:r>
            <a:r>
              <a:rPr lang="pt-BR" baseline="-25000" dirty="0" smtClean="0">
                <a:solidFill>
                  <a:srgbClr val="C00000"/>
                </a:solidFill>
              </a:rPr>
              <a:t>2</a:t>
            </a:r>
            <a:r>
              <a:rPr lang="pt-BR" dirty="0" smtClean="0">
                <a:solidFill>
                  <a:srgbClr val="C00000"/>
                </a:solidFill>
              </a:rPr>
              <a:t>PO</a:t>
            </a:r>
            <a:r>
              <a:rPr lang="pt-BR" baseline="-25000" dirty="0" smtClean="0">
                <a:solidFill>
                  <a:srgbClr val="C00000"/>
                </a:solidFill>
              </a:rPr>
              <a:t>4</a:t>
            </a:r>
            <a:r>
              <a:rPr lang="pt-BR" baseline="30000" dirty="0" smtClean="0">
                <a:solidFill>
                  <a:srgbClr val="C00000"/>
                </a:solidFill>
              </a:rPr>
              <a:t>-</a:t>
            </a:r>
            <a:r>
              <a:rPr lang="pt-BR" dirty="0" smtClean="0"/>
              <a:t>;</a:t>
            </a:r>
          </a:p>
          <a:p>
            <a:pPr lvl="1" algn="just"/>
            <a:r>
              <a:rPr lang="pt-BR" dirty="0" smtClean="0"/>
              <a:t>Quando o pH da água está entre 7,0 e 9,0, predomina a forma </a:t>
            </a:r>
            <a:r>
              <a:rPr lang="pt-BR" dirty="0" smtClean="0">
                <a:solidFill>
                  <a:srgbClr val="C00000"/>
                </a:solidFill>
              </a:rPr>
              <a:t>HPO</a:t>
            </a:r>
            <a:r>
              <a:rPr lang="pt-BR" baseline="-25000" dirty="0" smtClean="0">
                <a:solidFill>
                  <a:srgbClr val="C00000"/>
                </a:solidFill>
              </a:rPr>
              <a:t>4</a:t>
            </a:r>
            <a:r>
              <a:rPr lang="pt-BR" baseline="30000" dirty="0" smtClean="0">
                <a:solidFill>
                  <a:srgbClr val="C00000"/>
                </a:solidFill>
              </a:rPr>
              <a:t>-2</a:t>
            </a:r>
            <a:r>
              <a:rPr lang="pt-BR" dirty="0" smtClean="0"/>
              <a:t>;</a:t>
            </a:r>
          </a:p>
          <a:p>
            <a:pPr lvl="1" algn="just"/>
            <a:r>
              <a:rPr lang="pt-BR" dirty="0" smtClean="0"/>
              <a:t>Quando o pH da água for superior a 10,0, predomina PO</a:t>
            </a:r>
            <a:r>
              <a:rPr lang="pt-BR" baseline="-25000" dirty="0" smtClean="0"/>
              <a:t>4</a:t>
            </a:r>
            <a:r>
              <a:rPr lang="pt-BR" baseline="30000" dirty="0" smtClean="0"/>
              <a:t>-3</a:t>
            </a:r>
          </a:p>
          <a:p>
            <a:pPr lvl="1"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57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 como indicador da qualidade de água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A qualidade de água de um reservatório pode ser avaliada pela concentração de P total;</a:t>
            </a:r>
          </a:p>
          <a:p>
            <a:pPr algn="just"/>
            <a:r>
              <a:rPr lang="pt-BR" dirty="0" smtClean="0"/>
              <a:t>De forma geral,  quanto maior a concentração de P, pior a qualidade da água;</a:t>
            </a:r>
          </a:p>
          <a:p>
            <a:pPr algn="just"/>
            <a:r>
              <a:rPr lang="pt-BR" dirty="0" smtClean="0"/>
              <a:t>Águas classificadas como “boa, muito boa e excelente” devem apresentar menos de 30 µg de </a:t>
            </a:r>
            <a:r>
              <a:rPr lang="pt-BR" dirty="0" err="1" smtClean="0"/>
              <a:t>Pt</a:t>
            </a:r>
            <a:r>
              <a:rPr lang="pt-BR" dirty="0" smtClean="0"/>
              <a:t>/L. Quando a concentração de </a:t>
            </a:r>
            <a:r>
              <a:rPr lang="pt-BR" dirty="0" err="1" smtClean="0"/>
              <a:t>Pt</a:t>
            </a:r>
            <a:r>
              <a:rPr lang="pt-BR" dirty="0" smtClean="0"/>
              <a:t> atinge ou supera 60 µg /L, a água passa a ser classificada como “inferior” ou “pobre”.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05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49150"/>
            <a:ext cx="8229600" cy="1143000"/>
          </a:xfrm>
        </p:spPr>
        <p:txBody>
          <a:bodyPr/>
          <a:lstStyle/>
          <a:p>
            <a:r>
              <a:rPr lang="pt-BR" dirty="0" smtClean="0"/>
              <a:t>Concentração </a:t>
            </a:r>
            <a:r>
              <a:rPr lang="pt-BR" dirty="0" err="1" smtClean="0"/>
              <a:t>Pt</a:t>
            </a:r>
            <a:r>
              <a:rPr lang="pt-BR" dirty="0" smtClean="0"/>
              <a:t> na água</a:t>
            </a:r>
            <a:endParaRPr lang="pt-BR" dirty="0"/>
          </a:p>
        </p:txBody>
      </p:sp>
      <p:grpSp>
        <p:nvGrpSpPr>
          <p:cNvPr id="23" name="Grupo 22"/>
          <p:cNvGrpSpPr/>
          <p:nvPr/>
        </p:nvGrpSpPr>
        <p:grpSpPr>
          <a:xfrm>
            <a:off x="3059832" y="1268760"/>
            <a:ext cx="4608512" cy="4248472"/>
            <a:chOff x="3059832" y="1268760"/>
            <a:chExt cx="4608512" cy="4248472"/>
          </a:xfrm>
        </p:grpSpPr>
        <p:cxnSp>
          <p:nvCxnSpPr>
            <p:cNvPr id="5" name="Conector reto 4"/>
            <p:cNvCxnSpPr/>
            <p:nvPr/>
          </p:nvCxnSpPr>
          <p:spPr>
            <a:xfrm>
              <a:off x="3851920" y="1700808"/>
              <a:ext cx="72008" cy="3600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3635896" y="5301208"/>
              <a:ext cx="3384376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3635896" y="4869160"/>
              <a:ext cx="3384376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3635896" y="4077072"/>
              <a:ext cx="3384376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3635896" y="2924944"/>
              <a:ext cx="3384376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3635896" y="2204864"/>
              <a:ext cx="3384376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/>
            <p:cNvSpPr txBox="1"/>
            <p:nvPr/>
          </p:nvSpPr>
          <p:spPr>
            <a:xfrm>
              <a:off x="3347864" y="514790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0</a:t>
              </a:r>
              <a:endParaRPr lang="pt-BR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203848" y="471585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10</a:t>
              </a:r>
              <a:endParaRPr lang="pt-BR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203848" y="392376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3</a:t>
              </a:r>
              <a:r>
                <a:rPr lang="pt-BR" dirty="0" smtClean="0"/>
                <a:t>0</a:t>
              </a:r>
              <a:endParaRPr lang="pt-BR" dirty="0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203848" y="277163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60</a:t>
              </a:r>
              <a:endParaRPr lang="pt-BR" dirty="0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059832" y="206084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150</a:t>
              </a:r>
              <a:endParaRPr lang="pt-BR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3059832" y="1268760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µg P/L</a:t>
              </a:r>
              <a:endParaRPr lang="pt-BR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139952" y="4900518"/>
              <a:ext cx="352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Excelente, muito boa</a:t>
              </a:r>
              <a:endParaRPr lang="pt-BR" dirty="0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4139952" y="4293096"/>
              <a:ext cx="352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Boa</a:t>
              </a:r>
              <a:endParaRPr lang="pt-BR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139952" y="3356992"/>
              <a:ext cx="352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Média</a:t>
              </a:r>
              <a:endParaRPr lang="pt-BR" dirty="0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139952" y="2420888"/>
              <a:ext cx="352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Inferior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8634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De acordo com a resolução Conama 357/2005 – águas públicas (reservatórios) destinados a aquicultura podem ter no máximo 30 µg/L em ambientes </a:t>
            </a:r>
            <a:r>
              <a:rPr lang="pt-BR" dirty="0" err="1" smtClean="0"/>
              <a:t>lênticos</a:t>
            </a:r>
            <a:r>
              <a:rPr lang="pt-BR" dirty="0" smtClean="0"/>
              <a:t> e até 50 µg/L para ambientes intermediários.</a:t>
            </a:r>
          </a:p>
          <a:p>
            <a:pPr lvl="2" algn="just"/>
            <a:r>
              <a:rPr lang="pt-BR" dirty="0" smtClean="0"/>
              <a:t>O limite se dá em função dos usos múltiplos da água</a:t>
            </a:r>
            <a:endParaRPr lang="pt-BR" dirty="0"/>
          </a:p>
          <a:p>
            <a:pPr algn="just"/>
            <a:r>
              <a:rPr lang="pt-BR" dirty="0" smtClean="0"/>
              <a:t>Em viveiros para fins produtivos a concentração de </a:t>
            </a:r>
            <a:r>
              <a:rPr lang="pt-BR" dirty="0" err="1" smtClean="0"/>
              <a:t>Pt</a:t>
            </a:r>
            <a:r>
              <a:rPr lang="pt-BR" dirty="0" smtClean="0"/>
              <a:t> máxima pode ser até 500 µg/L (0,5 mg/L), com melhores valores entre 200 e 300 µg/L.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71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de aferição</a:t>
            </a:r>
            <a:endParaRPr lang="pt-BR" dirty="0"/>
          </a:p>
        </p:txBody>
      </p:sp>
      <p:pic>
        <p:nvPicPr>
          <p:cNvPr id="2050" name="Picture 2" descr="Teste de Fosfato (PO4) Sera 60 Testes - (Água Doce e Salgada) | SEA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692696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55576" y="629148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Google</a:t>
            </a:r>
            <a:endParaRPr lang="pt-BR" dirty="0"/>
          </a:p>
        </p:txBody>
      </p:sp>
      <p:pic>
        <p:nvPicPr>
          <p:cNvPr id="2052" name="Picture 4" descr="colorímetro - Alfa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322" y="119675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08 - Determinación de Fósforo en agua por espectrofotometría UV-Vis - 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579" y="4015003"/>
            <a:ext cx="4027487" cy="226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804248" y="2625502"/>
            <a:ext cx="217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Alfakit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283968" y="6300028"/>
            <a:ext cx="4893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https://www.youtube.com/watch?v=Ch2eCZTB3SI</a:t>
            </a:r>
          </a:p>
        </p:txBody>
      </p:sp>
    </p:spTree>
    <p:extLst>
      <p:ext uri="{BB962C8B-B14F-4D97-AF65-F5344CB8AC3E}">
        <p14:creationId xmlns:p14="http://schemas.microsoft.com/office/powerpoint/2010/main" val="519518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Capacidade de suporte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84258"/>
            <a:ext cx="9144000" cy="256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20" y="3848950"/>
            <a:ext cx="55446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Critérios para implantar uma piscicultura em TR:</a:t>
            </a:r>
          </a:p>
          <a:p>
            <a:endParaRPr lang="pt-BR" dirty="0"/>
          </a:p>
          <a:p>
            <a:pPr marL="342900" indent="-342900">
              <a:buAutoNum type="arabicParenR"/>
            </a:pPr>
            <a:r>
              <a:rPr lang="pt-BR" dirty="0" smtClean="0"/>
              <a:t>Profundidade</a:t>
            </a:r>
          </a:p>
          <a:p>
            <a:pPr marL="342900" indent="-342900">
              <a:buAutoNum type="arabicParenR"/>
            </a:pPr>
            <a:r>
              <a:rPr lang="pt-BR" dirty="0" smtClean="0"/>
              <a:t>Existência de acesso</a:t>
            </a:r>
          </a:p>
          <a:p>
            <a:pPr marL="342900" indent="-342900">
              <a:buAutoNum type="arabicParenR"/>
            </a:pPr>
            <a:r>
              <a:rPr lang="pt-BR" dirty="0" smtClean="0"/>
              <a:t>Abastecimento público</a:t>
            </a:r>
          </a:p>
          <a:p>
            <a:pPr marL="342900" indent="-342900">
              <a:buAutoNum type="arabicParenR"/>
            </a:pPr>
            <a:r>
              <a:rPr lang="pt-BR" dirty="0" smtClean="0"/>
              <a:t>Áreas indígenas</a:t>
            </a:r>
          </a:p>
          <a:p>
            <a:pPr marL="342900" indent="-342900">
              <a:buAutoNum type="arabicParenR"/>
            </a:pPr>
            <a:r>
              <a:rPr lang="pt-BR" dirty="0" smtClean="0"/>
              <a:t>Áreas com ondas</a:t>
            </a:r>
          </a:p>
          <a:p>
            <a:pPr marL="342900" indent="-342900">
              <a:buAutoNum type="arabicParenR"/>
            </a:pPr>
            <a:r>
              <a:rPr lang="pt-BR" dirty="0" smtClean="0"/>
              <a:t>Áreas de lazer</a:t>
            </a:r>
          </a:p>
          <a:p>
            <a:pPr marL="342900" indent="-342900">
              <a:buAutoNum type="arabicParenR"/>
            </a:pPr>
            <a:r>
              <a:rPr lang="pt-BR" dirty="0" smtClean="0"/>
              <a:t>Navegação</a:t>
            </a:r>
          </a:p>
          <a:p>
            <a:pPr marL="342900" indent="-342900">
              <a:buAutoNum type="arabicParenR"/>
            </a:pPr>
            <a:r>
              <a:rPr lang="pt-BR" dirty="0" smtClean="0"/>
              <a:t>Áreas de desova e berçários;</a:t>
            </a:r>
          </a:p>
          <a:p>
            <a:pPr marL="342900" indent="-342900">
              <a:buAutoNum type="arabicParenR"/>
            </a:pPr>
            <a:r>
              <a:rPr lang="pt-BR" dirty="0" smtClean="0"/>
              <a:t>Corpo principal do reservatório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04048" y="443711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10) Lançamentos de efluentes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11) Capacidade de suporte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4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u="sng" dirty="0" smtClean="0"/>
              <a:t>Definição</a:t>
            </a:r>
          </a:p>
          <a:p>
            <a:pPr algn="just"/>
            <a:r>
              <a:rPr lang="pt-BR" sz="3200" dirty="0" smtClean="0"/>
              <a:t>Número máximo de indivíduos que um dado ambiente pode suportar (</a:t>
            </a:r>
            <a:r>
              <a:rPr lang="pt-BR" sz="3200" dirty="0" err="1" smtClean="0"/>
              <a:t>Odum</a:t>
            </a:r>
            <a:r>
              <a:rPr lang="pt-BR" sz="3200" dirty="0" smtClean="0"/>
              <a:t>, 1988)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É o nível máximo de produção aquícola que um dado ecossistema pode sustentar, sem extrapolar certos limites aceitáveis de indicadores de eutrofização (</a:t>
            </a:r>
            <a:r>
              <a:rPr lang="pt-BR" dirty="0" err="1" smtClean="0"/>
              <a:t>Starling</a:t>
            </a:r>
            <a:r>
              <a:rPr lang="pt-BR" dirty="0" smtClean="0"/>
              <a:t>, 2006)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4211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23838"/>
            <a:ext cx="9124950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1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74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516216" y="64533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Diemer</a:t>
            </a:r>
            <a:r>
              <a:rPr lang="pt-BR" dirty="0" smtClean="0"/>
              <a:t> (2016)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52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Assim como o N, o P é extremamente importante na produtividade primária aquática;</a:t>
            </a:r>
          </a:p>
          <a:p>
            <a:pPr algn="just"/>
            <a:r>
              <a:rPr lang="pt-BR" dirty="0" smtClean="0"/>
              <a:t>P </a:t>
            </a:r>
            <a:r>
              <a:rPr lang="pt-BR" dirty="0" smtClean="0">
                <a:sym typeface="Wingdings" pitchFamily="2" charset="2"/>
              </a:rPr>
              <a:t> nutriente </a:t>
            </a:r>
            <a:r>
              <a:rPr lang="pt-BR" u="sng" dirty="0" smtClean="0">
                <a:sym typeface="Wingdings" pitchFamily="2" charset="2"/>
              </a:rPr>
              <a:t>essencial à vida animal e vegetal</a:t>
            </a:r>
          </a:p>
          <a:p>
            <a:pPr lvl="2" algn="just"/>
            <a:r>
              <a:rPr lang="pt-BR" dirty="0" smtClean="0">
                <a:sym typeface="Wingdings" pitchFamily="2" charset="2"/>
              </a:rPr>
              <a:t>Molécula ATP, presente nos ácidos nucleicos (DNA e RNA) e nos fosfolipídios das membranas celulares.</a:t>
            </a:r>
          </a:p>
          <a:p>
            <a:pPr lvl="3" algn="just"/>
            <a:r>
              <a:rPr lang="pt-BR" dirty="0" smtClean="0">
                <a:sym typeface="Wingdings" pitchFamily="2" charset="2"/>
              </a:rPr>
              <a:t>Portanto, sem P, não há vida.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5143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3350"/>
            <a:ext cx="8924925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516216" y="64533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Diemer</a:t>
            </a:r>
            <a:r>
              <a:rPr lang="pt-BR" dirty="0" smtClean="0"/>
              <a:t> (2016)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355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88"/>
            <a:ext cx="9268124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3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4314"/>
            <a:ext cx="9144000" cy="638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2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8163"/>
            <a:ext cx="891540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4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76213"/>
            <a:ext cx="9010650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516216" y="64533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Diemer</a:t>
            </a:r>
            <a:r>
              <a:rPr lang="pt-BR" dirty="0" smtClean="0"/>
              <a:t> (2016)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98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85725"/>
            <a:ext cx="9077325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7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 de uso da terra na região de Salto Caxias, ilustrando a proposta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9625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932040" y="61653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Guimarães e Guimarães (2013)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16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57150"/>
            <a:ext cx="8982075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71600" y="62181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u="sng" dirty="0" smtClean="0"/>
              <a:t>1) </a:t>
            </a:r>
            <a:endParaRPr lang="pt-BR" sz="2800" u="sng" dirty="0"/>
          </a:p>
        </p:txBody>
      </p:sp>
    </p:spTree>
    <p:extLst>
      <p:ext uri="{BB962C8B-B14F-4D97-AF65-F5344CB8AC3E}">
        <p14:creationId xmlns:p14="http://schemas.microsoft.com/office/powerpoint/2010/main" val="39650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2) Calcular </a:t>
            </a:r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pt-BR" dirty="0" smtClean="0">
                <a:solidFill>
                  <a:srgbClr val="FF0000"/>
                </a:solidFill>
              </a:rPr>
              <a:t>P</a:t>
            </a:r>
          </a:p>
          <a:p>
            <a:endParaRPr lang="pt-BR" dirty="0"/>
          </a:p>
          <a:p>
            <a:pPr marL="0" indent="0">
              <a:buNone/>
            </a:pPr>
            <a:r>
              <a:rPr lang="el-GR" dirty="0" smtClean="0"/>
              <a:t>Δ</a:t>
            </a:r>
            <a:r>
              <a:rPr lang="pt-BR" dirty="0" smtClean="0"/>
              <a:t>P = P permitido legislação – P médio obtido</a:t>
            </a:r>
          </a:p>
          <a:p>
            <a:pPr marL="0" indent="0">
              <a:buNone/>
            </a:pPr>
            <a:r>
              <a:rPr lang="el-GR" dirty="0" smtClean="0"/>
              <a:t>Δ</a:t>
            </a:r>
            <a:r>
              <a:rPr lang="pt-BR" dirty="0" smtClean="0"/>
              <a:t>P = 0,03 – 0,019 mg/L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pt-BR" dirty="0" smtClean="0">
                <a:solidFill>
                  <a:srgbClr val="FF0000"/>
                </a:solidFill>
              </a:rPr>
              <a:t>P = 0,011 mg/L </a:t>
            </a:r>
            <a:r>
              <a:rPr lang="pt-BR" dirty="0" smtClean="0">
                <a:solidFill>
                  <a:srgbClr val="FF0000"/>
                </a:solidFill>
                <a:sym typeface="Wingdings" pitchFamily="2" charset="2"/>
              </a:rPr>
              <a:t> 11 mg/m</a:t>
            </a:r>
            <a:r>
              <a:rPr lang="pt-BR" baseline="30000" dirty="0" smtClean="0">
                <a:solidFill>
                  <a:srgbClr val="FF0000"/>
                </a:solidFill>
                <a:sym typeface="Wingdings" pitchFamily="2" charset="2"/>
              </a:rPr>
              <a:t>3</a:t>
            </a:r>
            <a:endParaRPr lang="pt-BR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 smtClean="0">
                    <a:solidFill>
                      <a:srgbClr val="FF0000"/>
                    </a:solidFill>
                  </a:rPr>
                  <a:t>3) Calcular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ᵨ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 (taxa de renovação da água do ambiente em número de vezes/ano)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:r>
                  <a:rPr lang="el-GR" dirty="0" smtClean="0"/>
                  <a:t>ᵨ</a:t>
                </a:r>
                <a:r>
                  <a:rPr lang="pt-BR" dirty="0" smtClean="0"/>
                  <a:t> = dias do ano/ tempo em dias para renovar a água do reservatório (fornecido pela hidroelétrica)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el-GR" dirty="0" smtClean="0"/>
                  <a:t>ᵨ</a:t>
                </a:r>
                <a:r>
                  <a:rPr lang="pt-BR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365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26</m:t>
                        </m:r>
                      </m:den>
                    </m:f>
                  </m:oMath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el-GR" dirty="0" smtClean="0">
                    <a:solidFill>
                      <a:srgbClr val="FF0000"/>
                    </a:solidFill>
                  </a:rPr>
                  <a:t>ᵨ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 = 14</a:t>
                </a:r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852" t="-22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0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Os vegetais aquáticos, fitoplâncton e </a:t>
            </a:r>
            <a:r>
              <a:rPr lang="pt-BR" dirty="0" err="1" smtClean="0"/>
              <a:t>macrófitas</a:t>
            </a:r>
            <a:r>
              <a:rPr lang="pt-BR" dirty="0" smtClean="0"/>
              <a:t> assimilam o P diretamente da água;</a:t>
            </a:r>
          </a:p>
          <a:p>
            <a:pPr algn="just"/>
            <a:r>
              <a:rPr lang="pt-BR" dirty="0" smtClean="0"/>
              <a:t>Os animais aquáticos obtêm a quantidade de P necessária ao seu metabolismo pela ingestão (matéria vegetal, animal e </a:t>
            </a:r>
            <a:r>
              <a:rPr lang="pt-BR" u="sng" dirty="0" smtClean="0"/>
              <a:t>ração</a:t>
            </a:r>
            <a:r>
              <a:rPr lang="pt-BR" dirty="0" smtClean="0"/>
              <a:t>)</a:t>
            </a:r>
          </a:p>
          <a:p>
            <a:pPr algn="just"/>
            <a:r>
              <a:rPr lang="pt-BR" dirty="0" smtClean="0"/>
              <a:t>Em viveiros/reservatórios, o maior local de deposição de P é o sedimento.</a:t>
            </a:r>
          </a:p>
          <a:p>
            <a:pPr algn="just"/>
            <a:r>
              <a:rPr lang="pt-BR" dirty="0" smtClean="0">
                <a:solidFill>
                  <a:srgbClr val="FF0000"/>
                </a:solidFill>
              </a:rPr>
              <a:t>Embora essencial, é necessário ter cautela!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67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</p:spPr>
            <p:txBody>
              <a:bodyPr/>
              <a:lstStyle/>
              <a:p>
                <a:r>
                  <a:rPr lang="pt-BR" dirty="0" smtClean="0">
                    <a:solidFill>
                      <a:srgbClr val="FF0000"/>
                    </a:solidFill>
                  </a:rPr>
                  <a:t>4) Calcular R (coeficiente de sedimentação do fósforo)</a:t>
                </a:r>
              </a:p>
              <a:p>
                <a:endParaRPr lang="pt-BR" dirty="0"/>
              </a:p>
              <a:p>
                <a:pPr marL="0" indent="0">
                  <a:buNone/>
                </a:pPr>
                <a:r>
                  <a:rPr lang="pt-BR" dirty="0" smtClean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(1+0,614</m:t>
                        </m:r>
                        <m:r>
                          <m:rPr>
                            <m:nor/>
                          </m:rPr>
                          <a:rPr lang="el-GR" dirty="0" smtClean="0"/>
                          <m:t>ᵨ</m:t>
                        </m:r>
                        <m:r>
                          <a:rPr lang="pt-BR" b="0" i="1" smtClean="0">
                            <a:latin typeface="Cambria Math"/>
                          </a:rPr>
                          <m:t>0,491) </m:t>
                        </m:r>
                      </m:den>
                    </m:f>
                  </m:oMath>
                </a14:m>
                <a:r>
                  <a:rPr lang="pt-BR" dirty="0" smtClean="0"/>
                  <a:t> 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 smtClean="0"/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(1+0,614</m:t>
                        </m:r>
                        <m:r>
                          <m:rPr>
                            <m:nor/>
                          </m:rPr>
                          <a:rPr lang="pt-BR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pt-BR" b="0" i="0" dirty="0" smtClean="0"/>
                          <m:t> 14 </m:t>
                        </m:r>
                        <m:r>
                          <m:rPr>
                            <m:nor/>
                          </m:rPr>
                          <a:rPr lang="pt-BR" b="0" i="0" dirty="0" smtClean="0"/>
                          <m:t>x</m:t>
                        </m:r>
                        <m:r>
                          <m:rPr>
                            <m:nor/>
                          </m:rPr>
                          <a:rPr lang="pt-BR" b="0" i="0" dirty="0" smtClean="0"/>
                          <m:t> </m:t>
                        </m:r>
                        <m:r>
                          <a:rPr lang="pt-BR" b="0" i="1" smtClean="0">
                            <a:latin typeface="Cambria Math"/>
                          </a:rPr>
                          <m:t>0,491) </m:t>
                        </m:r>
                      </m:den>
                    </m:f>
                  </m:oMath>
                </a14:m>
                <a:r>
                  <a:rPr lang="pt-BR" dirty="0" smtClean="0"/>
                  <a:t>  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 smtClean="0">
                    <a:solidFill>
                      <a:srgbClr val="FF0000"/>
                    </a:solidFill>
                  </a:rPr>
                  <a:t>R = 0,19</a:t>
                </a:r>
                <a:endParaRPr lang="pt-B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  <a:blipFill rotWithShape="1">
                <a:blip r:embed="rId2"/>
                <a:stretch>
                  <a:fillRect l="-1852" t="-1421" r="-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8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/>
              <p:cNvSpPr txBox="1"/>
              <p:nvPr/>
            </p:nvSpPr>
            <p:spPr>
              <a:xfrm>
                <a:off x="2359433" y="1484784"/>
                <a:ext cx="3567964" cy="15631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400" b="0" dirty="0" smtClean="0"/>
                  <a:t>L = </a:t>
                </a:r>
                <a:r>
                  <a:rPr lang="el-GR" sz="4400" b="0" dirty="0" smtClean="0"/>
                  <a:t>Δ</a:t>
                </a:r>
                <a:r>
                  <a:rPr lang="pt-BR" sz="4400" b="0" dirty="0" smtClean="0"/>
                  <a:t>P </a:t>
                </a:r>
                <a14:m>
                  <m:oMath xmlns:m="http://schemas.openxmlformats.org/officeDocument/2006/math">
                    <m:r>
                      <a:rPr lang="pt-BR" sz="6000" b="0" i="1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pt-BR" sz="6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6000" b="0" i="1" smtClean="0">
                            <a:latin typeface="Cambria Math"/>
                          </a:rPr>
                          <m:t>(</m:t>
                        </m:r>
                        <m:r>
                          <a:rPr lang="pt-BR" sz="6000" b="0" i="1" smtClean="0">
                            <a:latin typeface="Cambria Math"/>
                          </a:rPr>
                          <m:t>𝑍</m:t>
                        </m:r>
                        <m:r>
                          <m:rPr>
                            <m:nor/>
                          </m:rPr>
                          <a:rPr lang="el-GR" sz="4400" dirty="0"/>
                          <m:t>ᵨ</m:t>
                        </m:r>
                        <m:r>
                          <a:rPr lang="pt-BR" sz="60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sz="6000" b="0" i="1" smtClean="0">
                            <a:latin typeface="Cambria Math"/>
                          </a:rPr>
                          <m:t>(1−</m:t>
                        </m:r>
                        <m:r>
                          <a:rPr lang="pt-BR" sz="6000" b="0" i="1" smtClean="0">
                            <a:latin typeface="Cambria Math"/>
                          </a:rPr>
                          <m:t>𝑅</m:t>
                        </m:r>
                        <m:r>
                          <a:rPr lang="pt-BR" sz="6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sz="4400" dirty="0"/>
              </a:p>
            </p:txBody>
          </p:sp>
        </mc:Choice>
        <mc:Fallback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433" y="1484784"/>
                <a:ext cx="3567964" cy="1563120"/>
              </a:xfrm>
              <a:prstGeom prst="rect">
                <a:avLst/>
              </a:prstGeom>
              <a:blipFill rotWithShape="1">
                <a:blip r:embed="rId2"/>
                <a:stretch>
                  <a:fillRect l="-68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179512" y="62068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FF0000"/>
                </a:solidFill>
              </a:rPr>
              <a:t>5) Calcular capacidade de suporte</a:t>
            </a:r>
            <a:endParaRPr lang="pt-BR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1520489" y="3212976"/>
                <a:ext cx="5836278" cy="11722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4400" b="0" dirty="0" smtClean="0"/>
                  <a:t>L = 0,011 mg/L </a:t>
                </a:r>
                <a14:m>
                  <m:oMath xmlns:m="http://schemas.openxmlformats.org/officeDocument/2006/math">
                    <m:r>
                      <a:rPr lang="pt-BR" sz="4400" b="0" i="1" smtClean="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pt-BR" sz="4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4400" b="0" i="1" smtClean="0">
                            <a:latin typeface="Cambria Math"/>
                          </a:rPr>
                          <m:t>(12</m:t>
                        </m:r>
                        <m:r>
                          <a:rPr lang="pt-BR" sz="4400" b="0" i="1" smtClean="0">
                            <a:latin typeface="Cambria Math"/>
                          </a:rPr>
                          <m:t>𝑚</m:t>
                        </m:r>
                        <m:r>
                          <a:rPr lang="pt-BR" sz="4400" b="0" i="1" smtClean="0">
                            <a:latin typeface="Cambria Math"/>
                          </a:rPr>
                          <m:t> 14)</m:t>
                        </m:r>
                      </m:num>
                      <m:den>
                        <m:r>
                          <a:rPr lang="pt-BR" sz="4400" b="0" i="1" smtClean="0">
                            <a:latin typeface="Cambria Math"/>
                          </a:rPr>
                          <m:t>(1−0,19)</m:t>
                        </m:r>
                      </m:den>
                    </m:f>
                  </m:oMath>
                </a14:m>
                <a:endParaRPr lang="pt-BR" sz="4400" dirty="0"/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489" y="3212976"/>
                <a:ext cx="5836278" cy="1172244"/>
              </a:xfrm>
              <a:prstGeom prst="rect">
                <a:avLst/>
              </a:prstGeom>
              <a:blipFill rotWithShape="1">
                <a:blip r:embed="rId3"/>
                <a:stretch>
                  <a:fillRect l="-4175" b="-4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6660232" y="913075"/>
            <a:ext cx="2376264" cy="1435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804248" y="127050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Z = 12 metros de profundidade média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91680" y="465313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FF0000"/>
                </a:solidFill>
              </a:rPr>
              <a:t>L = 2,28 g de </a:t>
            </a:r>
            <a:r>
              <a:rPr lang="pt-BR" sz="3600" dirty="0" smtClean="0">
                <a:solidFill>
                  <a:srgbClr val="FF0000"/>
                </a:solidFill>
              </a:rPr>
              <a:t>P/ano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6) Multiplicar pela área – capacidade suporte local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CS = Área x L</a:t>
            </a:r>
          </a:p>
          <a:p>
            <a:pPr marL="0" indent="0">
              <a:buNone/>
            </a:pPr>
            <a:r>
              <a:rPr lang="pt-BR" dirty="0" smtClean="0"/>
              <a:t>CS = 5.025.747 m2 x 2,28 g </a:t>
            </a:r>
            <a:r>
              <a:rPr lang="pt-BR" dirty="0" smtClean="0"/>
              <a:t>P/ano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CS = 11.465.525 g P/ano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CS = 11.465 kg P/ano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7) Quantos kg de peixe posso criar nessa área?</a:t>
            </a:r>
            <a:endParaRPr lang="pt-BR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879413" cy="526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4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61206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</a:rPr>
                          <m:t>𝑐𝑎𝑝𝑎𝑐𝑖𝑑𝑎𝑑𝑒</m:t>
                        </m:r>
                        <m:r>
                          <a:rPr lang="pt-BR" sz="28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800" b="0" i="1" smtClean="0">
                            <a:latin typeface="Cambria Math"/>
                          </a:rPr>
                          <m:t>𝑑𝑒</m:t>
                        </m:r>
                        <m:r>
                          <a:rPr lang="pt-BR" sz="28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800" b="0" i="1" smtClean="0">
                            <a:latin typeface="Cambria Math"/>
                          </a:rPr>
                          <m:t>𝑠𝑢𝑝𝑜𝑟𝑡𝑒</m:t>
                        </m:r>
                        <m:r>
                          <a:rPr lang="pt-BR" sz="28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800" b="0" i="1" smtClean="0">
                            <a:latin typeface="Cambria Math"/>
                          </a:rPr>
                          <m:t>𝑓</m:t>
                        </m:r>
                        <m:r>
                          <a:rPr lang="pt-BR" sz="2800" b="0" i="1" smtClean="0">
                            <a:latin typeface="Cambria Math"/>
                          </a:rPr>
                          <m:t>ó</m:t>
                        </m:r>
                        <m:r>
                          <a:rPr lang="pt-BR" sz="2800" b="0" i="1" smtClean="0">
                            <a:latin typeface="Cambria Math"/>
                          </a:rPr>
                          <m:t>𝑠𝑓𝑜𝑟𝑜</m:t>
                        </m:r>
                      </m:num>
                      <m:den>
                        <m:r>
                          <a:rPr lang="pt-BR" sz="2800" b="0" i="1" smtClean="0">
                            <a:latin typeface="Cambria Math"/>
                          </a:rPr>
                          <m:t>𝑓</m:t>
                        </m:r>
                        <m:r>
                          <a:rPr lang="pt-BR" sz="2800" b="0" i="1" smtClean="0">
                            <a:latin typeface="Cambria Math"/>
                          </a:rPr>
                          <m:t>ó</m:t>
                        </m:r>
                        <m:r>
                          <a:rPr lang="pt-BR" sz="2800" b="0" i="1" smtClean="0">
                            <a:latin typeface="Cambria Math"/>
                          </a:rPr>
                          <m:t>𝑠𝑓𝑜𝑟𝑜</m:t>
                        </m:r>
                        <m:r>
                          <a:rPr lang="pt-BR" sz="2800" b="0" i="1" smtClean="0">
                            <a:latin typeface="Cambria Math"/>
                          </a:rPr>
                          <m:t> </m:t>
                        </m:r>
                        <m:r>
                          <a:rPr lang="pt-BR" sz="2800" b="0" i="1" smtClean="0">
                            <a:latin typeface="Cambria Math"/>
                          </a:rPr>
                          <m:t>𝑝𝑎𝑟𝑎</m:t>
                        </m:r>
                        <m:r>
                          <a:rPr lang="pt-BR" sz="2800" b="0" i="1" smtClean="0">
                            <a:latin typeface="Cambria Math"/>
                          </a:rPr>
                          <m:t> 1 </m:t>
                        </m:r>
                        <m:r>
                          <a:rPr lang="pt-BR" sz="2800" b="0" i="1" smtClean="0">
                            <a:latin typeface="Cambria Math"/>
                          </a:rPr>
                          <m:t>𝑡𝑜𝑛𝑒𝑙𝑎𝑑𝑎</m:t>
                        </m:r>
                      </m:den>
                    </m:f>
                  </m:oMath>
                </a14:m>
                <a:r>
                  <a:rPr lang="pt-BR" sz="2800" dirty="0" smtClean="0"/>
                  <a:t> = produção peixe/ano</a:t>
                </a:r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11.465 </m:t>
                        </m:r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𝑘𝑔</m:t>
                        </m:r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𝑎𝑛𝑜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18,2 </m:t>
                        </m:r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𝐾𝑔</m:t>
                        </m:r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</m:oMath>
                </a14:m>
                <a:r>
                  <a:rPr lang="pt-BR" sz="2800" dirty="0" smtClean="0">
                    <a:solidFill>
                      <a:srgbClr val="FF0000"/>
                    </a:solidFill>
                  </a:rPr>
                  <a:t> = 629,9 toneladas</a:t>
                </a:r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r>
                  <a:rPr lang="pt-BR" sz="2800" dirty="0" smtClean="0"/>
                  <a:t>Quantos TR podemos instalar na área?</a:t>
                </a:r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r>
                  <a:rPr lang="pt-BR" sz="2800" dirty="0" smtClean="0"/>
                  <a:t>Volume TR = 5m</a:t>
                </a:r>
                <a:r>
                  <a:rPr lang="pt-BR" sz="2800" baseline="30000" dirty="0" smtClean="0"/>
                  <a:t>3</a:t>
                </a:r>
                <a:r>
                  <a:rPr lang="pt-BR" sz="2800" dirty="0" smtClean="0"/>
                  <a:t> (útil)</a:t>
                </a:r>
              </a:p>
              <a:p>
                <a:pPr marL="0" indent="0">
                  <a:buNone/>
                </a:pPr>
                <a:r>
                  <a:rPr lang="pt-BR" sz="2800" dirty="0" smtClean="0"/>
                  <a:t>Densidade = 100 kg/m</a:t>
                </a:r>
                <a:r>
                  <a:rPr lang="pt-BR" sz="2800" baseline="30000" dirty="0" smtClean="0"/>
                  <a:t>3</a:t>
                </a:r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6120680"/>
              </a:xfrm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4355976" y="5085184"/>
            <a:ext cx="396044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499992" y="5013176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1 TR ------ 0,5 T</a:t>
            </a:r>
          </a:p>
          <a:p>
            <a:r>
              <a:rPr lang="pt-BR" sz="2800" b="1" dirty="0" smtClean="0">
                <a:solidFill>
                  <a:schemeClr val="bg1"/>
                </a:solidFill>
              </a:rPr>
              <a:t>x TR ------- 630 T</a:t>
            </a:r>
          </a:p>
          <a:p>
            <a:endParaRPr lang="pt-BR" sz="2800" b="1" dirty="0">
              <a:solidFill>
                <a:schemeClr val="bg1"/>
              </a:solidFill>
            </a:endParaRPr>
          </a:p>
          <a:p>
            <a:r>
              <a:rPr lang="pt-BR" sz="2800" b="1" dirty="0" smtClean="0">
                <a:solidFill>
                  <a:schemeClr val="bg1"/>
                </a:solidFill>
              </a:rPr>
              <a:t>X = 1260 TR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107438"/>
              </p:ext>
            </p:extLst>
          </p:nvPr>
        </p:nvGraphicFramePr>
        <p:xfrm>
          <a:off x="457200" y="1196752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Meses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P-Total (mg/L)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Janeiro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0,019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Fevereiro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0,016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Março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0,017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Abril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0,014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Maio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0,015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Junho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0,027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Julho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0,028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Agosto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0,022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Setembro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0,024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Outubro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0,025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Novembro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0,027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Dezembro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0,021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Média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11560" y="638132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Utilizem as mesmas condições anteriormente analisadas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Índice de estado trófico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Avalia a qualidade de água quanto ao enriquecimento de nutrientes</a:t>
            </a:r>
          </a:p>
          <a:p>
            <a:pPr algn="just"/>
            <a:endParaRPr lang="pt-BR" dirty="0"/>
          </a:p>
          <a:p>
            <a:pPr algn="just"/>
            <a:r>
              <a:rPr lang="pt-BR" u="sng" dirty="0" smtClean="0"/>
              <a:t>Objetivo</a:t>
            </a:r>
            <a:r>
              <a:rPr lang="pt-BR" dirty="0" smtClean="0"/>
              <a:t>: simplificar uma série de parâmetros em valores inteiros, tornando-se ferramenta utilizada para gerenciamento da qualidade da água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Modelo Clássico: </a:t>
            </a:r>
            <a:r>
              <a:rPr lang="pt-BR" dirty="0" err="1" smtClean="0"/>
              <a:t>Carlson</a:t>
            </a:r>
            <a:r>
              <a:rPr lang="pt-BR" dirty="0" smtClean="0"/>
              <a:t> (1973) modificado por Toledo Júnior et al., (1983) - </a:t>
            </a:r>
            <a:r>
              <a:rPr lang="pt-BR" dirty="0" smtClean="0">
                <a:solidFill>
                  <a:srgbClr val="FF0000"/>
                </a:solidFill>
              </a:rPr>
              <a:t>Reservatórios 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Seta em curva para a direita 3"/>
          <p:cNvSpPr/>
          <p:nvPr/>
        </p:nvSpPr>
        <p:spPr>
          <a:xfrm>
            <a:off x="1619672" y="5805264"/>
            <a:ext cx="720080" cy="7920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55776" y="620130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Transparência, clorofila e fósforo total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0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/>
              <a:lstStyle/>
              <a:p>
                <a:r>
                  <a:rPr lang="pt-BR" dirty="0" smtClean="0"/>
                  <a:t>IET </a:t>
                </a:r>
                <a:r>
                  <a:rPr lang="pt-BR" dirty="0" err="1" smtClean="0"/>
                  <a:t>Ds</a:t>
                </a:r>
                <a:r>
                  <a:rPr lang="pt-BR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(6 −</m:t>
                        </m:r>
                        <m:func>
                          <m:func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𝐷𝑆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a:rPr lang="pt-BR" b="0" i="1" smtClean="0">
                        <a:latin typeface="Cambria Math"/>
                      </a:rPr>
                      <m:t>. 10</m:t>
                    </m:r>
                  </m:oMath>
                </a14:m>
                <a:endParaRPr lang="pt-BR" b="0" dirty="0" smtClean="0"/>
              </a:p>
              <a:p>
                <a:endParaRPr lang="pt-BR" dirty="0" smtClean="0"/>
              </a:p>
              <a:p>
                <a:r>
                  <a:rPr lang="pt-BR" dirty="0" smtClean="0"/>
                  <a:t>IET Cl =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</a:rPr>
                      <m:t>10. (6 −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2,04 −(0,68.</m:t>
                            </m:r>
                            <m:func>
                              <m:func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𝐶𝑙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endParaRPr lang="pt-BR" b="0" dirty="0" smtClean="0"/>
              </a:p>
              <a:p>
                <a:endParaRPr lang="pt-BR" dirty="0" smtClean="0"/>
              </a:p>
              <a:p>
                <a:r>
                  <a:rPr lang="pt-BR" dirty="0" smtClean="0"/>
                  <a:t>IET </a:t>
                </a:r>
                <a:r>
                  <a:rPr lang="pt-BR" dirty="0" err="1" smtClean="0"/>
                  <a:t>Pt</a:t>
                </a:r>
                <a:r>
                  <a:rPr lang="pt-BR" dirty="0" smtClean="0"/>
                  <a:t> =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</a:rPr>
                      <m:t>10. (6 −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𝑙𝑛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48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𝑃𝑡</m:t>
                            </m:r>
                          </m:den>
                        </m:f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𝑙𝑛</m:t>
                        </m:r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endParaRPr lang="pt-BR" b="0" dirty="0" smtClean="0"/>
              </a:p>
              <a:p>
                <a:endParaRPr lang="pt-BR" dirty="0" smtClean="0"/>
              </a:p>
              <a:p>
                <a:r>
                  <a:rPr lang="pt-BR" dirty="0" smtClean="0"/>
                  <a:t>IET médio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𝐼𝐸𝑇𝐷</m:t>
                        </m:r>
                        <m:r>
                          <a:rPr lang="pt-BR" b="0" i="1" baseline="-25000" smtClean="0">
                            <a:latin typeface="Cambria Math"/>
                          </a:rPr>
                          <m:t>𝑠</m:t>
                        </m:r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b="0" i="1" smtClean="0">
                            <a:latin typeface="Cambria Math"/>
                          </a:rPr>
                          <m:t>𝐼𝐸𝑇𝐶𝑙</m:t>
                        </m:r>
                        <m:r>
                          <a:rPr lang="pt-BR" b="0" i="1" smtClean="0">
                            <a:latin typeface="Cambria Math"/>
                          </a:rPr>
                          <m:t>+(3 .  </m:t>
                        </m:r>
                        <m:r>
                          <a:rPr lang="pt-BR" b="0" i="1" smtClean="0">
                            <a:latin typeface="Cambria Math"/>
                          </a:rPr>
                          <m:t>𝐼𝐸𝑇𝑃𝑡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pt-BR" b="0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3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Para a classificação são adotados os seguintes critérios: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5238671"/>
              </p:ext>
            </p:extLst>
          </p:nvPr>
        </p:nvGraphicFramePr>
        <p:xfrm>
          <a:off x="395536" y="2276872"/>
          <a:ext cx="82296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Estado trófico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Critério </a:t>
                      </a:r>
                      <a:endParaRPr lang="pt-B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 err="1" smtClean="0"/>
                        <a:t>Oligotrófico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IET &lt; 44</a:t>
                      </a:r>
                      <a:endParaRPr lang="pt-B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 err="1" smtClean="0"/>
                        <a:t>Mesotrófico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IET&lt; 44 IET ≤54</a:t>
                      </a:r>
                      <a:endParaRPr lang="pt-B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 err="1" smtClean="0"/>
                        <a:t>Eutrófico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IET &gt; 54</a:t>
                      </a:r>
                      <a:endParaRPr lang="pt-BR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7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89126"/>
              </p:ext>
            </p:extLst>
          </p:nvPr>
        </p:nvGraphicFramePr>
        <p:xfrm>
          <a:off x="457200" y="1600200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Meses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P-total (mg/L)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Clorofila a (mg/L)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Transparência (m)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Janeiro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0,046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0,006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2,86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Fevereiro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0,030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0,030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2,32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Março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0,030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1,78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Abril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0,066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2,32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Maio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0,043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2,68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Junho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0,090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2,45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Julho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0,340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0,013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Agosto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0,041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0,005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1,65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Setembro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0,101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2,03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Outubro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0,006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2,00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Novembro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0,002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1,93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Dezembro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0,051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0,005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1,11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Média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72,16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8,75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2,01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4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Modelo de retenção de P e N para peixes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8846"/>
            <a:ext cx="7272808" cy="393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83567" y="5662989"/>
            <a:ext cx="784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Taxas esperadas de retenção e excreção de nitrogênio e fósforo ingeridos como alimentos por peixes, nas formas sólidas ou solúveis. Fonte: Cyrino (2012)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14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IET Disco de </a:t>
            </a:r>
            <a:r>
              <a:rPr lang="pt-BR" dirty="0" err="1" smtClean="0"/>
              <a:t>Secchi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IET </a:t>
                </a:r>
                <a:r>
                  <a:rPr lang="pt-BR" dirty="0" err="1" smtClean="0"/>
                  <a:t>Ds</a:t>
                </a:r>
                <a:r>
                  <a:rPr lang="pt-BR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(6 −</m:t>
                        </m:r>
                        <m:func>
                          <m:func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𝐷𝑆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a:rPr lang="pt-BR" b="0" i="1" smtClean="0">
                        <a:latin typeface="Cambria Math"/>
                      </a:rPr>
                      <m:t>. 10</m:t>
                    </m:r>
                  </m:oMath>
                </a14:m>
                <a:endParaRPr lang="pt-BR" b="0" dirty="0" smtClean="0"/>
              </a:p>
              <a:p>
                <a:endParaRPr lang="pt-BR" dirty="0" smtClean="0"/>
              </a:p>
              <a:p>
                <a:r>
                  <a:rPr lang="pt-BR" dirty="0" smtClean="0"/>
                  <a:t>IET </a:t>
                </a:r>
                <a:r>
                  <a:rPr lang="pt-BR" dirty="0" err="1" smtClean="0"/>
                  <a:t>Ds</a:t>
                </a:r>
                <a:r>
                  <a:rPr lang="pt-BR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(6 −</m:t>
                        </m:r>
                        <m:func>
                          <m:funcPr>
                            <m:ctrlP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pt-BR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2,01)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e>
                        </m:func>
                      </m:den>
                    </m:f>
                    <m:r>
                      <a:rPr lang="pt-BR" b="0" i="1" smtClean="0">
                        <a:latin typeface="Cambria Math"/>
                      </a:rPr>
                      <m:t>. 10</m:t>
                    </m:r>
                  </m:oMath>
                </a14:m>
                <a:endParaRPr lang="pt-BR" dirty="0" smtClean="0"/>
              </a:p>
              <a:p>
                <a:endParaRPr lang="pt-BR" dirty="0" smtClean="0"/>
              </a:p>
              <a:p>
                <a:r>
                  <a:rPr lang="pt-BR" dirty="0" smtClean="0">
                    <a:solidFill>
                      <a:srgbClr val="FF0000"/>
                    </a:solidFill>
                  </a:rPr>
                  <a:t>IET </a:t>
                </a:r>
                <a:r>
                  <a:rPr lang="pt-BR" dirty="0" err="1" smtClean="0">
                    <a:solidFill>
                      <a:srgbClr val="FF0000"/>
                    </a:solidFill>
                  </a:rPr>
                  <a:t>Ds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 = 76,50</a:t>
                </a:r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1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IET clorofila 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IET Cl =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</a:rPr>
                      <m:t>10. (6 −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2,04 −(0,68.</m:t>
                            </m:r>
                            <m:func>
                              <m:func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𝐶𝑙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endParaRPr lang="pt-BR" b="0" dirty="0" smtClean="0"/>
              </a:p>
              <a:p>
                <a:endParaRPr lang="pt-BR" dirty="0" smtClean="0"/>
              </a:p>
              <a:p>
                <a:r>
                  <a:rPr lang="pt-BR" dirty="0" smtClean="0"/>
                  <a:t>IET Cl =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</a:rPr>
                      <m:t>10. 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0" smtClean="0">
                            <a:latin typeface="Cambria Math"/>
                          </a:rPr>
                          <m:t>6 −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/>
                                  </a:rPr>
                                  <m:t>2,04 −(0,68.</m:t>
                                </m:r>
                                <m:func>
                                  <m:funcPr>
                                    <m:ctrlPr>
                                      <a:rPr lang="pt-BR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pt-BR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8,75)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pt-BR" b="0" dirty="0" smtClean="0"/>
              </a:p>
              <a:p>
                <a:endParaRPr lang="pt-BR" b="0" dirty="0" smtClean="0"/>
              </a:p>
              <a:p>
                <a:r>
                  <a:rPr lang="pt-BR" dirty="0" smtClean="0"/>
                  <a:t>IET Cl = 10 . (6 – (0,81))</a:t>
                </a:r>
              </a:p>
              <a:p>
                <a:endParaRPr lang="pt-BR" b="0" dirty="0"/>
              </a:p>
              <a:p>
                <a:r>
                  <a:rPr lang="pt-BR" dirty="0" smtClean="0">
                    <a:solidFill>
                      <a:srgbClr val="FF0000"/>
                    </a:solidFill>
                  </a:rPr>
                  <a:t>IET CL = 51,84</a:t>
                </a:r>
                <a:endParaRPr lang="pt-BR" b="0" dirty="0" smtClean="0">
                  <a:solidFill>
                    <a:srgbClr val="FF0000"/>
                  </a:solidFill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b="-12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7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IET fósforo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IET </a:t>
                </a:r>
                <a:r>
                  <a:rPr lang="pt-BR" dirty="0" err="1" smtClean="0"/>
                  <a:t>Pt</a:t>
                </a:r>
                <a:r>
                  <a:rPr lang="pt-BR" dirty="0" smtClean="0"/>
                  <a:t> =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</a:rPr>
                      <m:t>10. (6 −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/>
                              </a:rPr>
                              <m:t>𝑙𝑛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48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𝑃𝑡</m:t>
                            </m:r>
                          </m:den>
                        </m:f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𝑙𝑛</m:t>
                        </m:r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endParaRPr lang="pt-BR" b="0" dirty="0" smtClean="0"/>
              </a:p>
              <a:p>
                <a:endParaRPr lang="pt-BR" dirty="0" smtClean="0"/>
              </a:p>
              <a:p>
                <a:r>
                  <a:rPr lang="pt-BR" dirty="0" smtClean="0"/>
                  <a:t>IET </a:t>
                </a:r>
                <a:r>
                  <a:rPr lang="pt-BR" dirty="0" err="1" smtClean="0"/>
                  <a:t>Pt</a:t>
                </a:r>
                <a:r>
                  <a:rPr lang="pt-BR" dirty="0" smtClean="0"/>
                  <a:t> =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</a:rPr>
                      <m:t>10. 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0" smtClean="0">
                            <a:latin typeface="Cambria Math"/>
                          </a:rPr>
                          <m:t>6 −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/>
                                  </a:rPr>
                                  <m:t>𝑙𝑛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48</m:t>
                                </m:r>
                              </m:num>
                              <m:den>
                                <m:r>
                                  <a:rPr lang="pt-BR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72,16</m:t>
                                </m:r>
                              </m:den>
                            </m:f>
                          </m:num>
                          <m:den>
                            <m:r>
                              <a:rPr lang="pt-BR" b="0" i="1" smtClean="0">
                                <a:latin typeface="Cambria Math"/>
                              </a:rPr>
                              <m:t>𝑙𝑛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pt-BR" b="0" dirty="0" smtClean="0"/>
              </a:p>
              <a:p>
                <a:endParaRPr lang="pt-BR" b="0" dirty="0" smtClean="0"/>
              </a:p>
              <a:p>
                <a:r>
                  <a:rPr lang="pt-BR" dirty="0" smtClean="0">
                    <a:solidFill>
                      <a:srgbClr val="FF0000"/>
                    </a:solidFill>
                  </a:rPr>
                  <a:t>IET </a:t>
                </a:r>
                <a:r>
                  <a:rPr lang="pt-BR" dirty="0" err="1" smtClean="0">
                    <a:solidFill>
                      <a:srgbClr val="FF0000"/>
                    </a:solidFill>
                  </a:rPr>
                  <a:t>Pt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 = 59,22</a:t>
                </a:r>
                <a:endParaRPr lang="pt-BR" b="0" dirty="0" smtClean="0">
                  <a:solidFill>
                    <a:srgbClr val="FF0000"/>
                  </a:solidFill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0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IET médio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dirty="0" smtClean="0"/>
                  <a:t>IET médio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𝐼𝐸𝑇𝐷𝑠</m:t>
                        </m:r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b="0" i="1" smtClean="0">
                            <a:latin typeface="Cambria Math"/>
                          </a:rPr>
                          <m:t>𝐼𝐸𝑇𝐶𝑙</m:t>
                        </m:r>
                        <m:r>
                          <a:rPr lang="pt-BR" b="0" i="1" smtClean="0">
                            <a:latin typeface="Cambria Math"/>
                          </a:rPr>
                          <m:t>+(3 .  </m:t>
                        </m:r>
                        <m:r>
                          <a:rPr lang="pt-BR" b="0" i="1" smtClean="0">
                            <a:latin typeface="Cambria Math"/>
                          </a:rPr>
                          <m:t>𝐼𝐸𝑇𝑃𝑡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pt-BR" b="0" dirty="0" smtClean="0"/>
              </a:p>
              <a:p>
                <a:endParaRPr lang="pt-BR" dirty="0" smtClean="0"/>
              </a:p>
              <a:p>
                <a:pPr marL="0" indent="0">
                  <a:buNone/>
                </a:pPr>
                <a:r>
                  <a:rPr lang="pt-BR" dirty="0" smtClean="0"/>
                  <a:t>IET médio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(76,50+51,84+(3 .  59,22)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pt-BR" b="0" dirty="0" smtClean="0"/>
              </a:p>
              <a:p>
                <a:pPr marL="0" indent="0">
                  <a:buNone/>
                </a:pPr>
                <a:endParaRPr lang="pt-BR" dirty="0" smtClean="0"/>
              </a:p>
              <a:p>
                <a:pPr marL="0" indent="0">
                  <a:buNone/>
                </a:pPr>
                <a:r>
                  <a:rPr lang="pt-BR" dirty="0" smtClean="0">
                    <a:solidFill>
                      <a:srgbClr val="FF0000"/>
                    </a:solidFill>
                  </a:rPr>
                  <a:t>IET médio = 61,2</a:t>
                </a:r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29600" cy="4525963"/>
              </a:xfrm>
              <a:blipFill rotWithShape="1"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042754"/>
              </p:ext>
            </p:extLst>
          </p:nvPr>
        </p:nvGraphicFramePr>
        <p:xfrm>
          <a:off x="1619672" y="5013176"/>
          <a:ext cx="7488832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432048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Estado trófico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Critério </a:t>
                      </a:r>
                      <a:endParaRPr lang="pt-BR" sz="20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pt-BR" sz="2000" dirty="0" err="1" smtClean="0"/>
                        <a:t>Oligotrófico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IET &lt; 44</a:t>
                      </a:r>
                      <a:endParaRPr lang="pt-BR" sz="20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pt-BR" sz="2000" dirty="0" err="1" smtClean="0"/>
                        <a:t>Mesotrófico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IET&lt; 44 IET ≤54</a:t>
                      </a:r>
                      <a:endParaRPr lang="pt-BR" sz="200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pt-BR" sz="2000" dirty="0" err="1" smtClean="0">
                          <a:solidFill>
                            <a:srgbClr val="FF0000"/>
                          </a:solidFill>
                        </a:rPr>
                        <a:t>Eutrófico</a:t>
                      </a:r>
                      <a:endParaRPr lang="pt-B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rgbClr val="FF0000"/>
                          </a:solidFill>
                        </a:rPr>
                        <a:t>IET &gt; 54</a:t>
                      </a:r>
                      <a:endParaRPr lang="pt-BR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6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Para rios: modelo de </a:t>
            </a:r>
            <a:r>
              <a:rPr lang="pt-BR" dirty="0" err="1" smtClean="0"/>
              <a:t>Lamparelli</a:t>
            </a:r>
            <a:r>
              <a:rPr lang="pt-BR" dirty="0" smtClean="0"/>
              <a:t> (2004)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pt-BR" dirty="0" smtClean="0"/>
                  <a:t>Leva em consideração apenas clorofila a e fósforo total.</a:t>
                </a:r>
              </a:p>
              <a:p>
                <a:endParaRPr lang="pt-BR" dirty="0"/>
              </a:p>
              <a:p>
                <a:r>
                  <a:rPr lang="pt-BR" dirty="0" smtClean="0"/>
                  <a:t>IET Cl =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</a:rPr>
                      <m:t>10. 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0" smtClean="0">
                            <a:latin typeface="Cambria Math"/>
                          </a:rPr>
                          <m:t>6 −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/>
                                  </a:rPr>
                                  <m:t>0,92 −(0,34.</m:t>
                                </m:r>
                                <m:func>
                                  <m:funcPr>
                                    <m:ctrlP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𝐶𝑙</m:t>
                                    </m:r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pt-BR" b="0" dirty="0" smtClean="0"/>
              </a:p>
              <a:p>
                <a:endParaRPr lang="pt-BR" dirty="0"/>
              </a:p>
              <a:p>
                <a:r>
                  <a:rPr lang="pt-BR" dirty="0" smtClean="0"/>
                  <a:t>IET </a:t>
                </a:r>
                <a:r>
                  <a:rPr lang="pt-BR" dirty="0" err="1" smtClean="0"/>
                  <a:t>Pt</a:t>
                </a:r>
                <a:r>
                  <a:rPr lang="pt-BR" dirty="0" smtClean="0"/>
                  <a:t> = 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</a:rPr>
                      <m:t>10. 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0" smtClean="0">
                            <a:latin typeface="Cambria Math"/>
                          </a:rPr>
                          <m:t>6 −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b="0" i="1" smtClean="0">
                                    <a:latin typeface="Cambria Math"/>
                                  </a:rPr>
                                  <m:t>1,77 −(0,42.</m:t>
                                </m:r>
                                <m:func>
                                  <m:funcPr>
                                    <m:ctrlP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𝑃𝑡</m:t>
                                    </m:r>
                                    <m:r>
                                      <a:rPr lang="pt-BR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num>
                              <m:den>
                                <m:func>
                                  <m:func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pt-BR" b="0" dirty="0" smtClean="0"/>
              </a:p>
              <a:p>
                <a:endParaRPr lang="pt-BR" dirty="0"/>
              </a:p>
              <a:p>
                <a:r>
                  <a:rPr lang="pt-BR" dirty="0" smtClean="0"/>
                  <a:t>IET médio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𝐼𝐸𝑇</m:t>
                        </m:r>
                        <m:r>
                          <a:rPr lang="pt-BR" b="0" i="1" smtClean="0">
                            <a:latin typeface="Cambria Math"/>
                          </a:rPr>
                          <m:t> </m:t>
                        </m:r>
                        <m:r>
                          <a:rPr lang="pt-BR" b="0" i="1" smtClean="0">
                            <a:latin typeface="Cambria Math"/>
                          </a:rPr>
                          <m:t>𝐶𝑙</m:t>
                        </m:r>
                        <m:r>
                          <a:rPr lang="pt-BR" b="0" i="1" smtClean="0">
                            <a:latin typeface="Cambria Math"/>
                          </a:rPr>
                          <m:t>+</m:t>
                        </m:r>
                        <m:r>
                          <a:rPr lang="pt-BR" b="0" i="1" smtClean="0">
                            <a:latin typeface="Cambria Math"/>
                          </a:rPr>
                          <m:t>𝐼𝐸𝑇</m:t>
                        </m:r>
                        <m:r>
                          <a:rPr lang="pt-BR" b="0" i="1" smtClean="0">
                            <a:latin typeface="Cambria Math"/>
                          </a:rPr>
                          <m:t> </m:t>
                        </m:r>
                        <m:r>
                          <a:rPr lang="pt-BR" b="0" i="1" smtClean="0">
                            <a:latin typeface="Cambria Math"/>
                          </a:rPr>
                          <m:t>𝑃𝑡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pt-BR" b="0" dirty="0" smtClean="0"/>
              </a:p>
              <a:p>
                <a:endParaRPr lang="pt-BR" b="0" dirty="0" smtClean="0"/>
              </a:p>
              <a:p>
                <a:endParaRPr lang="pt-BR" b="0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r="-2000" b="-18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9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510398"/>
              </p:ext>
            </p:extLst>
          </p:nvPr>
        </p:nvGraphicFramePr>
        <p:xfrm>
          <a:off x="395536" y="3284984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Estado trófico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Critério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Ultraoligotrófico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IET &lt; 47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Oligotrófico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47 &lt; IET &lt; 52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>
                          <a:solidFill>
                            <a:srgbClr val="FF0000"/>
                          </a:solidFill>
                        </a:rPr>
                        <a:t>Mesotrófico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52 &lt; IET &lt; 59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Eutrófico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59 &lt; IET &lt; 63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Supereutrófico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63 &lt; IET &lt; 67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Hipereutrófico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IET &gt; 67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83568" y="692696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Seguindo os mesmos dados anteriormente, apenas com as fórmulas novas, temos:</a:t>
            </a:r>
          </a:p>
          <a:p>
            <a:pPr algn="just"/>
            <a:r>
              <a:rPr lang="pt-BR" sz="2800" dirty="0" smtClean="0">
                <a:solidFill>
                  <a:srgbClr val="FF0000"/>
                </a:solidFill>
              </a:rPr>
              <a:t>IET médio = 58,87</a:t>
            </a:r>
            <a:endParaRPr lang="pt-B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 é um elemento importante no ambiente, mas o excesso é um problema;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Capacidade de suporte e índice de estado trófico são baseados nele;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Uma ferramenta para reduzir o lançamento, é o manejo alimentar adequado.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870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 flipH="1">
            <a:off x="539552" y="6093296"/>
            <a:ext cx="8136904" cy="7452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870477"/>
              </p:ext>
            </p:extLst>
          </p:nvPr>
        </p:nvGraphicFramePr>
        <p:xfrm>
          <a:off x="457200" y="1124744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41680">
                <a:tc gridSpan="2">
                  <a:txBody>
                    <a:bodyPr/>
                    <a:lstStyle/>
                    <a:p>
                      <a:r>
                        <a:rPr lang="pt-BR" dirty="0" smtClean="0"/>
                        <a:t>Conteúdo de P na Ração 1,3%</a:t>
                      </a:r>
                      <a:endParaRPr lang="pt-BR" dirty="0"/>
                    </a:p>
                    <a:p>
                      <a:r>
                        <a:rPr lang="pt-BR" dirty="0" smtClean="0"/>
                        <a:t>1 tonelada de ração contém 13kg P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Taxa de conversão alimentar aparente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Quantidade de P fornecida ao peixe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2,0:1,0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 na ração = 26 kg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2,5:1,0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                   = 32,5 kg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3,0:1,0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                   </a:t>
                      </a:r>
                      <a:r>
                        <a:rPr lang="pt-BR" baseline="0" dirty="0" smtClean="0"/>
                        <a:t>= 39 kg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3,5:1,0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                    = 45,5 kg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pt-BR" dirty="0" smtClean="0"/>
                        <a:t>Conteúdo de P na </a:t>
                      </a:r>
                      <a:r>
                        <a:rPr lang="pt-BR" dirty="0" err="1" smtClean="0"/>
                        <a:t>tilápia</a:t>
                      </a:r>
                      <a:r>
                        <a:rPr lang="pt-BR" dirty="0" smtClean="0"/>
                        <a:t> = 0,34% PV = 3,4 kg por T</a:t>
                      </a:r>
                      <a:r>
                        <a:rPr lang="pt-BR" baseline="0" dirty="0" smtClean="0"/>
                        <a:t> de peixe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Taxa de conversão alimentar aparente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FF0000"/>
                          </a:solidFill>
                        </a:rPr>
                        <a:t>Perda de P ao ambiente</a:t>
                      </a:r>
                      <a:endParaRPr lang="pt-B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2,0:1,0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26 – 3,4 = 22,6 kg /T</a:t>
                      </a:r>
                      <a:r>
                        <a:rPr lang="pt-BR" baseline="0" dirty="0" smtClean="0"/>
                        <a:t> peixe produzido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2,5:1,0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32,5 – 3,4 = 29,1 kg /T</a:t>
                      </a:r>
                      <a:r>
                        <a:rPr lang="pt-BR" baseline="0" dirty="0" smtClean="0"/>
                        <a:t> peixe produzido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3,0:1,0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39 – 3,4 = 35,6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kg /T</a:t>
                      </a:r>
                      <a:r>
                        <a:rPr lang="pt-BR" baseline="0" dirty="0" smtClean="0"/>
                        <a:t> peixe produzido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3,5:1,0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45,5 – 3,4 = 42,1 kg /T</a:t>
                      </a:r>
                      <a:r>
                        <a:rPr lang="pt-BR" baseline="0" dirty="0" smtClean="0"/>
                        <a:t> peixe produzido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39552" y="33265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Estimativa das perdas de P para o ambiente em criação intensiva (TR), sob diferentes taxas de conversão alimentar. (</a:t>
            </a:r>
            <a:r>
              <a:rPr lang="pt-BR" sz="2000" dirty="0" err="1" smtClean="0"/>
              <a:t>Beveridge</a:t>
            </a:r>
            <a:r>
              <a:rPr lang="pt-BR" sz="2000" dirty="0" smtClean="0"/>
              <a:t>, 1991). 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2" y="609329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 a C.A. aumentar, reduzirá a capacidade de suporte!</a:t>
            </a:r>
          </a:p>
          <a:p>
            <a:r>
              <a:rPr lang="pt-BR" dirty="0" smtClean="0"/>
              <a:t>1 TR = 500 kg peixe </a:t>
            </a:r>
            <a:r>
              <a:rPr lang="pt-BR" dirty="0" smtClean="0">
                <a:sym typeface="Wingdings" pitchFamily="2" charset="2"/>
              </a:rPr>
              <a:t> 500 TR = 250 T peixe  quantos kg P será lançado?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69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764904"/>
          </a:xfrm>
        </p:spPr>
        <p:txBody>
          <a:bodyPr/>
          <a:lstStyle/>
          <a:p>
            <a:r>
              <a:rPr lang="pt-BR" dirty="0" smtClean="0"/>
              <a:t>O que fazer para reduzir o lançamento P?</a:t>
            </a:r>
          </a:p>
          <a:p>
            <a:pPr lvl="1"/>
            <a:r>
              <a:rPr lang="pt-BR" dirty="0" smtClean="0"/>
              <a:t>Aumentar a digestibilidade rações;</a:t>
            </a:r>
          </a:p>
          <a:p>
            <a:pPr lvl="1"/>
            <a:r>
              <a:rPr lang="pt-BR" dirty="0" smtClean="0"/>
              <a:t>Inclusão fitase;</a:t>
            </a:r>
          </a:p>
          <a:p>
            <a:pPr lvl="1"/>
            <a:r>
              <a:rPr lang="pt-BR" dirty="0" smtClean="0"/>
              <a:t>Melhorar o manejo </a:t>
            </a:r>
            <a:r>
              <a:rPr lang="pt-BR" dirty="0" smtClean="0"/>
              <a:t>alimentar e os alimentos.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27584" y="4077072"/>
            <a:ext cx="73448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15616" y="4149080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</a:rPr>
              <a:t>Lembrando: o lançamento de P</a:t>
            </a:r>
          </a:p>
          <a:p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</a:rPr>
              <a:t>		Aumento algas (</a:t>
            </a:r>
            <a:r>
              <a:rPr lang="pt-BR" sz="2400" dirty="0" err="1" smtClean="0">
                <a:solidFill>
                  <a:schemeClr val="bg1">
                    <a:lumMod val="95000"/>
                  </a:schemeClr>
                </a:solidFill>
              </a:rPr>
              <a:t>bloom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bg1">
                    <a:lumMod val="95000"/>
                  </a:schemeClr>
                </a:solidFill>
              </a:rPr>
              <a:t>algal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</a:rPr>
              <a:t>	Variação do pH</a:t>
            </a:r>
          </a:p>
          <a:p>
            <a:r>
              <a:rPr lang="pt-BR" sz="24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pt-BR" sz="2400" dirty="0" smtClean="0">
                <a:solidFill>
                  <a:schemeClr val="bg1">
                    <a:lumMod val="95000"/>
                  </a:schemeClr>
                </a:solidFill>
              </a:rPr>
              <a:t>	Falta de oxigênio</a:t>
            </a:r>
            <a:endParaRPr lang="pt-BR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Formas de fósforo na água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Podem ser encontrados na água na forma de compostos orgânicos e inorgânicos, tanto na forma particulada quanto dissolvida.</a:t>
            </a:r>
          </a:p>
          <a:p>
            <a:pPr algn="just"/>
            <a:endParaRPr lang="pt-BR" dirty="0"/>
          </a:p>
          <a:p>
            <a:pPr algn="just"/>
            <a:r>
              <a:rPr lang="pt-BR" u="sng" dirty="0" smtClean="0">
                <a:solidFill>
                  <a:srgbClr val="C00000"/>
                </a:solidFill>
              </a:rPr>
              <a:t>A) Fósforo orgânico particulado</a:t>
            </a:r>
            <a:r>
              <a:rPr lang="pt-BR" dirty="0" smtClean="0"/>
              <a:t>: encontrado nos seres vivos, como o plâncton e nos detritos orgânicos como o plâncton morto, fezes de animais, etc. Esses detritos ao serem decompostos pelas bactérias, têm seu tamanho reduzido até tornarem-se P orgânico dissolvido.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35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u="sng" dirty="0" smtClean="0">
                <a:solidFill>
                  <a:srgbClr val="C00000"/>
                </a:solidFill>
              </a:rPr>
              <a:t>B) Fósforo orgânico dissolvido</a:t>
            </a:r>
            <a:r>
              <a:rPr lang="pt-BR" dirty="0" smtClean="0"/>
              <a:t>: é a matéria orgânica de tamanho inferior a 0,45 µm que ocorre em solução na água. Formado por </a:t>
            </a:r>
            <a:r>
              <a:rPr lang="pt-BR" dirty="0" err="1" smtClean="0"/>
              <a:t>fosfoproteínas</a:t>
            </a:r>
            <a:r>
              <a:rPr lang="pt-BR" dirty="0" smtClean="0"/>
              <a:t>, fosfolipídios e carboidratos fosfatados.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31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algn="just"/>
            <a:r>
              <a:rPr lang="pt-BR" u="sng" dirty="0" smtClean="0">
                <a:solidFill>
                  <a:srgbClr val="C00000"/>
                </a:solidFill>
              </a:rPr>
              <a:t>Fósforo inorgânico particulado</a:t>
            </a:r>
            <a:r>
              <a:rPr lang="pt-BR" dirty="0" smtClean="0"/>
              <a:t>: Qualquer material mineral que contenha P. na natureza, a rocha fosfatada mais comum é a apatita </a:t>
            </a:r>
            <a:r>
              <a:rPr lang="pt-BR" dirty="0" smtClean="0">
                <a:sym typeface="Wingdings" pitchFamily="2" charset="2"/>
              </a:rPr>
              <a:t> libera P na água por lixiviação.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80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1824</Words>
  <Application>Microsoft Office PowerPoint</Application>
  <PresentationFormat>Apresentação na tela (4:3)</PresentationFormat>
  <Paragraphs>330</Paragraphs>
  <Slides>46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Tema do Office</vt:lpstr>
      <vt:lpstr>Fósforo</vt:lpstr>
      <vt:lpstr>Apresentação do PowerPoint</vt:lpstr>
      <vt:lpstr>Apresentação do PowerPoint</vt:lpstr>
      <vt:lpstr>Modelo de retenção de P e N para peixes</vt:lpstr>
      <vt:lpstr>Apresentação do PowerPoint</vt:lpstr>
      <vt:lpstr>Apresentação do PowerPoint</vt:lpstr>
      <vt:lpstr>Formas de fósforo na água</vt:lpstr>
      <vt:lpstr>Apresentação do PowerPoint</vt:lpstr>
      <vt:lpstr>Apresentação do PowerPoint</vt:lpstr>
      <vt:lpstr>Apresentação do PowerPoint</vt:lpstr>
      <vt:lpstr>Com relação ao ortofosfato:</vt:lpstr>
      <vt:lpstr>P como indicador da qualidade de água</vt:lpstr>
      <vt:lpstr>Concentração Pt na água</vt:lpstr>
      <vt:lpstr>Apresentação do PowerPoint</vt:lpstr>
      <vt:lpstr>Método de aferição</vt:lpstr>
      <vt:lpstr>Capacidade de suporte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7) Quantos kg de peixe posso criar nessa área?</vt:lpstr>
      <vt:lpstr>Apresentação do PowerPoint</vt:lpstr>
      <vt:lpstr>Exercício</vt:lpstr>
      <vt:lpstr>Índice de estado trófico</vt:lpstr>
      <vt:lpstr>Apresentação do PowerPoint</vt:lpstr>
      <vt:lpstr>Para a classificação são adotados os seguintes critérios:</vt:lpstr>
      <vt:lpstr>Exercício </vt:lpstr>
      <vt:lpstr>IET Disco de Secchi</vt:lpstr>
      <vt:lpstr>IET clorofila a</vt:lpstr>
      <vt:lpstr>IET fósforo</vt:lpstr>
      <vt:lpstr>IET médio</vt:lpstr>
      <vt:lpstr>Para rios: modelo de Lamparelli (2004)</vt:lpstr>
      <vt:lpstr>Apresentação do PowerPoint</vt:lpstr>
      <vt:lpstr>Considerações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Fósforo</dc:title>
  <dc:creator>D.</dc:creator>
  <cp:lastModifiedBy>D.</cp:lastModifiedBy>
  <cp:revision>24</cp:revision>
  <dcterms:created xsi:type="dcterms:W3CDTF">2021-02-16T17:58:42Z</dcterms:created>
  <dcterms:modified xsi:type="dcterms:W3CDTF">2021-03-18T01:27:41Z</dcterms:modified>
</cp:coreProperties>
</file>