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8" r:id="rId4"/>
    <p:sldId id="298" r:id="rId5"/>
    <p:sldId id="257" r:id="rId6"/>
    <p:sldId id="259" r:id="rId7"/>
    <p:sldId id="260" r:id="rId8"/>
    <p:sldId id="261" r:id="rId9"/>
    <p:sldId id="299" r:id="rId10"/>
    <p:sldId id="262" r:id="rId11"/>
    <p:sldId id="300" r:id="rId12"/>
    <p:sldId id="263" r:id="rId13"/>
    <p:sldId id="264" r:id="rId14"/>
    <p:sldId id="293" r:id="rId15"/>
    <p:sldId id="294" r:id="rId16"/>
    <p:sldId id="296" r:id="rId17"/>
    <p:sldId id="265" r:id="rId18"/>
    <p:sldId id="301" r:id="rId19"/>
    <p:sldId id="302" r:id="rId20"/>
    <p:sldId id="303" r:id="rId21"/>
    <p:sldId id="266" r:id="rId22"/>
    <p:sldId id="304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267" r:id="rId33"/>
    <p:sldId id="268" r:id="rId34"/>
    <p:sldId id="269" r:id="rId35"/>
    <p:sldId id="270" r:id="rId36"/>
    <p:sldId id="271" r:id="rId37"/>
    <p:sldId id="272" r:id="rId38"/>
    <p:sldId id="320" r:id="rId39"/>
    <p:sldId id="321" r:id="rId40"/>
    <p:sldId id="273" r:id="rId41"/>
    <p:sldId id="274" r:id="rId42"/>
    <p:sldId id="275" r:id="rId43"/>
    <p:sldId id="276" r:id="rId44"/>
    <p:sldId id="277" r:id="rId45"/>
    <p:sldId id="324" r:id="rId46"/>
    <p:sldId id="325" r:id="rId47"/>
    <p:sldId id="330" r:id="rId48"/>
    <p:sldId id="331" r:id="rId49"/>
    <p:sldId id="315" r:id="rId50"/>
    <p:sldId id="316" r:id="rId51"/>
    <p:sldId id="278" r:id="rId52"/>
    <p:sldId id="318" r:id="rId53"/>
    <p:sldId id="317" r:id="rId54"/>
    <p:sldId id="280" r:id="rId55"/>
    <p:sldId id="279" r:id="rId56"/>
    <p:sldId id="281" r:id="rId57"/>
    <p:sldId id="326" r:id="rId58"/>
    <p:sldId id="328" r:id="rId59"/>
    <p:sldId id="282" r:id="rId60"/>
    <p:sldId id="283" r:id="rId61"/>
    <p:sldId id="332" r:id="rId62"/>
    <p:sldId id="322" r:id="rId63"/>
    <p:sldId id="329" r:id="rId64"/>
    <p:sldId id="333" r:id="rId6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60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57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51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67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57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32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0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47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07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91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49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41A3-6401-43F0-AD81-39B2627FC9F7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289C-EBF3-4809-845A-53D580593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9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/>
          <a:lstStyle/>
          <a:p>
            <a:r>
              <a:rPr lang="pt-BR" dirty="0" smtClean="0"/>
              <a:t>Resíduos nitrogenados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67944" y="5301208"/>
            <a:ext cx="4136504" cy="766936"/>
          </a:xfrm>
        </p:spPr>
        <p:txBody>
          <a:bodyPr/>
          <a:lstStyle/>
          <a:p>
            <a:r>
              <a:rPr lang="pt-BR" dirty="0" smtClean="0"/>
              <a:t>Prof. Dacley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393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910634" y="5661248"/>
            <a:ext cx="3053854" cy="10859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043608" y="2996952"/>
            <a:ext cx="1512168" cy="1512168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2555776" y="4509120"/>
            <a:ext cx="4464496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7020272" y="2996952"/>
            <a:ext cx="1440160" cy="1512168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187624" y="3140968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179512" y="2996952"/>
            <a:ext cx="86409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8460432" y="2996952"/>
            <a:ext cx="5040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15481" y="54868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Desenho esquemático das principais etapas do ciclo do N na água</a:t>
            </a:r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8457060" y="2204864"/>
            <a:ext cx="25202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0" idx="4"/>
          </p:cNvCxnSpPr>
          <p:nvPr/>
        </p:nvCxnSpPr>
        <p:spPr>
          <a:xfrm>
            <a:off x="8583074" y="2420888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8460432" y="2780928"/>
            <a:ext cx="122642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8583074" y="2780928"/>
            <a:ext cx="126014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8457060" y="2600908"/>
            <a:ext cx="12601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a livre 30"/>
          <p:cNvSpPr/>
          <p:nvPr/>
        </p:nvSpPr>
        <p:spPr>
          <a:xfrm>
            <a:off x="8450424" y="2062270"/>
            <a:ext cx="272733" cy="168998"/>
          </a:xfrm>
          <a:custGeom>
            <a:avLst/>
            <a:gdLst>
              <a:gd name="connsiteX0" fmla="*/ 849 w 272733"/>
              <a:gd name="connsiteY0" fmla="*/ 154457 h 168998"/>
              <a:gd name="connsiteX1" fmla="*/ 14703 w 272733"/>
              <a:gd name="connsiteY1" fmla="*/ 85185 h 168998"/>
              <a:gd name="connsiteX2" fmla="*/ 97831 w 272733"/>
              <a:gd name="connsiteY2" fmla="*/ 29766 h 168998"/>
              <a:gd name="connsiteX3" fmla="*/ 180958 w 272733"/>
              <a:gd name="connsiteY3" fmla="*/ 57475 h 168998"/>
              <a:gd name="connsiteX4" fmla="*/ 222521 w 272733"/>
              <a:gd name="connsiteY4" fmla="*/ 71330 h 168998"/>
              <a:gd name="connsiteX5" fmla="*/ 250231 w 272733"/>
              <a:gd name="connsiteY5" fmla="*/ 99039 h 168998"/>
              <a:gd name="connsiteX6" fmla="*/ 264085 w 272733"/>
              <a:gd name="connsiteY6" fmla="*/ 168312 h 168998"/>
              <a:gd name="connsiteX7" fmla="*/ 180958 w 272733"/>
              <a:gd name="connsiteY7" fmla="*/ 2057 h 168998"/>
              <a:gd name="connsiteX8" fmla="*/ 194812 w 272733"/>
              <a:gd name="connsiteY8" fmla="*/ 43621 h 168998"/>
              <a:gd name="connsiteX9" fmla="*/ 125540 w 272733"/>
              <a:gd name="connsiteY9" fmla="*/ 15912 h 168998"/>
              <a:gd name="connsiteX10" fmla="*/ 83976 w 272733"/>
              <a:gd name="connsiteY10" fmla="*/ 43621 h 168998"/>
              <a:gd name="connsiteX11" fmla="*/ 28558 w 272733"/>
              <a:gd name="connsiteY11" fmla="*/ 112894 h 168998"/>
              <a:gd name="connsiteX12" fmla="*/ 849 w 272733"/>
              <a:gd name="connsiteY12" fmla="*/ 154457 h 16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2733" h="168998">
                <a:moveTo>
                  <a:pt x="849" y="154457"/>
                </a:moveTo>
                <a:cubicBezTo>
                  <a:pt x="-1460" y="149839"/>
                  <a:pt x="246" y="103773"/>
                  <a:pt x="14703" y="85185"/>
                </a:cubicBezTo>
                <a:cubicBezTo>
                  <a:pt x="35149" y="58898"/>
                  <a:pt x="97831" y="29766"/>
                  <a:pt x="97831" y="29766"/>
                </a:cubicBezTo>
                <a:lnTo>
                  <a:pt x="180958" y="57475"/>
                </a:lnTo>
                <a:lnTo>
                  <a:pt x="222521" y="71330"/>
                </a:lnTo>
                <a:cubicBezTo>
                  <a:pt x="231758" y="80566"/>
                  <a:pt x="245085" y="87033"/>
                  <a:pt x="250231" y="99039"/>
                </a:cubicBezTo>
                <a:cubicBezTo>
                  <a:pt x="259507" y="120683"/>
                  <a:pt x="286425" y="175758"/>
                  <a:pt x="264085" y="168312"/>
                </a:cubicBezTo>
                <a:cubicBezTo>
                  <a:pt x="223798" y="154884"/>
                  <a:pt x="191717" y="34333"/>
                  <a:pt x="180958" y="2057"/>
                </a:cubicBezTo>
                <a:cubicBezTo>
                  <a:pt x="176340" y="-11798"/>
                  <a:pt x="208371" y="49045"/>
                  <a:pt x="194812" y="43621"/>
                </a:cubicBezTo>
                <a:lnTo>
                  <a:pt x="125540" y="15912"/>
                </a:lnTo>
                <a:cubicBezTo>
                  <a:pt x="111685" y="25148"/>
                  <a:pt x="94378" y="30619"/>
                  <a:pt x="83976" y="43621"/>
                </a:cubicBezTo>
                <a:cubicBezTo>
                  <a:pt x="7493" y="139223"/>
                  <a:pt x="147674" y="33483"/>
                  <a:pt x="28558" y="112894"/>
                </a:cubicBezTo>
                <a:cubicBezTo>
                  <a:pt x="11782" y="163219"/>
                  <a:pt x="3158" y="159075"/>
                  <a:pt x="849" y="154457"/>
                </a:cubicBezTo>
                <a:close/>
              </a:path>
            </a:pathLst>
          </a:cu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8301277" y="2189018"/>
            <a:ext cx="539140" cy="83127"/>
          </a:xfrm>
          <a:custGeom>
            <a:avLst/>
            <a:gdLst>
              <a:gd name="connsiteX0" fmla="*/ 11450 w 539140"/>
              <a:gd name="connsiteY0" fmla="*/ 69273 h 83127"/>
              <a:gd name="connsiteX1" fmla="*/ 80723 w 539140"/>
              <a:gd name="connsiteY1" fmla="*/ 55418 h 83127"/>
              <a:gd name="connsiteX2" fmla="*/ 122287 w 539140"/>
              <a:gd name="connsiteY2" fmla="*/ 27709 h 83127"/>
              <a:gd name="connsiteX3" fmla="*/ 260832 w 539140"/>
              <a:gd name="connsiteY3" fmla="*/ 41564 h 83127"/>
              <a:gd name="connsiteX4" fmla="*/ 330105 w 539140"/>
              <a:gd name="connsiteY4" fmla="*/ 27709 h 83127"/>
              <a:gd name="connsiteX5" fmla="*/ 496359 w 539140"/>
              <a:gd name="connsiteY5" fmla="*/ 55418 h 83127"/>
              <a:gd name="connsiteX6" fmla="*/ 454796 w 539140"/>
              <a:gd name="connsiteY6" fmla="*/ 27709 h 83127"/>
              <a:gd name="connsiteX7" fmla="*/ 343959 w 539140"/>
              <a:gd name="connsiteY7" fmla="*/ 0 h 83127"/>
              <a:gd name="connsiteX8" fmla="*/ 219268 w 539140"/>
              <a:gd name="connsiteY8" fmla="*/ 27709 h 83127"/>
              <a:gd name="connsiteX9" fmla="*/ 177705 w 539140"/>
              <a:gd name="connsiteY9" fmla="*/ 55418 h 83127"/>
              <a:gd name="connsiteX10" fmla="*/ 80723 w 539140"/>
              <a:gd name="connsiteY10" fmla="*/ 69273 h 83127"/>
              <a:gd name="connsiteX11" fmla="*/ 39159 w 539140"/>
              <a:gd name="connsiteY11" fmla="*/ 83127 h 83127"/>
              <a:gd name="connsiteX12" fmla="*/ 11450 w 539140"/>
              <a:gd name="connsiteY12" fmla="*/ 69273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140" h="83127">
                <a:moveTo>
                  <a:pt x="11450" y="69273"/>
                </a:moveTo>
                <a:cubicBezTo>
                  <a:pt x="18377" y="64655"/>
                  <a:pt x="58674" y="63686"/>
                  <a:pt x="80723" y="55418"/>
                </a:cubicBezTo>
                <a:cubicBezTo>
                  <a:pt x="96314" y="49571"/>
                  <a:pt x="105685" y="28986"/>
                  <a:pt x="122287" y="27709"/>
                </a:cubicBezTo>
                <a:cubicBezTo>
                  <a:pt x="168562" y="24149"/>
                  <a:pt x="214650" y="36946"/>
                  <a:pt x="260832" y="41564"/>
                </a:cubicBezTo>
                <a:cubicBezTo>
                  <a:pt x="283923" y="36946"/>
                  <a:pt x="306557" y="27709"/>
                  <a:pt x="330105" y="27709"/>
                </a:cubicBezTo>
                <a:cubicBezTo>
                  <a:pt x="394965" y="27709"/>
                  <a:pt x="437995" y="40827"/>
                  <a:pt x="496359" y="55418"/>
                </a:cubicBezTo>
                <a:cubicBezTo>
                  <a:pt x="566064" y="32184"/>
                  <a:pt x="549461" y="44921"/>
                  <a:pt x="454796" y="27709"/>
                </a:cubicBezTo>
                <a:cubicBezTo>
                  <a:pt x="381229" y="14333"/>
                  <a:pt x="401645" y="19229"/>
                  <a:pt x="343959" y="0"/>
                </a:cubicBezTo>
                <a:cubicBezTo>
                  <a:pt x="312039" y="5320"/>
                  <a:pt x="253372" y="10657"/>
                  <a:pt x="219268" y="27709"/>
                </a:cubicBezTo>
                <a:cubicBezTo>
                  <a:pt x="204375" y="35155"/>
                  <a:pt x="193654" y="50633"/>
                  <a:pt x="177705" y="55418"/>
                </a:cubicBezTo>
                <a:cubicBezTo>
                  <a:pt x="146427" y="64802"/>
                  <a:pt x="113050" y="64655"/>
                  <a:pt x="80723" y="69273"/>
                </a:cubicBezTo>
                <a:cubicBezTo>
                  <a:pt x="66868" y="73891"/>
                  <a:pt x="53763" y="83127"/>
                  <a:pt x="39159" y="83127"/>
                </a:cubicBezTo>
                <a:cubicBezTo>
                  <a:pt x="-21382" y="83127"/>
                  <a:pt x="4523" y="73891"/>
                  <a:pt x="11450" y="69273"/>
                </a:cubicBezTo>
                <a:close/>
              </a:path>
            </a:pathLst>
          </a:cu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7884368" y="292494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8036768" y="307734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7380312" y="322974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7532712" y="321297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7685112" y="3068960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7837512" y="3221360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tilá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0959" flipH="1">
            <a:off x="6593862" y="3190665"/>
            <a:ext cx="680263" cy="4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esultado de imagem para tilá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0959" flipH="1">
            <a:off x="6746261" y="3672409"/>
            <a:ext cx="680263" cy="4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ixaDeTexto 41"/>
          <p:cNvSpPr txBox="1"/>
          <p:nvPr/>
        </p:nvSpPr>
        <p:spPr>
          <a:xfrm>
            <a:off x="5436096" y="3622171"/>
            <a:ext cx="94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Amônia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3995936" y="3635732"/>
            <a:ext cx="94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Nitrito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2339752" y="3635732"/>
            <a:ext cx="94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Nitrato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4608004" y="4005064"/>
            <a:ext cx="111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err="1" smtClean="0">
                <a:solidFill>
                  <a:srgbClr val="FF0000"/>
                </a:solidFill>
              </a:rPr>
              <a:t>Nitrosomonas</a:t>
            </a:r>
            <a:endParaRPr lang="pt-BR" sz="1200" i="1" dirty="0">
              <a:solidFill>
                <a:srgbClr val="FF0000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131840" y="4005064"/>
            <a:ext cx="111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err="1" smtClean="0">
                <a:solidFill>
                  <a:srgbClr val="FF0000"/>
                </a:solidFill>
              </a:rPr>
              <a:t>Nitrobacter</a:t>
            </a:r>
            <a:endParaRPr lang="pt-BR" sz="1200" i="1" dirty="0">
              <a:solidFill>
                <a:srgbClr val="FF0000"/>
              </a:solidFill>
            </a:endParaRPr>
          </a:p>
        </p:txBody>
      </p:sp>
      <p:sp>
        <p:nvSpPr>
          <p:cNvPr id="47" name="Seta em curva para a direita 46"/>
          <p:cNvSpPr/>
          <p:nvPr/>
        </p:nvSpPr>
        <p:spPr>
          <a:xfrm rot="5400000">
            <a:off x="4965973" y="3070675"/>
            <a:ext cx="334564" cy="7799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0" name="Seta em curva para a direita 49"/>
          <p:cNvSpPr/>
          <p:nvPr/>
        </p:nvSpPr>
        <p:spPr>
          <a:xfrm rot="5400000">
            <a:off x="3382200" y="3079059"/>
            <a:ext cx="334564" cy="7799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28" name="Picture 4" descr="Resultado de imagem para fitoplânc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88" y="3221360"/>
            <a:ext cx="463864" cy="34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ixaDeTexto 51"/>
          <p:cNvSpPr txBox="1"/>
          <p:nvPr/>
        </p:nvSpPr>
        <p:spPr>
          <a:xfrm>
            <a:off x="1673678" y="2322984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/>
              <a:t>Proliferação de plâncton e algas</a:t>
            </a:r>
            <a:endParaRPr lang="pt-BR" sz="1200" dirty="0"/>
          </a:p>
        </p:txBody>
      </p:sp>
      <p:cxnSp>
        <p:nvCxnSpPr>
          <p:cNvPr id="54" name="Conector de seta reta 53"/>
          <p:cNvCxnSpPr/>
          <p:nvPr/>
        </p:nvCxnSpPr>
        <p:spPr>
          <a:xfrm flipH="1" flipV="1">
            <a:off x="2339752" y="2924944"/>
            <a:ext cx="216024" cy="6257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4860032" y="3645024"/>
            <a:ext cx="491084" cy="3905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3303940" y="3615131"/>
            <a:ext cx="491084" cy="3905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4860032" y="3645024"/>
            <a:ext cx="49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347864" y="3645024"/>
            <a:ext cx="40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611560" y="5085184"/>
            <a:ext cx="6735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Equação 1</a:t>
            </a:r>
          </a:p>
          <a:p>
            <a:r>
              <a:rPr lang="pt-BR" dirty="0" smtClean="0"/>
              <a:t>		NH</a:t>
            </a:r>
            <a:r>
              <a:rPr lang="pt-BR" baseline="-25000" dirty="0" smtClean="0"/>
              <a:t>4</a:t>
            </a:r>
            <a:r>
              <a:rPr lang="pt-BR" dirty="0" smtClean="0"/>
              <a:t> + 1,5 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NO</a:t>
            </a:r>
            <a:r>
              <a:rPr lang="pt-BR" baseline="-25000" dirty="0" smtClean="0">
                <a:sym typeface="Wingdings" pitchFamily="2" charset="2"/>
              </a:rPr>
              <a:t>2</a:t>
            </a:r>
            <a:r>
              <a:rPr lang="pt-BR" baseline="30000" dirty="0" smtClean="0">
                <a:sym typeface="Wingdings" pitchFamily="2" charset="2"/>
              </a:rPr>
              <a:t>-</a:t>
            </a:r>
            <a:r>
              <a:rPr lang="pt-BR" dirty="0" smtClean="0">
                <a:sym typeface="Wingdings" pitchFamily="2" charset="2"/>
              </a:rPr>
              <a:t>  +  H</a:t>
            </a:r>
            <a:r>
              <a:rPr lang="pt-BR" baseline="-25000" dirty="0" smtClean="0">
                <a:sym typeface="Wingdings" pitchFamily="2" charset="2"/>
              </a:rPr>
              <a:t>2</a:t>
            </a:r>
            <a:r>
              <a:rPr lang="pt-BR" dirty="0" smtClean="0">
                <a:sym typeface="Wingdings" pitchFamily="2" charset="2"/>
              </a:rPr>
              <a:t>  +  H</a:t>
            </a:r>
            <a:r>
              <a:rPr lang="pt-BR" baseline="-25000" dirty="0" smtClean="0">
                <a:sym typeface="Wingdings" pitchFamily="2" charset="2"/>
              </a:rPr>
              <a:t>2</a:t>
            </a:r>
            <a:r>
              <a:rPr lang="pt-BR" dirty="0" smtClean="0">
                <a:sym typeface="Wingdings" pitchFamily="2" charset="2"/>
              </a:rPr>
              <a:t>O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Equação 2</a:t>
            </a:r>
          </a:p>
          <a:p>
            <a:r>
              <a:rPr lang="pt-BR" dirty="0" smtClean="0"/>
              <a:t>		NO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dirty="0" smtClean="0"/>
              <a:t>  +  0,5  O</a:t>
            </a:r>
            <a:r>
              <a:rPr lang="pt-BR" baseline="-25000" dirty="0" smtClean="0"/>
              <a:t>2</a:t>
            </a:r>
            <a:r>
              <a:rPr lang="pt-BR" dirty="0" smtClean="0"/>
              <a:t>  </a:t>
            </a:r>
            <a:r>
              <a:rPr lang="pt-BR" dirty="0" smtClean="0">
                <a:sym typeface="Wingdings" pitchFamily="2" charset="2"/>
              </a:rPr>
              <a:t>  NO</a:t>
            </a:r>
            <a:r>
              <a:rPr lang="pt-BR" baseline="-25000" dirty="0" smtClean="0">
                <a:sym typeface="Wingdings" pitchFamily="2" charset="2"/>
              </a:rPr>
              <a:t>3</a:t>
            </a:r>
            <a:r>
              <a:rPr lang="pt-BR" baseline="30000" dirty="0" smtClean="0">
                <a:sym typeface="Wingdings" pitchFamily="2" charset="2"/>
              </a:rPr>
              <a:t>-</a:t>
            </a:r>
            <a:endParaRPr lang="pt-BR" baseline="30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910634" y="5823848"/>
            <a:ext cx="323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Amônia		Nitrato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6933993" y="6008514"/>
            <a:ext cx="7739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6933993" y="6193180"/>
            <a:ext cx="0" cy="3693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086392" y="6377846"/>
            <a:ext cx="136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pH e OD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663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55576" y="4293096"/>
            <a:ext cx="8064896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Fatores que afetam o processo de nitrificação:</a:t>
            </a:r>
          </a:p>
          <a:p>
            <a:pPr lvl="1" algn="just"/>
            <a:r>
              <a:rPr lang="pt-BR" dirty="0" smtClean="0"/>
              <a:t>pH;</a:t>
            </a:r>
          </a:p>
          <a:p>
            <a:pPr lvl="1" algn="just"/>
            <a:r>
              <a:rPr lang="pt-BR" dirty="0" smtClean="0"/>
              <a:t>Temperatura;</a:t>
            </a:r>
          </a:p>
          <a:p>
            <a:pPr lvl="1" algn="just"/>
            <a:r>
              <a:rPr lang="pt-BR" dirty="0" smtClean="0"/>
              <a:t>Oxigênio dissolvido;</a:t>
            </a:r>
          </a:p>
          <a:p>
            <a:pPr lvl="1" algn="just"/>
            <a:r>
              <a:rPr lang="pt-BR" dirty="0" smtClean="0"/>
              <a:t>Bactérias nitrificantes;</a:t>
            </a:r>
          </a:p>
          <a:p>
            <a:pPr lvl="1" algn="just"/>
            <a:r>
              <a:rPr lang="pt-BR" dirty="0" smtClean="0"/>
              <a:t>Presença de certos componentes inibitórios, como ácido nítrico, amônia, antibióticos e componentes </a:t>
            </a:r>
            <a:r>
              <a:rPr lang="pt-BR" dirty="0" smtClean="0"/>
              <a:t>orgânicos</a:t>
            </a:r>
            <a:r>
              <a:rPr lang="pt-BR" dirty="0" smtClean="0"/>
              <a:t>.</a:t>
            </a:r>
          </a:p>
          <a:p>
            <a:pPr lvl="1" algn="just"/>
            <a:endParaRPr lang="pt-BR" dirty="0"/>
          </a:p>
          <a:p>
            <a:pPr marL="457200" lvl="1" indent="0"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NOTA: O processo de nitrificação pode reduzir o pH da água, devido a liberação de íons H</a:t>
            </a:r>
            <a:r>
              <a:rPr lang="pt-BR" baseline="30000" dirty="0" smtClean="0">
                <a:solidFill>
                  <a:srgbClr val="FF0000"/>
                </a:solidFill>
              </a:rPr>
              <a:t>+</a:t>
            </a:r>
            <a:r>
              <a:rPr lang="pt-BR" dirty="0" smtClean="0">
                <a:solidFill>
                  <a:srgbClr val="FF0000"/>
                </a:solidFill>
              </a:rPr>
              <a:t> e também reduzir os níveis de oxigênio dissolvido, que são requeridos para a oxidação.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95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Essas reações de nitrificação ocorrem mais rápido quando o pH está entre 7,0 e 8,0 e em temperaturas entre 25 e 35 </a:t>
            </a:r>
            <a:r>
              <a:rPr lang="pt-BR" baseline="30000" dirty="0" err="1" smtClean="0"/>
              <a:t>o</a:t>
            </a:r>
            <a:r>
              <a:rPr lang="pt-BR" dirty="0" err="1" smtClean="0"/>
              <a:t>C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A nitrificação é um processo aeróbico (predominantemente) e como tal, ocorre somente em regiões onde há O</a:t>
            </a:r>
            <a:r>
              <a:rPr lang="pt-BR" baseline="-25000" dirty="0" smtClean="0"/>
              <a:t>2</a:t>
            </a:r>
            <a:r>
              <a:rPr lang="pt-BR" dirty="0" smtClean="0"/>
              <a:t> disponível (coluna d’água e superfície do sedimento).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03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536" y="4149080"/>
            <a:ext cx="4248472" cy="7920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pPr algn="just"/>
            <a:r>
              <a:rPr lang="pt-BR" dirty="0" smtClean="0"/>
              <a:t>Quando o meio torna-se anaeróbio ocorre a redução da concentração de nitrato, devido à sua utilização nos processos de </a:t>
            </a:r>
            <a:r>
              <a:rPr lang="pt-BR" u="sng" dirty="0" smtClean="0">
                <a:solidFill>
                  <a:srgbClr val="FF0000"/>
                </a:solidFill>
              </a:rPr>
              <a:t>desnitrificação</a:t>
            </a:r>
            <a:r>
              <a:rPr lang="pt-BR" dirty="0" smtClean="0"/>
              <a:t> e </a:t>
            </a:r>
            <a:r>
              <a:rPr lang="pt-BR" dirty="0" err="1" smtClean="0"/>
              <a:t>amonificação</a:t>
            </a:r>
            <a:r>
              <a:rPr lang="pt-BR" dirty="0" smtClean="0"/>
              <a:t> do nitrato.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7092280" y="3284984"/>
            <a:ext cx="72008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96136" y="466591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 NH</a:t>
            </a:r>
            <a:r>
              <a:rPr lang="pt-BR" baseline="-25000" dirty="0" smtClean="0">
                <a:sym typeface="Wingdings" pitchFamily="2" charset="2"/>
              </a:rPr>
              <a:t>4</a:t>
            </a:r>
            <a:r>
              <a:rPr lang="pt-BR" baseline="30000" dirty="0" smtClean="0">
                <a:sym typeface="Wingdings" pitchFamily="2" charset="2"/>
              </a:rPr>
              <a:t>+</a:t>
            </a:r>
            <a:r>
              <a:rPr lang="pt-BR" dirty="0" smtClean="0">
                <a:sym typeface="Wingdings" pitchFamily="2" charset="2"/>
              </a:rPr>
              <a:t> + NH</a:t>
            </a:r>
            <a:r>
              <a:rPr lang="pt-BR" baseline="-25000" dirty="0" smtClean="0">
                <a:sym typeface="Wingdings" pitchFamily="2" charset="2"/>
              </a:rPr>
              <a:t>3</a:t>
            </a:r>
            <a:r>
              <a:rPr lang="pt-BR" baseline="30000" dirty="0" smtClean="0">
                <a:sym typeface="Wingdings" pitchFamily="2" charset="2"/>
              </a:rPr>
              <a:t>+</a:t>
            </a:r>
          </a:p>
          <a:p>
            <a:endParaRPr lang="pt-BR" dirty="0" smtClean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Ambientes </a:t>
            </a:r>
            <a:r>
              <a:rPr lang="pt-BR" dirty="0" err="1" smtClean="0">
                <a:sym typeface="Wingdings" pitchFamily="2" charset="2"/>
              </a:rPr>
              <a:t>eutrofizados</a:t>
            </a:r>
            <a:r>
              <a:rPr lang="pt-BR" dirty="0" smtClean="0">
                <a:sym typeface="Wingdings" pitchFamily="2" charset="2"/>
              </a:rPr>
              <a:t> onde há decomposição da matéria orgânica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580112" y="4665910"/>
            <a:ext cx="3312368" cy="16434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95536" y="422282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Por isso a importância da profundidade dos viveiros!!!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9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Estimativa da excreção de amônia pelos peixes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média 30 a 40% da proteína é utilizada como energia e virará amônia</a:t>
            </a:r>
            <a:endParaRPr lang="pt-BR" dirty="0"/>
          </a:p>
        </p:txBody>
      </p:sp>
      <p:pic>
        <p:nvPicPr>
          <p:cNvPr id="1026" name="Picture 2" descr="Resultado de imagem para aminoác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2376264" cy="16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em curva para a esquerda 3"/>
          <p:cNvSpPr/>
          <p:nvPr/>
        </p:nvSpPr>
        <p:spPr>
          <a:xfrm rot="1317310">
            <a:off x="3006335" y="3933057"/>
            <a:ext cx="648072" cy="1008112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a direita 4"/>
          <p:cNvSpPr/>
          <p:nvPr/>
        </p:nvSpPr>
        <p:spPr>
          <a:xfrm rot="19286889">
            <a:off x="3523231" y="4433057"/>
            <a:ext cx="1080120" cy="623757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43608" y="44371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Desaminação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860032" y="44020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Alfa-</a:t>
            </a:r>
            <a:r>
              <a:rPr lang="pt-BR" dirty="0" err="1" smtClean="0"/>
              <a:t>cetoácido</a:t>
            </a:r>
            <a:endParaRPr lang="pt-BR" dirty="0"/>
          </a:p>
        </p:txBody>
      </p:sp>
      <p:sp>
        <p:nvSpPr>
          <p:cNvPr id="8" name="Seta para baixo 7"/>
          <p:cNvSpPr/>
          <p:nvPr/>
        </p:nvSpPr>
        <p:spPr>
          <a:xfrm>
            <a:off x="1475656" y="5025765"/>
            <a:ext cx="504056" cy="707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Amônia na água </a:t>
            </a:r>
            <a:r>
              <a:rPr lang="pt-BR" dirty="0" smtClean="0">
                <a:sym typeface="Wingdings" pitchFamily="2" charset="2"/>
              </a:rPr>
              <a:t> poluição, redução densidade de estocagem, floração algas, redução oxigênio dissolvido....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10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Ração com 32% PB</a:t>
            </a:r>
          </a:p>
          <a:p>
            <a:r>
              <a:rPr lang="pt-BR" dirty="0" smtClean="0"/>
              <a:t>1000 kg de ração =</a:t>
            </a:r>
            <a:r>
              <a:rPr lang="pt-BR" dirty="0" smtClean="0">
                <a:solidFill>
                  <a:srgbClr val="FF0000"/>
                </a:solidFill>
              </a:rPr>
              <a:t> 320 kg de proteína</a:t>
            </a:r>
          </a:p>
          <a:p>
            <a:r>
              <a:rPr lang="pt-BR" dirty="0" smtClean="0"/>
              <a:t>Proteína contém 16% nitrogênio</a:t>
            </a:r>
          </a:p>
          <a:p>
            <a:endParaRPr lang="pt-BR" dirty="0"/>
          </a:p>
          <a:p>
            <a:r>
              <a:rPr lang="pt-BR" dirty="0" smtClean="0"/>
              <a:t>Portanto, 320 kg Proteína x 0,16 Nitrogênio = </a:t>
            </a:r>
            <a:r>
              <a:rPr lang="pt-BR" dirty="0" smtClean="0">
                <a:solidFill>
                  <a:srgbClr val="FF0000"/>
                </a:solidFill>
              </a:rPr>
              <a:t>51,2kg de N total</a:t>
            </a:r>
          </a:p>
          <a:p>
            <a:r>
              <a:rPr lang="pt-BR" dirty="0" smtClean="0"/>
              <a:t>Destes 51,2 kg de N, de 30 a 40% é excretado na forma de amônia (N-NH</a:t>
            </a:r>
            <a:r>
              <a:rPr lang="pt-BR" baseline="-25000" dirty="0" smtClean="0"/>
              <a:t>3</a:t>
            </a:r>
            <a:r>
              <a:rPr lang="pt-BR" dirty="0" smtClean="0"/>
              <a:t>- nitrogênio amoniacal)</a:t>
            </a:r>
          </a:p>
          <a:p>
            <a:r>
              <a:rPr lang="pt-BR" dirty="0" smtClean="0"/>
              <a:t>51,2 x 0,40 = </a:t>
            </a:r>
            <a:r>
              <a:rPr lang="pt-BR" dirty="0" smtClean="0">
                <a:solidFill>
                  <a:srgbClr val="FF0000"/>
                </a:solidFill>
              </a:rPr>
              <a:t>20,48 kg de amônia </a:t>
            </a:r>
            <a:r>
              <a:rPr lang="pt-BR" dirty="0">
                <a:solidFill>
                  <a:srgbClr val="FF0000"/>
                </a:solidFill>
              </a:rPr>
              <a:t>N-NH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51,2 x 0,30 = </a:t>
            </a:r>
            <a:r>
              <a:rPr lang="pt-BR" dirty="0" smtClean="0">
                <a:solidFill>
                  <a:srgbClr val="FF0000"/>
                </a:solidFill>
              </a:rPr>
              <a:t>15,36 kg de amônia </a:t>
            </a:r>
            <a:r>
              <a:rPr lang="pt-BR" dirty="0">
                <a:solidFill>
                  <a:srgbClr val="FF0000"/>
                </a:solidFill>
              </a:rPr>
              <a:t>N-NH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2606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Hipótese: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6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fazer pra reduzir a quantidade de amônia na água?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Digestibilidade dietas;</a:t>
            </a:r>
          </a:p>
          <a:p>
            <a:endParaRPr lang="pt-BR" dirty="0"/>
          </a:p>
          <a:p>
            <a:r>
              <a:rPr lang="pt-BR" dirty="0" smtClean="0"/>
              <a:t>Rações formuladas conceito de proteína ideal;</a:t>
            </a:r>
          </a:p>
          <a:p>
            <a:endParaRPr lang="pt-BR" dirty="0"/>
          </a:p>
          <a:p>
            <a:r>
              <a:rPr lang="pt-BR" dirty="0" smtClean="0"/>
              <a:t>Manejo alimentar adequado;</a:t>
            </a:r>
          </a:p>
          <a:p>
            <a:endParaRPr lang="pt-BR" dirty="0"/>
          </a:p>
          <a:p>
            <a:r>
              <a:rPr lang="pt-BR" dirty="0" smtClean="0"/>
              <a:t>Adubação da água adequada...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54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Rotas de excreção da amônia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Após ser produzida, deverá ser excretada rapidamente, pois torna-se tóxica se ficar acumulada no organismo;</a:t>
            </a:r>
          </a:p>
          <a:p>
            <a:pPr algn="just"/>
            <a:r>
              <a:rPr lang="pt-BR" dirty="0" smtClean="0"/>
              <a:t>Eliminada quase que totalmente via brânquias, o rim colabora com menos de 2% da excreção em peixes teleósteos;</a:t>
            </a:r>
          </a:p>
          <a:p>
            <a:pPr algn="just"/>
            <a:r>
              <a:rPr lang="pt-BR" dirty="0" smtClean="0"/>
              <a:t>Em crustáceos decápodes, a amônia corresponde de 60 a 70% da excreção total de nitrogênio;</a:t>
            </a:r>
          </a:p>
          <a:p>
            <a:pPr algn="just"/>
            <a:r>
              <a:rPr lang="pt-BR" dirty="0" smtClean="0"/>
              <a:t>Há evidências de pelo menos 4 mecanismos que eliminam a amônia em teleósteos e crustáceos: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30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A) difusão passiva do NH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 do sangue para água </a:t>
            </a:r>
            <a:r>
              <a:rPr lang="pt-BR" dirty="0"/>
              <a:t>(principal) – sangue tem mais amônia que a água;</a:t>
            </a:r>
          </a:p>
          <a:p>
            <a:pPr lvl="1" algn="just"/>
            <a:r>
              <a:rPr lang="pt-BR" dirty="0" smtClean="0"/>
              <a:t>Como a maioria dos org. aquáticos são amoniotélicos, excretam principalmente pelo epitélio branquial, por meio de difusão, em fluxo contra corrente com um gradiente favorável do sangue para água.</a:t>
            </a:r>
          </a:p>
          <a:p>
            <a:pPr lvl="2" algn="just"/>
            <a:r>
              <a:rPr lang="pt-BR" dirty="0" smtClean="0"/>
              <a:t>Menor contribuição pela urina, pele e fezes.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264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 principal forma de excreção de amônia ocorre pela difusão do NH</a:t>
            </a:r>
            <a:r>
              <a:rPr lang="pt-BR" baseline="-25000" dirty="0" smtClean="0"/>
              <a:t>3</a:t>
            </a:r>
            <a:r>
              <a:rPr lang="pt-BR" dirty="0" smtClean="0"/>
              <a:t>. este processo é dependente de CO</a:t>
            </a:r>
            <a:r>
              <a:rPr lang="pt-BR" baseline="-25000" dirty="0" smtClean="0"/>
              <a:t>2</a:t>
            </a:r>
            <a:r>
              <a:rPr lang="pt-BR" dirty="0" smtClean="0"/>
              <a:t>, porque o gradiente de NH</a:t>
            </a:r>
            <a:r>
              <a:rPr lang="pt-BR" baseline="-25000" dirty="0" smtClean="0"/>
              <a:t>3</a:t>
            </a:r>
            <a:r>
              <a:rPr lang="pt-BR" dirty="0" smtClean="0"/>
              <a:t> através das brânquias, depende da acidificação da camada limite, transformando NH</a:t>
            </a:r>
            <a:r>
              <a:rPr lang="pt-BR" baseline="-25000" dirty="0" smtClean="0"/>
              <a:t>3</a:t>
            </a:r>
            <a:r>
              <a:rPr lang="pt-BR" dirty="0" smtClean="0"/>
              <a:t> em NH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+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Uma vez </a:t>
            </a:r>
            <a:r>
              <a:rPr lang="pt-BR" dirty="0" smtClean="0"/>
              <a:t>excretada, </a:t>
            </a:r>
            <a:r>
              <a:rPr lang="pt-BR" dirty="0" smtClean="0"/>
              <a:t>a amônia continua sendo uma substância tóxica, pois dependendo dos níveis do ambiente pode afetar </a:t>
            </a:r>
            <a:r>
              <a:rPr lang="pt-BR" dirty="0" smtClean="0"/>
              <a:t>a </a:t>
            </a:r>
            <a:r>
              <a:rPr lang="pt-BR" dirty="0" smtClean="0"/>
              <a:t>excreção por difusão branquial, possivelmente afetando o crescimento ou causando a morte dos organismos.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20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Diferente de outras biomoléculas, os compostos nitrogenados oriundos do catabolismo das proteínas não são armazenados no organismo e devem ser excretados, principalmente como amônia diretamente na água por meio do epitélio branquial.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326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624271" cy="47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75656" y="50851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Weihrauch</a:t>
            </a:r>
            <a:r>
              <a:rPr lang="pt-BR" dirty="0" smtClean="0"/>
              <a:t> et al., (2009)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856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B) Intercâmbio de NH</a:t>
            </a:r>
            <a:r>
              <a:rPr lang="pt-BR" baseline="-25000" dirty="0" smtClean="0">
                <a:solidFill>
                  <a:srgbClr val="FF0000"/>
                </a:solidFill>
              </a:rPr>
              <a:t>4</a:t>
            </a:r>
            <a:r>
              <a:rPr lang="pt-BR" dirty="0" smtClean="0">
                <a:solidFill>
                  <a:srgbClr val="FF0000"/>
                </a:solidFill>
              </a:rPr>
              <a:t> por sódio, localizado na membrana apical</a:t>
            </a:r>
            <a:r>
              <a:rPr lang="pt-BR" dirty="0" smtClean="0"/>
              <a:t> – entra Na</a:t>
            </a:r>
            <a:r>
              <a:rPr lang="pt-BR" baseline="30000" dirty="0" smtClean="0"/>
              <a:t>+</a:t>
            </a:r>
            <a:r>
              <a:rPr lang="pt-BR" dirty="0" smtClean="0"/>
              <a:t> e sai o NH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+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C)Transformação para compostos não tóxicos </a:t>
            </a:r>
            <a:r>
              <a:rPr lang="pt-BR" dirty="0" smtClean="0"/>
              <a:t>– ureia, por exemplo;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D)Difusão passiva de NH</a:t>
            </a:r>
            <a:r>
              <a:rPr lang="pt-BR" baseline="-25000" dirty="0" smtClean="0">
                <a:solidFill>
                  <a:srgbClr val="FF0000"/>
                </a:solidFill>
              </a:rPr>
              <a:t>4</a:t>
            </a:r>
            <a:r>
              <a:rPr lang="pt-BR" baseline="30000" dirty="0" smtClean="0">
                <a:solidFill>
                  <a:srgbClr val="FF0000"/>
                </a:solidFill>
              </a:rPr>
              <a:t>+</a:t>
            </a:r>
            <a:r>
              <a:rPr lang="pt-BR" dirty="0" smtClean="0">
                <a:solidFill>
                  <a:srgbClr val="FF0000"/>
                </a:solidFill>
              </a:rPr>
              <a:t> a favor de um gradiente de concentração eletroquímico </a:t>
            </a:r>
            <a:r>
              <a:rPr lang="pt-BR" dirty="0" smtClean="0"/>
              <a:t>– maior importância para peixes marinhos, onde a permeabilidade iônica branquial é elevada.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037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Toxidez da amônia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Quando a amônia estiver alta nos ambientes de criação, a melhor maneira de reduzir essa concentração elevada é parar com a alimentação, </a:t>
            </a:r>
            <a:r>
              <a:rPr lang="pt-BR" u="sng" dirty="0" smtClean="0">
                <a:solidFill>
                  <a:srgbClr val="FF0000"/>
                </a:solidFill>
              </a:rPr>
              <a:t>iniciar as trocas de água</a:t>
            </a:r>
            <a:r>
              <a:rPr lang="pt-BR" dirty="0" smtClean="0"/>
              <a:t> e ativar aeradores.</a:t>
            </a:r>
          </a:p>
          <a:p>
            <a:pPr algn="just"/>
            <a:r>
              <a:rPr lang="pt-BR" dirty="0" smtClean="0"/>
              <a:t>No RAS, se os </a:t>
            </a:r>
            <a:r>
              <a:rPr lang="pt-BR" dirty="0" err="1" smtClean="0"/>
              <a:t>biofiltros</a:t>
            </a:r>
            <a:r>
              <a:rPr lang="pt-BR" dirty="0" smtClean="0"/>
              <a:t> não estiverem maturados ou construídos erroneamente, a chance de concentrações letais e </a:t>
            </a:r>
            <a:r>
              <a:rPr lang="pt-BR" dirty="0" err="1" smtClean="0"/>
              <a:t>subletais</a:t>
            </a:r>
            <a:r>
              <a:rPr lang="pt-BR" dirty="0" smtClean="0"/>
              <a:t> de amônia e nitrito são altos!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59832" y="594928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Problema em RAS </a:t>
            </a:r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(exercício)</a:t>
            </a:r>
          </a:p>
          <a:p>
            <a:r>
              <a:rPr lang="pt-BR" sz="3000" dirty="0" smtClean="0"/>
              <a:t>		    </a:t>
            </a:r>
            <a:r>
              <a:rPr lang="pt-BR" sz="3000" dirty="0" err="1" smtClean="0"/>
              <a:t>Bioflocos</a:t>
            </a:r>
            <a:endParaRPr lang="pt-BR" sz="3000" dirty="0"/>
          </a:p>
        </p:txBody>
      </p:sp>
      <p:sp>
        <p:nvSpPr>
          <p:cNvPr id="6" name="Seta em curva para a direita 5"/>
          <p:cNvSpPr/>
          <p:nvPr/>
        </p:nvSpPr>
        <p:spPr>
          <a:xfrm>
            <a:off x="2483768" y="5733256"/>
            <a:ext cx="576064" cy="5853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9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Exercício: Estimativa da capacidade de suporte em sistemas alto fluxo em função da amônia</a:t>
            </a:r>
            <a:endParaRPr lang="pt-B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Para realizar esse cálculo, precisamos entender que as variáveis abaixo tem relação direta com a biomassa de animais a ser produzida:</a:t>
            </a:r>
          </a:p>
          <a:p>
            <a:pPr lvl="1" algn="just"/>
            <a:r>
              <a:rPr lang="pt-BR" dirty="0" smtClean="0"/>
              <a:t>Qualidade da água de abastecimento;</a:t>
            </a:r>
          </a:p>
          <a:p>
            <a:pPr lvl="1" algn="just"/>
            <a:r>
              <a:rPr lang="pt-BR" dirty="0" smtClean="0"/>
              <a:t>Volume de renovação disponível;</a:t>
            </a:r>
          </a:p>
          <a:p>
            <a:pPr lvl="1" algn="just"/>
            <a:r>
              <a:rPr lang="pt-BR" dirty="0" smtClean="0"/>
              <a:t>Consumo de oxigênio dos peixes e concentração mínima de O</a:t>
            </a:r>
            <a:r>
              <a:rPr lang="pt-BR" baseline="-25000" dirty="0" smtClean="0"/>
              <a:t>2</a:t>
            </a:r>
            <a:r>
              <a:rPr lang="pt-BR" dirty="0" smtClean="0"/>
              <a:t> tolerável;</a:t>
            </a:r>
          </a:p>
          <a:p>
            <a:pPr lvl="1" algn="just"/>
            <a:r>
              <a:rPr lang="pt-BR" dirty="0" smtClean="0"/>
              <a:t>Excreção de amônia pelos peixes e nível de amônia tóxica na água;</a:t>
            </a:r>
          </a:p>
          <a:p>
            <a:pPr lvl="1" algn="just"/>
            <a:r>
              <a:rPr lang="pt-BR" dirty="0" smtClean="0"/>
              <a:t>Disponibilidade de um sistema de aeração contínua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753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92714"/>
              </p:ext>
            </p:extLst>
          </p:nvPr>
        </p:nvGraphicFramePr>
        <p:xfrm>
          <a:off x="457200" y="1950948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Temperatura (</a:t>
                      </a:r>
                      <a:r>
                        <a:rPr lang="pt-BR" baseline="30000" dirty="0" err="1" smtClean="0"/>
                        <a:t>o</a:t>
                      </a:r>
                      <a:r>
                        <a:rPr lang="pt-BR" dirty="0" err="1" smtClean="0"/>
                        <a:t>C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0,091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0,143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0,287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7,0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0,451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0,598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0,688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0,788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0,902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7,5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1,057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1,223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1,411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1,626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1,868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2,142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2,451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2,799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8,0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3,268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3,767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4,331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4,966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5,679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6,475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7,362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8,345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8,5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9,651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12,52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14,18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15,99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17,96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20,08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22,36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9,0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25,25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28,13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31,16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34,32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37,58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40,91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44,28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47,66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9,5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51,65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55,32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58,88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62,30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65,56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68,65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71,53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74,22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10,0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77,16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79,65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81,91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83,94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85,76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87,38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88,82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90,16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39552" y="118746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Porcentagem da amônia não ionizada em função da temperatura e pH da água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62280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Boyd</a:t>
            </a:r>
            <a:r>
              <a:rPr lang="pt-BR" dirty="0" smtClean="0"/>
              <a:t> e </a:t>
            </a:r>
            <a:r>
              <a:rPr lang="pt-BR" dirty="0" err="1" smtClean="0"/>
              <a:t>Watten</a:t>
            </a:r>
            <a:r>
              <a:rPr lang="pt-BR" dirty="0" smtClean="0"/>
              <a:t> (1989) -  Preparado por Eduardo Ono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7584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Levando em consideração a amônia tóxica: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20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Qual seria a biomassa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sustentável de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peixes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em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um tanque, considerando </a:t>
            </a:r>
            <a:r>
              <a:rPr lang="pt-BR" sz="2400" u="sng" dirty="0" smtClean="0">
                <a:solidFill>
                  <a:schemeClr val="accent6">
                    <a:lumMod val="75000"/>
                  </a:schemeClr>
                </a:solidFill>
              </a:rPr>
              <a:t>exclusivamente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a concentração de amônia como fator limitante? (2 situações)</a:t>
            </a:r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Estabelecemos um </a:t>
            </a:r>
            <a:r>
              <a:rPr lang="pt-BR" u="sng" dirty="0" smtClean="0">
                <a:solidFill>
                  <a:schemeClr val="accent4">
                    <a:lumMod val="50000"/>
                  </a:schemeClr>
                </a:solidFill>
              </a:rPr>
              <a:t>limite de amônia de 0,05 mg N-NH</a:t>
            </a:r>
            <a:r>
              <a:rPr lang="pt-BR" u="sng" baseline="-25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pt-BR" u="sng" dirty="0" smtClean="0">
                <a:solidFill>
                  <a:schemeClr val="accent4">
                    <a:lumMod val="50000"/>
                  </a:schemeClr>
                </a:solidFill>
              </a:rPr>
              <a:t>/l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Temperatura da água de 28 </a:t>
            </a:r>
            <a:r>
              <a:rPr lang="pt-BR" baseline="30000" dirty="0" err="1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Concentração de amônia total na água de abastecimento de 0,12 mg/l;</a:t>
            </a: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Ração com 32% de PB;</a:t>
            </a: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Consumo diário de 2,0% (0,02) da biomassa;</a:t>
            </a: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Volume do tanque de 200 m</a:t>
            </a:r>
            <a:r>
              <a:rPr lang="pt-BR" baseline="30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Fluxo contínuo de 100 m</a:t>
            </a:r>
            <a:r>
              <a:rPr lang="pt-BR" baseline="30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/h (troca a cada 2h);</a:t>
            </a: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Água de abastecimento com 7,5 mg/L de O</a:t>
            </a:r>
            <a:r>
              <a:rPr lang="pt-BR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 dissolvido;</a:t>
            </a: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pt-BR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 dissolvido no tubo de escoamento de 3,0 mg/l;</a:t>
            </a: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Consumo de O</a:t>
            </a:r>
            <a:r>
              <a:rPr lang="pt-BR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 por 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</a:rPr>
              <a:t>tilápia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 de 450g = 108g O</a:t>
            </a:r>
            <a:r>
              <a:rPr lang="pt-BR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</a:rPr>
              <a:t>ton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/h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6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Situação 1. Água de abastecimento com pH de 6,5; condições anteriores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616603"/>
              </p:ext>
            </p:extLst>
          </p:nvPr>
        </p:nvGraphicFramePr>
        <p:xfrm>
          <a:off x="457200" y="259012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Temperatura (</a:t>
                      </a:r>
                      <a:r>
                        <a:rPr lang="pt-BR" baseline="30000" dirty="0" err="1" smtClean="0"/>
                        <a:t>o</a:t>
                      </a:r>
                      <a:r>
                        <a:rPr lang="pt-BR" dirty="0" err="1" smtClean="0"/>
                        <a:t>C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0,091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0,143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0,218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0,287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7,0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0,451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0,598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0,688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0,788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0,902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7,5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1,057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1,223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1,411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1,626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1,868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2,142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2,451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2,799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8,0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3,268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3,767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4,331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4,966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5,679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6,475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7,362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8,345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8,5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9,651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12,52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14,18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15,99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17,96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20,08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22,36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9,0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25,25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28,13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31,16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34,32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37,58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40,91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44,28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47,66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9,5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51,65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55,32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58,88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62,30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65,56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68,65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71,53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74,22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10,0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77,16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79,65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81,91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83,94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85,76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87,38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88,82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90,16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552" y="18266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Porcentagem da amônia não ionizada em função da temperatura e pH da água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11967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1ª coisa a ser feito é consultar a tabela!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26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BR" dirty="0" smtClean="0"/>
              <a:t>A) Calcular a máxima concentração de amônia total permitida:</a:t>
            </a:r>
          </a:p>
          <a:p>
            <a:endParaRPr lang="pt-BR" dirty="0"/>
          </a:p>
          <a:p>
            <a:pPr lvl="1"/>
            <a:r>
              <a:rPr lang="pt-BR" sz="2000" dirty="0" smtClean="0"/>
              <a:t>Amônia máxima = limite NH</a:t>
            </a:r>
            <a:r>
              <a:rPr lang="pt-BR" sz="2000" baseline="-25000" dirty="0" smtClean="0"/>
              <a:t>3</a:t>
            </a:r>
            <a:r>
              <a:rPr lang="pt-BR" sz="2000" dirty="0" smtClean="0"/>
              <a:t> x (100/valor </a:t>
            </a:r>
            <a:r>
              <a:rPr lang="pt-BR" sz="2000" dirty="0" err="1" smtClean="0"/>
              <a:t>tabelado</a:t>
            </a:r>
            <a:r>
              <a:rPr lang="pt-BR" sz="2000" baseline="-25000" dirty="0" err="1" smtClean="0"/>
              <a:t>pH;temp</a:t>
            </a:r>
            <a:r>
              <a:rPr lang="pt-BR" sz="2000" baseline="-25000" dirty="0" smtClean="0"/>
              <a:t>.</a:t>
            </a:r>
            <a:r>
              <a:rPr lang="pt-BR" sz="2000" dirty="0" smtClean="0"/>
              <a:t>)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Amônia </a:t>
            </a:r>
            <a:r>
              <a:rPr lang="pt-BR" dirty="0" err="1" smtClean="0"/>
              <a:t>max</a:t>
            </a:r>
            <a:r>
              <a:rPr lang="pt-BR" dirty="0" smtClean="0"/>
              <a:t>. = 0,05 x (100/0,218)= 22,9357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Amônia máxima = 22,94 mg/L ou g/m</a:t>
            </a:r>
            <a:r>
              <a:rPr lang="pt-BR" baseline="30000" dirty="0" smtClean="0">
                <a:solidFill>
                  <a:srgbClr val="FF0000"/>
                </a:solidFill>
              </a:rPr>
              <a:t>3</a:t>
            </a:r>
            <a:endParaRPr lang="pt-BR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3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B) </a:t>
            </a:r>
            <a:r>
              <a:rPr lang="pt-BR" dirty="0" smtClean="0">
                <a:solidFill>
                  <a:srgbClr val="FF0000"/>
                </a:solidFill>
              </a:rPr>
              <a:t>Calcular a máxima excreção diária de amônia permitida</a:t>
            </a:r>
            <a:r>
              <a:rPr lang="pt-BR" dirty="0" smtClean="0"/>
              <a:t>, considerando uma </a:t>
            </a:r>
            <a:r>
              <a:rPr lang="pt-BR" dirty="0" smtClean="0">
                <a:solidFill>
                  <a:srgbClr val="002060"/>
                </a:solidFill>
              </a:rPr>
              <a:t>vazão de 100 m</a:t>
            </a:r>
            <a:r>
              <a:rPr lang="pt-BR" baseline="30000" dirty="0" smtClean="0">
                <a:solidFill>
                  <a:srgbClr val="002060"/>
                </a:solidFill>
              </a:rPr>
              <a:t>3</a:t>
            </a:r>
            <a:r>
              <a:rPr lang="pt-BR" dirty="0" smtClean="0">
                <a:solidFill>
                  <a:srgbClr val="002060"/>
                </a:solidFill>
              </a:rPr>
              <a:t>/h</a:t>
            </a:r>
            <a:r>
              <a:rPr lang="pt-BR" dirty="0" smtClean="0"/>
              <a:t> e uma </a:t>
            </a:r>
            <a:r>
              <a:rPr lang="pt-BR" dirty="0" smtClean="0">
                <a:solidFill>
                  <a:srgbClr val="002060"/>
                </a:solidFill>
              </a:rPr>
              <a:t>concentração de amônia total de 0,12 mg/L na água de abastecimento.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pPr lvl="1"/>
            <a:r>
              <a:rPr lang="pt-BR" sz="2000" dirty="0" smtClean="0"/>
              <a:t>Amônia excretada = (Amônia máx. – amônia água abastecimento) x vazão x 24h</a:t>
            </a:r>
          </a:p>
          <a:p>
            <a:pPr lvl="1"/>
            <a:endParaRPr lang="pt-BR" dirty="0">
              <a:solidFill>
                <a:srgbClr val="002060"/>
              </a:solidFill>
            </a:endParaRPr>
          </a:p>
          <a:p>
            <a:pPr lvl="1"/>
            <a:r>
              <a:rPr lang="pt-BR" sz="2400" dirty="0" smtClean="0"/>
              <a:t>Amônia excretada = (22,94 – 0,12) x 100m</a:t>
            </a:r>
            <a:r>
              <a:rPr lang="pt-BR" sz="2400" baseline="30000" dirty="0" smtClean="0"/>
              <a:t>3</a:t>
            </a:r>
            <a:r>
              <a:rPr lang="pt-BR" sz="2400" dirty="0" smtClean="0"/>
              <a:t>/h x 24 h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 smtClean="0">
                <a:solidFill>
                  <a:srgbClr val="FF0000"/>
                </a:solidFill>
              </a:rPr>
              <a:t>Amônia excretada = 54,768 g/dia ou 54,78 kg/dia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74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C) Calcular a máxima quantidade de ração que pode ser fornecida diariamente. Considerando a proteína de 32%</a:t>
            </a:r>
          </a:p>
          <a:p>
            <a:endParaRPr lang="pt-BR" dirty="0" smtClean="0"/>
          </a:p>
          <a:p>
            <a:pPr lvl="1"/>
            <a:r>
              <a:rPr lang="pt-BR" sz="2400" dirty="0" smtClean="0"/>
              <a:t>Ração Máx. = Amônia excretada / (0,064 x (PB ração/100))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Ração máx. = 54,78/(0,064/0,32)</a:t>
            </a:r>
          </a:p>
          <a:p>
            <a:pPr lvl="1"/>
            <a:endParaRPr lang="pt-BR" dirty="0"/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Ração máx. = 2.685,2 kg/dia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40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Dentre os resíduos nitrogenados, podemos encontrar:</a:t>
            </a:r>
          </a:p>
          <a:p>
            <a:pPr lvl="1"/>
            <a:r>
              <a:rPr lang="pt-BR" dirty="0" smtClean="0"/>
              <a:t>Amônia (principal)</a:t>
            </a:r>
          </a:p>
          <a:p>
            <a:pPr lvl="1"/>
            <a:r>
              <a:rPr lang="pt-BR" dirty="0" smtClean="0"/>
              <a:t>Nitrito;</a:t>
            </a:r>
          </a:p>
          <a:p>
            <a:pPr lvl="1"/>
            <a:r>
              <a:rPr lang="pt-BR" dirty="0" smtClean="0"/>
              <a:t>Nitrato;</a:t>
            </a:r>
          </a:p>
          <a:p>
            <a:pPr lvl="1"/>
            <a:r>
              <a:rPr lang="pt-BR" dirty="0" smtClean="0"/>
              <a:t>Ureia;</a:t>
            </a:r>
          </a:p>
          <a:p>
            <a:pPr lvl="1"/>
            <a:r>
              <a:rPr lang="pt-BR" dirty="0" smtClean="0"/>
              <a:t>Creatina;</a:t>
            </a:r>
          </a:p>
          <a:p>
            <a:pPr lvl="1"/>
            <a:r>
              <a:rPr lang="pt-BR" dirty="0" smtClean="0"/>
              <a:t>Creatinina;</a:t>
            </a:r>
          </a:p>
          <a:p>
            <a:pPr lvl="1"/>
            <a:r>
              <a:rPr lang="pt-BR" dirty="0" smtClean="0"/>
              <a:t>Entre outros...</a:t>
            </a:r>
            <a:endParaRPr lang="pt-BR" dirty="0"/>
          </a:p>
        </p:txBody>
      </p:sp>
      <p:sp>
        <p:nvSpPr>
          <p:cNvPr id="4" name="Chave direita 3"/>
          <p:cNvSpPr/>
          <p:nvPr/>
        </p:nvSpPr>
        <p:spPr>
          <a:xfrm>
            <a:off x="3779912" y="4077072"/>
            <a:ext cx="432048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355976" y="47251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Menores quantidades!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1619672" y="5949280"/>
            <a:ext cx="50405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39752" y="6201308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Conversão para glutamina, </a:t>
            </a:r>
            <a:r>
              <a:rPr lang="pt-BR" dirty="0" err="1" smtClean="0"/>
              <a:t>carnitina</a:t>
            </a:r>
            <a:r>
              <a:rPr lang="pt-BR" dirty="0" smtClean="0"/>
              <a:t>, óxido de </a:t>
            </a:r>
            <a:r>
              <a:rPr lang="pt-BR" dirty="0" err="1" smtClean="0"/>
              <a:t>trimetilamina</a:t>
            </a:r>
            <a:r>
              <a:rPr lang="pt-BR" dirty="0" smtClean="0"/>
              <a:t>,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6832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D)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Cálcular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a máxima biomassa de peixes. Considerando um consumo diário de ração da ordem de 2,0% da biomassa</a:t>
            </a:r>
          </a:p>
          <a:p>
            <a:endParaRPr lang="pt-BR" dirty="0"/>
          </a:p>
          <a:p>
            <a:pPr lvl="1"/>
            <a:r>
              <a:rPr lang="pt-BR" sz="2000" dirty="0" smtClean="0"/>
              <a:t>Biomassa máx. = (ração máx./quantidade a ser arraçoada, </a:t>
            </a:r>
            <a:r>
              <a:rPr lang="pt-BR" sz="2000" baseline="-25000" dirty="0" smtClean="0"/>
              <a:t>% peso vivo</a:t>
            </a:r>
            <a:r>
              <a:rPr lang="pt-BR" sz="2000" dirty="0" smtClean="0"/>
              <a:t>)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Biomassa máxima = (2.685/0,02) 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Biomassa máxima = 134.250 kg/ tanque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1 tanque tem 200 m</a:t>
            </a:r>
            <a:r>
              <a:rPr lang="pt-BR" baseline="30000" dirty="0" smtClean="0"/>
              <a:t>3</a:t>
            </a:r>
            <a:r>
              <a:rPr lang="pt-BR" dirty="0" smtClean="0"/>
              <a:t>; então:</a:t>
            </a:r>
          </a:p>
          <a:p>
            <a:pPr lvl="1"/>
            <a:r>
              <a:rPr lang="pt-BR" dirty="0" smtClean="0"/>
              <a:t>134.250 kg / 200 m</a:t>
            </a:r>
            <a:r>
              <a:rPr lang="pt-BR" baseline="30000" dirty="0" smtClean="0"/>
              <a:t>3 </a:t>
            </a:r>
            <a:r>
              <a:rPr lang="pt-BR" dirty="0" smtClean="0"/>
              <a:t>= </a:t>
            </a:r>
            <a:r>
              <a:rPr lang="pt-BR" dirty="0" smtClean="0">
                <a:solidFill>
                  <a:srgbClr val="FF0000"/>
                </a:solidFill>
              </a:rPr>
              <a:t>671,25 kg/m3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89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Situação 2. água com pH 8,0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763054"/>
              </p:ext>
            </p:extLst>
          </p:nvPr>
        </p:nvGraphicFramePr>
        <p:xfrm>
          <a:off x="457200" y="259012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Temperatura (</a:t>
                      </a:r>
                      <a:r>
                        <a:rPr lang="pt-BR" baseline="30000" dirty="0" err="1" smtClean="0"/>
                        <a:t>o</a:t>
                      </a:r>
                      <a:r>
                        <a:rPr lang="pt-BR" dirty="0" err="1" smtClean="0"/>
                        <a:t>C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0,091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0,143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0,218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0,287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7,0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0,451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0,598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0,688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0,788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0,902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7,5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1,057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1,223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1,411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1,626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1,868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2,142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2,451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2,799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8,0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3,268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3,767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4,331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4,966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5,679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6,475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7,362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8,345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8,5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9,651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12,52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14,18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15,99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17,96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20,08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22,36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9,0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25,25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28,13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31,16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34,32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37,58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40,91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44,28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47,66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9,5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51,65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55,32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58,88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62,30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65,56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68,65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71,53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74,22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10,0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77,16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79,65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81,91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83,94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85,76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87,38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88,82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90,16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552" y="18266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Porcentagem da amônia não ionizada em função da temperatura e pH da água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35696" y="1886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Com vocês....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78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Toxidez da amônia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Pode existir 7 tipos de efeitos tóxicos da amônia, dependendo da concentração no viveiro: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A) Efeito sobre as células</a:t>
            </a:r>
          </a:p>
          <a:p>
            <a:pPr lvl="1" algn="just"/>
            <a:r>
              <a:rPr lang="pt-BR" dirty="0" smtClean="0">
                <a:solidFill>
                  <a:srgbClr val="7030A0"/>
                </a:solidFill>
              </a:rPr>
              <a:t>Quando a concentração de amônia aumenta no ambiente aquático, a excreção diminui, provocando aumento de amônia no sangue e tecidos, podendo afetar a fisiologia do animal (enzimas e estabilidade das membranas)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62373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   [Amônia] =      excreção =       amônia sangue e tecidos</a:t>
            </a:r>
            <a:endParaRPr lang="pt-BR" dirty="0"/>
          </a:p>
        </p:txBody>
      </p:sp>
      <p:sp>
        <p:nvSpPr>
          <p:cNvPr id="5" name="Seta para baixo 4"/>
          <p:cNvSpPr/>
          <p:nvPr/>
        </p:nvSpPr>
        <p:spPr>
          <a:xfrm flipH="1">
            <a:off x="3491880" y="6237312"/>
            <a:ext cx="144016" cy="400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4860032" y="6175719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>
            <a:off x="2195736" y="6205954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125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B) efeito sobre a excreção</a:t>
            </a:r>
          </a:p>
          <a:p>
            <a:pPr lvl="1" algn="just"/>
            <a:r>
              <a:rPr lang="pt-BR" dirty="0" smtClean="0">
                <a:solidFill>
                  <a:srgbClr val="7030A0"/>
                </a:solidFill>
              </a:rPr>
              <a:t>O aumento da amônia no meio reduz a excreção pelos animais. Devido a essa dificuldade, a primeira reação é a paralisação da alimentação para minimizar a produção de amônia metabólica.</a:t>
            </a:r>
          </a:p>
          <a:p>
            <a:pPr lvl="2" algn="just"/>
            <a:r>
              <a:rPr lang="pt-BR" dirty="0" smtClean="0"/>
              <a:t>Redução do crescimento corporal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7695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C) efeito sobre a osmorregulação</a:t>
            </a:r>
          </a:p>
          <a:p>
            <a:pPr lvl="1"/>
            <a:r>
              <a:rPr lang="pt-BR" dirty="0" smtClean="0">
                <a:solidFill>
                  <a:srgbClr val="7030A0"/>
                </a:solidFill>
              </a:rPr>
              <a:t>Altos níveis de amônia no ambiente proporcionam aumento na permeabilidade das membranas em relação à água, o que reduz a concentração iônica interna.</a:t>
            </a:r>
          </a:p>
          <a:p>
            <a:pPr lvl="2"/>
            <a:r>
              <a:rPr lang="pt-BR" dirty="0" smtClean="0"/>
              <a:t>Efeito mais pronunciado em espécies de água doce que são </a:t>
            </a:r>
            <a:r>
              <a:rPr lang="pt-BR" u="sng" dirty="0" err="1" smtClean="0"/>
              <a:t>hiperosmóticas</a:t>
            </a:r>
            <a:endParaRPr lang="pt-BR" u="sng" dirty="0" smtClean="0"/>
          </a:p>
          <a:p>
            <a:pPr lvl="5"/>
            <a:r>
              <a:rPr lang="pt-BR" dirty="0" smtClean="0"/>
              <a:t>Entra água doce</a:t>
            </a:r>
          </a:p>
          <a:p>
            <a:pPr lvl="6"/>
            <a:r>
              <a:rPr lang="pt-BR" dirty="0" smtClean="0"/>
              <a:t>Perde íons</a:t>
            </a:r>
          </a:p>
          <a:p>
            <a:pPr lvl="7"/>
            <a:r>
              <a:rPr lang="pt-BR" dirty="0" smtClean="0"/>
              <a:t>Aumenta a concentração de urina</a:t>
            </a:r>
          </a:p>
          <a:p>
            <a:pPr lvl="8"/>
            <a:r>
              <a:rPr lang="pt-BR" dirty="0" smtClean="0"/>
              <a:t>Danos nos rins</a:t>
            </a:r>
            <a:endParaRPr lang="pt-BR" dirty="0"/>
          </a:p>
        </p:txBody>
      </p:sp>
      <p:pic>
        <p:nvPicPr>
          <p:cNvPr id="2050" name="Picture 2" descr="Resultado de imagem para polaca do alas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97608"/>
            <a:ext cx="3288820" cy="13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tilá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73216"/>
            <a:ext cx="1847968" cy="13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dobrada para cima 3"/>
          <p:cNvSpPr/>
          <p:nvPr/>
        </p:nvSpPr>
        <p:spPr>
          <a:xfrm rot="5400000">
            <a:off x="303339" y="5774806"/>
            <a:ext cx="756084" cy="5400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dobrada para cima 6"/>
          <p:cNvSpPr/>
          <p:nvPr/>
        </p:nvSpPr>
        <p:spPr>
          <a:xfrm rot="5400000">
            <a:off x="4896036" y="5769175"/>
            <a:ext cx="756084" cy="5400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1520" y="48691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Ganha água</a:t>
            </a:r>
          </a:p>
          <a:p>
            <a:r>
              <a:rPr lang="pt-BR" dirty="0" smtClean="0"/>
              <a:t>Perde sais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44126" y="531730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Ganha sal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919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D) Efeito sobre a respiração</a:t>
            </a:r>
          </a:p>
          <a:p>
            <a:pPr lvl="1" algn="just"/>
            <a:r>
              <a:rPr lang="pt-BR" dirty="0" smtClean="0">
                <a:solidFill>
                  <a:srgbClr val="7030A0"/>
                </a:solidFill>
              </a:rPr>
              <a:t>Amônia afeta a habilidade que as espécies aquáticas têm de transportar oxigênio aos tecidos</a:t>
            </a:r>
          </a:p>
          <a:p>
            <a:pPr lvl="2" algn="just"/>
            <a:r>
              <a:rPr lang="pt-BR" dirty="0" smtClean="0"/>
              <a:t>Lesões branquiais</a:t>
            </a:r>
            <a:r>
              <a:rPr lang="pt-BR" dirty="0"/>
              <a:t>;</a:t>
            </a:r>
            <a:r>
              <a:rPr lang="pt-BR" dirty="0" smtClean="0"/>
              <a:t> redução da capacidade de transporte de oxigênio devido a redução do pH do sangue; aumento no ritmo respiratório (aumento no gasto energia para manter o equilíbrio de eletrólitos) e dano histológico nas células do sangue e tecidos que a produzem (medula, baço, etc.)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4712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E) Efeito sobre os tecidos</a:t>
            </a:r>
          </a:p>
          <a:p>
            <a:pPr lvl="1" algn="just"/>
            <a:r>
              <a:rPr lang="pt-BR" dirty="0" smtClean="0">
                <a:solidFill>
                  <a:srgbClr val="7030A0"/>
                </a:solidFill>
              </a:rPr>
              <a:t>Concentrações letais e </a:t>
            </a:r>
            <a:r>
              <a:rPr lang="pt-BR" dirty="0" err="1" smtClean="0">
                <a:solidFill>
                  <a:srgbClr val="7030A0"/>
                </a:solidFill>
              </a:rPr>
              <a:t>subletais</a:t>
            </a:r>
            <a:r>
              <a:rPr lang="pt-BR" dirty="0" smtClean="0">
                <a:solidFill>
                  <a:srgbClr val="7030A0"/>
                </a:solidFill>
              </a:rPr>
              <a:t> podem causar modificações histológicas nos rins, fígado, baço, sangue, etc.</a:t>
            </a:r>
            <a:endParaRPr lang="pt-BR" dirty="0">
              <a:solidFill>
                <a:srgbClr val="7030A0"/>
              </a:solidFill>
            </a:endParaRPr>
          </a:p>
          <a:p>
            <a:pPr algn="just"/>
            <a:endParaRPr lang="pt-BR" dirty="0" smtClean="0"/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F) Efeito sobre as doenças</a:t>
            </a:r>
          </a:p>
          <a:p>
            <a:pPr lvl="1" algn="just"/>
            <a:r>
              <a:rPr lang="pt-BR" dirty="0" smtClean="0">
                <a:solidFill>
                  <a:srgbClr val="7030A0"/>
                </a:solidFill>
              </a:rPr>
              <a:t>Animais submetidos aos efeitos da amônia ficam mais susceptíveis a contrair enfermidades</a:t>
            </a:r>
          </a:p>
          <a:p>
            <a:pPr lvl="2" algn="just"/>
            <a:r>
              <a:rPr lang="pt-BR" dirty="0" smtClean="0"/>
              <a:t>Em larvas, há deformação do saco vitelínico</a:t>
            </a:r>
          </a:p>
        </p:txBody>
      </p:sp>
    </p:spTree>
    <p:extLst>
      <p:ext uri="{BB962C8B-B14F-4D97-AF65-F5344CB8AC3E}">
        <p14:creationId xmlns:p14="http://schemas.microsoft.com/office/powerpoint/2010/main" val="957738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G) Efeito sobre o crescimento</a:t>
            </a:r>
          </a:p>
          <a:p>
            <a:pPr lvl="1" algn="just"/>
            <a:r>
              <a:rPr lang="pt-BR" dirty="0" smtClean="0">
                <a:solidFill>
                  <a:srgbClr val="7030A0"/>
                </a:solidFill>
              </a:rPr>
              <a:t>Em nível celular, a amônia pode bloquear o processo de fosforilação </a:t>
            </a:r>
            <a:r>
              <a:rPr lang="pt-BR" dirty="0" err="1" smtClean="0">
                <a:solidFill>
                  <a:srgbClr val="7030A0"/>
                </a:solidFill>
              </a:rPr>
              <a:t>oxidativa</a:t>
            </a:r>
            <a:r>
              <a:rPr lang="pt-BR" dirty="0" smtClean="0">
                <a:solidFill>
                  <a:srgbClr val="7030A0"/>
                </a:solidFill>
              </a:rPr>
              <a:t> e, consequentemente, diminuir o crescimento dos animais, pois eles não conseguem converter a energia alimentar em ATP	</a:t>
            </a:r>
          </a:p>
          <a:p>
            <a:pPr lvl="2" algn="just"/>
            <a:r>
              <a:rPr lang="pt-BR" dirty="0" smtClean="0"/>
              <a:t>Em camarões acelera a ecdise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331640" y="5589240"/>
            <a:ext cx="67687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5694347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Todos esses efeitos estão ocorrendo em conjunto no animal!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29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67544" y="2276872"/>
            <a:ext cx="828092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Importante!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65618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Baixas concentrações de oxigênio aumentam a toxicidade da amônia em peixes e camarões.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67544" y="4581128"/>
            <a:ext cx="828092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458112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chemeClr val="bg1"/>
                </a:solidFill>
              </a:rPr>
              <a:t>Crustáceos são mais tolerantes a toxicidade da amônia do que peixes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5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30496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Espécies de água salgada parecem ser mais susceptíveis a toxicidade da amônia em comparação às espécies de água doce. </a:t>
            </a:r>
          </a:p>
          <a:p>
            <a:pPr algn="just"/>
            <a:r>
              <a:rPr lang="pt-BR" dirty="0" smtClean="0"/>
              <a:t>De acordo com a Agência de Proteção Ambiental dos Estados Unidos, o valor médio da toxicidade aguda de NH</a:t>
            </a:r>
            <a:r>
              <a:rPr lang="pt-BR" baseline="-25000" dirty="0" smtClean="0"/>
              <a:t>3</a:t>
            </a:r>
            <a:r>
              <a:rPr lang="pt-BR" dirty="0" smtClean="0"/>
              <a:t> para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32 espécies de peixes de água doce é 2,79 mg/L</a:t>
            </a:r>
            <a:r>
              <a:rPr lang="pt-BR" dirty="0" smtClean="0"/>
              <a:t>, comparado com </a:t>
            </a:r>
            <a:r>
              <a:rPr lang="pt-BR" dirty="0" smtClean="0">
                <a:solidFill>
                  <a:schemeClr val="accent1"/>
                </a:solidFill>
              </a:rPr>
              <a:t>1,86 mg/L para 17 espécies de água salgada.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8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Além da excreção, a amônia pode se acumular devido a mineralização da matéria orgânica por microrganismos (bactérias heterotróficas, protozoários, fungos), e também pelo uso de águas </a:t>
            </a:r>
            <a:r>
              <a:rPr lang="pt-BR" dirty="0" err="1" smtClean="0"/>
              <a:t>eutrofizadas</a:t>
            </a:r>
            <a:r>
              <a:rPr lang="pt-BR" dirty="0" smtClean="0"/>
              <a:t> em viveiros de aquicultura.</a:t>
            </a:r>
          </a:p>
          <a:p>
            <a:pPr algn="just"/>
            <a:r>
              <a:rPr lang="pt-BR" dirty="0" smtClean="0"/>
              <a:t>Amônia é considerado o principal parâmetro após o oxigênio dissolvido na água.</a:t>
            </a:r>
          </a:p>
          <a:p>
            <a:pPr algn="just"/>
            <a:r>
              <a:rPr lang="pt-BR" dirty="0" smtClean="0"/>
              <a:t>Concentrações de amônia não ionizada (NH</a:t>
            </a:r>
            <a:r>
              <a:rPr lang="pt-BR" baseline="-25000" dirty="0" smtClean="0"/>
              <a:t>3</a:t>
            </a:r>
            <a:r>
              <a:rPr lang="pt-BR" dirty="0" smtClean="0"/>
              <a:t>) e nitrito (NO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dirty="0" smtClean="0"/>
              <a:t>) podem atingir níveis extremamente tóxicos para organismos aquáticos e necessitam atenção especial quando altas densidades de estocagem são utilizadas.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588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051720" y="5517232"/>
            <a:ext cx="4536504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7030A0"/>
                </a:solidFill>
              </a:rPr>
              <a:t>Mecanismos de toxidez da amônia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Hipóteses </a:t>
            </a:r>
            <a:r>
              <a:rPr lang="pt-BR" sz="2000" dirty="0" smtClean="0"/>
              <a:t>(</a:t>
            </a:r>
            <a:r>
              <a:rPr lang="pt-BR" sz="2000" dirty="0" err="1" smtClean="0"/>
              <a:t>Ruffier</a:t>
            </a:r>
            <a:r>
              <a:rPr lang="pt-BR" sz="2000" dirty="0" smtClean="0"/>
              <a:t> et al., 1981)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O desequilíbrio da osmorregulação provoca falhas nos rins;</a:t>
            </a:r>
          </a:p>
          <a:p>
            <a:pPr lvl="1"/>
            <a:r>
              <a:rPr lang="pt-BR" dirty="0" smtClean="0"/>
              <a:t>A diminuição do processo de excreção de amônia endógena (produzido pelo organismo) provoca disfunção citológica e neurológica;</a:t>
            </a:r>
          </a:p>
          <a:p>
            <a:pPr lvl="1"/>
            <a:r>
              <a:rPr lang="pt-BR" dirty="0" smtClean="0"/>
              <a:t>Dano no epitélio branquial provoca asfixia do animal.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95736" y="551723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pH;			Alcalinidade;</a:t>
            </a:r>
          </a:p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CO2;			Temperatura;</a:t>
            </a:r>
          </a:p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Oxigênio dissolvido;	salinidade;</a:t>
            </a:r>
          </a:p>
        </p:txBody>
      </p:sp>
    </p:spTree>
    <p:extLst>
      <p:ext uri="{BB962C8B-B14F-4D97-AF65-F5344CB8AC3E}">
        <p14:creationId xmlns:p14="http://schemas.microsoft.com/office/powerpoint/2010/main" val="1348283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A) efeito do pH</a:t>
            </a:r>
          </a:p>
          <a:p>
            <a:pPr lvl="1"/>
            <a:r>
              <a:rPr lang="pt-BR" dirty="0" smtClean="0"/>
              <a:t>O pH afeta o equilíbrio de NH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+</a:t>
            </a:r>
            <a:r>
              <a:rPr lang="pt-BR" dirty="0" smtClean="0"/>
              <a:t> e NH</a:t>
            </a:r>
            <a:r>
              <a:rPr lang="pt-BR" baseline="-25000" dirty="0" smtClean="0"/>
              <a:t>3</a:t>
            </a:r>
            <a:r>
              <a:rPr lang="pt-BR" dirty="0" smtClean="0"/>
              <a:t>. Em pH menor que 7,0, a fração de NH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+</a:t>
            </a:r>
            <a:r>
              <a:rPr lang="pt-BR" dirty="0" smtClean="0"/>
              <a:t> é predominante. Já em pH mais alto, a fração de NH</a:t>
            </a:r>
            <a:r>
              <a:rPr lang="pt-BR" baseline="-25000" dirty="0" smtClean="0"/>
              <a:t>3</a:t>
            </a:r>
            <a:r>
              <a:rPr lang="pt-BR" dirty="0" smtClean="0"/>
              <a:t> aumenta, podendo atingir concentrações tóxicas.</a:t>
            </a:r>
            <a:endParaRPr lang="pt-BR" dirty="0"/>
          </a:p>
        </p:txBody>
      </p:sp>
      <p:sp>
        <p:nvSpPr>
          <p:cNvPr id="4" name="Seta para a esquerda e para a direita 3"/>
          <p:cNvSpPr/>
          <p:nvPr/>
        </p:nvSpPr>
        <p:spPr>
          <a:xfrm>
            <a:off x="539552" y="4509120"/>
            <a:ext cx="7992888" cy="864096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059832" y="42930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Escala de pH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95936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neutro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03648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ácido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48264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básico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19672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NH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+</a:t>
            </a:r>
            <a:endParaRPr lang="pt-BR" baseline="30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04248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NH</a:t>
            </a:r>
            <a:r>
              <a:rPr lang="pt-BR" baseline="-25000" dirty="0" smtClean="0"/>
              <a:t>3</a:t>
            </a:r>
            <a:endParaRPr lang="pt-BR" baseline="30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57425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Amônia ionizada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56176" y="57332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Amônia não ionizada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317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% de NH</a:t>
            </a:r>
            <a:r>
              <a:rPr lang="pt-BR" baseline="-25000" dirty="0" smtClean="0"/>
              <a:t>3</a:t>
            </a:r>
            <a:r>
              <a:rPr lang="pt-BR" dirty="0" smtClean="0"/>
              <a:t> em água doce em diferentes valores de pH e temperatura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504141"/>
              </p:ext>
            </p:extLst>
          </p:nvPr>
        </p:nvGraphicFramePr>
        <p:xfrm>
          <a:off x="0" y="1556792"/>
          <a:ext cx="9144000" cy="311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1008112"/>
                <a:gridCol w="864096"/>
                <a:gridCol w="864096"/>
                <a:gridCol w="792088"/>
                <a:gridCol w="792088"/>
                <a:gridCol w="720080"/>
                <a:gridCol w="792088"/>
                <a:gridCol w="720080"/>
                <a:gridCol w="755576"/>
              </a:tblGrid>
              <a:tr h="37542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pH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8867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Temperatura (</a:t>
                      </a:r>
                      <a:r>
                        <a:rPr lang="pt-BR" b="1" baseline="30000" dirty="0" err="1" smtClean="0"/>
                        <a:t>o</a:t>
                      </a:r>
                      <a:r>
                        <a:rPr lang="pt-BR" b="1" dirty="0" err="1" smtClean="0"/>
                        <a:t>C</a:t>
                      </a:r>
                      <a:r>
                        <a:rPr lang="pt-BR" b="1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6,0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6,5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7,0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7,5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8,0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8,5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9,0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9,5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10,0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0,0826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0,820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2,55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7,64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45,3</a:t>
                      </a:r>
                      <a:endParaRPr lang="pt-BR" dirty="0"/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10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0,0186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0,0589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0,186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0,586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37,1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65,1</a:t>
                      </a:r>
                      <a:endParaRPr lang="pt-BR" dirty="0"/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15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0,0274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0,0865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0,273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0,859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46,4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73,3</a:t>
                      </a:r>
                      <a:endParaRPr lang="pt-BR" dirty="0"/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1,223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3,767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28,13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55,32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79,65</a:t>
                      </a:r>
                      <a:endParaRPr lang="pt-BR" dirty="0"/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25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0,0569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0,566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1,77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5,38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36,3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64,3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85,1</a:t>
                      </a:r>
                      <a:endParaRPr lang="pt-BR" dirty="0"/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30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0,788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2,451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7,362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20,08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44,28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71,53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88,82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1520" y="486916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Boyd</a:t>
            </a:r>
            <a:r>
              <a:rPr lang="pt-BR" dirty="0" smtClean="0"/>
              <a:t> e </a:t>
            </a:r>
            <a:r>
              <a:rPr lang="pt-BR" dirty="0" err="1" smtClean="0"/>
              <a:t>Water</a:t>
            </a:r>
            <a:r>
              <a:rPr lang="pt-BR" dirty="0" smtClean="0"/>
              <a:t> (1989) com adaptações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350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B) efeito do oxigênio dissolvido</a:t>
            </a:r>
          </a:p>
          <a:p>
            <a:pPr lvl="1" algn="just"/>
            <a:r>
              <a:rPr lang="pt-BR" dirty="0" smtClean="0"/>
              <a:t>Quando reduz a concentração de oxigênio dissolvido na água, há aumento da toxidez da amônia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C) efeito do CO</a:t>
            </a:r>
            <a:r>
              <a:rPr lang="pt-BR" baseline="-25000" dirty="0" smtClean="0"/>
              <a:t>2</a:t>
            </a:r>
          </a:p>
          <a:p>
            <a:pPr lvl="1" algn="just"/>
            <a:r>
              <a:rPr lang="pt-BR" dirty="0" smtClean="0"/>
              <a:t>Aumento na concentração de CO</a:t>
            </a:r>
            <a:r>
              <a:rPr lang="pt-BR" baseline="-25000" dirty="0" smtClean="0"/>
              <a:t>2</a:t>
            </a:r>
            <a:r>
              <a:rPr lang="pt-BR" dirty="0" smtClean="0"/>
              <a:t> reduz a toxidez da amônia total, provavelmente como resultado da diminuição do pH e da amônia não ionizada.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739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D) efeito da temperatura</a:t>
            </a:r>
          </a:p>
          <a:p>
            <a:pPr lvl="1" algn="just"/>
            <a:r>
              <a:rPr lang="pt-BR" dirty="0" smtClean="0"/>
              <a:t>Baixas temperaturas </a:t>
            </a:r>
            <a:r>
              <a:rPr lang="pt-BR" dirty="0" smtClean="0"/>
              <a:t>parecem incrementar a </a:t>
            </a:r>
            <a:r>
              <a:rPr lang="pt-BR" dirty="0" smtClean="0"/>
              <a:t>toxidez de NH</a:t>
            </a:r>
            <a:r>
              <a:rPr lang="pt-BR" baseline="-25000" dirty="0" smtClean="0"/>
              <a:t>3</a:t>
            </a:r>
            <a:r>
              <a:rPr lang="pt-BR" dirty="0" smtClean="0"/>
              <a:t>, </a:t>
            </a:r>
            <a:r>
              <a:rPr lang="pt-BR" dirty="0" smtClean="0"/>
              <a:t>especialmente para valores abaixo do ótimo para o crescimento (animais </a:t>
            </a:r>
            <a:r>
              <a:rPr lang="pt-BR" dirty="0" smtClean="0"/>
              <a:t>têm dificuldade em excretar e acumulam no organismo</a:t>
            </a:r>
            <a:r>
              <a:rPr lang="pt-BR" dirty="0" smtClean="0"/>
              <a:t>) </a:t>
            </a:r>
            <a:r>
              <a:rPr lang="pt-BR" sz="2000" dirty="0" smtClean="0"/>
              <a:t>(Meade , 1989)</a:t>
            </a:r>
            <a:r>
              <a:rPr lang="pt-BR" dirty="0" smtClean="0"/>
              <a:t>.</a:t>
            </a:r>
            <a:endParaRPr lang="pt-BR" dirty="0" smtClean="0"/>
          </a:p>
          <a:p>
            <a:pPr lvl="1" algn="just"/>
            <a:r>
              <a:rPr lang="pt-BR" dirty="0" smtClean="0"/>
              <a:t>Por outro lado, a produção da amônia metabólica por quilo de alimento consumido incrementa-se com o aumento da temperatura, exigindo uma maior taxa de renovação de água </a:t>
            </a:r>
            <a:r>
              <a:rPr lang="pt-BR" dirty="0" smtClean="0">
                <a:solidFill>
                  <a:srgbClr val="FF0000"/>
                </a:solidFill>
              </a:rPr>
              <a:t>(tabela)</a:t>
            </a:r>
            <a:r>
              <a:rPr lang="pt-BR" dirty="0" smtClean="0"/>
              <a:t>.</a:t>
            </a:r>
          </a:p>
          <a:p>
            <a:pPr lvl="1"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2076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% de NH</a:t>
            </a:r>
            <a:r>
              <a:rPr lang="pt-BR" baseline="-25000" dirty="0" smtClean="0"/>
              <a:t>3</a:t>
            </a:r>
            <a:r>
              <a:rPr lang="pt-BR" dirty="0" smtClean="0"/>
              <a:t> em água doce em diferentes valores de pH e temperatura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937464"/>
              </p:ext>
            </p:extLst>
          </p:nvPr>
        </p:nvGraphicFramePr>
        <p:xfrm>
          <a:off x="0" y="1556792"/>
          <a:ext cx="9144000" cy="311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1008112"/>
                <a:gridCol w="864096"/>
                <a:gridCol w="864096"/>
                <a:gridCol w="792088"/>
                <a:gridCol w="792088"/>
                <a:gridCol w="720080"/>
                <a:gridCol w="792088"/>
                <a:gridCol w="720080"/>
                <a:gridCol w="755576"/>
              </a:tblGrid>
              <a:tr h="37542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pH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8867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Temperatura (</a:t>
                      </a:r>
                      <a:r>
                        <a:rPr lang="pt-BR" b="1" baseline="30000" dirty="0" err="1" smtClean="0"/>
                        <a:t>o</a:t>
                      </a:r>
                      <a:r>
                        <a:rPr lang="pt-BR" b="1" dirty="0" err="1" smtClean="0"/>
                        <a:t>C</a:t>
                      </a:r>
                      <a:r>
                        <a:rPr lang="pt-BR" b="1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6,0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6,5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7,0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7,5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8,0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8,5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9,0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9,5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10,0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0,0826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0,820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2,55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7,64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45,3</a:t>
                      </a:r>
                      <a:endParaRPr lang="pt-BR" dirty="0"/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10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0,0186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0,0589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0,186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0,586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37,1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65,1</a:t>
                      </a:r>
                      <a:endParaRPr lang="pt-BR" dirty="0"/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15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0,0274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0,0865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0,273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0,859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46,4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73,3</a:t>
                      </a:r>
                      <a:endParaRPr lang="pt-BR" dirty="0"/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1,223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3,767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28,13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55,32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79,65</a:t>
                      </a:r>
                      <a:endParaRPr lang="pt-BR" dirty="0"/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25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0,0569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0,566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1,77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5,38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36,3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64,3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85,1</a:t>
                      </a:r>
                      <a:endParaRPr lang="pt-BR" dirty="0"/>
                    </a:p>
                  </a:txBody>
                  <a:tcPr/>
                </a:tc>
              </a:tr>
              <a:tr h="3754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30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0,788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2,451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7,362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20,08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44,28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71,53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88,82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1520" y="486916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Boyd</a:t>
            </a:r>
            <a:r>
              <a:rPr lang="pt-BR" dirty="0" smtClean="0"/>
              <a:t> e </a:t>
            </a:r>
            <a:r>
              <a:rPr lang="pt-BR" dirty="0" err="1" smtClean="0"/>
              <a:t>Water</a:t>
            </a:r>
            <a:r>
              <a:rPr lang="pt-BR" dirty="0" smtClean="0"/>
              <a:t> (1989) com adaptações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Toxicidade da amônia para organismos aquáticos de água doce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092743"/>
              </p:ext>
            </p:extLst>
          </p:nvPr>
        </p:nvGraphicFramePr>
        <p:xfrm>
          <a:off x="457200" y="1321896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Espécie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LC</a:t>
                      </a:r>
                      <a:r>
                        <a:rPr lang="pt-BR" baseline="-25000" dirty="0" smtClean="0"/>
                        <a:t>50</a:t>
                      </a:r>
                      <a:r>
                        <a:rPr lang="pt-BR" baseline="0" dirty="0" smtClean="0"/>
                        <a:t> (mg/L) NH</a:t>
                      </a:r>
                      <a:r>
                        <a:rPr lang="pt-BR" baseline="-25000" dirty="0" smtClean="0"/>
                        <a:t>3</a:t>
                      </a:r>
                      <a:endParaRPr lang="pt-B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Referência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Cyprinus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carpio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larvas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1,84 (96h)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Hasan</a:t>
                      </a:r>
                      <a:r>
                        <a:rPr lang="pt-BR" dirty="0" smtClean="0"/>
                        <a:t> e Macintosh (1986)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Ictalurus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punctatus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juvenis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1,30 (96h)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Okelsrud</a:t>
                      </a:r>
                      <a:r>
                        <a:rPr lang="pt-BR" baseline="0" dirty="0" smtClean="0"/>
                        <a:t> e Pearson (2007)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Oreochromis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niloticus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larvas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1,01 (48h)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Benli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Kosal</a:t>
                      </a:r>
                      <a:r>
                        <a:rPr lang="pt-BR" dirty="0" smtClean="0"/>
                        <a:t> (2005)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i="1" dirty="0" err="1" smtClean="0"/>
                        <a:t>Oreochromis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niloticus</a:t>
                      </a:r>
                      <a:endParaRPr lang="pt-BR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juvenis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7,4 (48h)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Benli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Kosal</a:t>
                      </a:r>
                      <a:r>
                        <a:rPr lang="pt-BR" dirty="0" smtClean="0"/>
                        <a:t> (2005)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Mugil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platanus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juveniles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0,58 (96h)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Sampaio et al., (2002)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Oncorhynchus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tshawytscha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juvenis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0,36 (24h)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Harader</a:t>
                      </a:r>
                      <a:r>
                        <a:rPr lang="pt-BR" dirty="0" smtClean="0"/>
                        <a:t> e Allen (1983)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Paralichthys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orbignyanus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juvenis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0,19 (96h)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Bianchini et al., (1996)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Macrobrachium</a:t>
                      </a:r>
                      <a:r>
                        <a:rPr lang="pt-BR" i="1" baseline="0" dirty="0" smtClean="0"/>
                        <a:t> </a:t>
                      </a:r>
                      <a:r>
                        <a:rPr lang="pt-BR" i="1" baseline="0" dirty="0" err="1" smtClean="0"/>
                        <a:t>rosenbergii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juvenis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1,45 –</a:t>
                      </a:r>
                      <a:r>
                        <a:rPr lang="pt-BR" baseline="0" dirty="0" smtClean="0"/>
                        <a:t> 2,02 (72h)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Straus</a:t>
                      </a:r>
                      <a:r>
                        <a:rPr lang="pt-BR" dirty="0" smtClean="0"/>
                        <a:t> et al., (1991)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1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Acúmulo de nitrogênio nas formas de amônia e nitrato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 levar a uma floração de algas, </a:t>
            </a:r>
            <a:r>
              <a:rPr lang="pt-BR" dirty="0" err="1" smtClean="0"/>
              <a:t>bloom</a:t>
            </a:r>
            <a:r>
              <a:rPr lang="pt-BR" dirty="0" smtClean="0"/>
              <a:t> de fitoplâncton, etc.</a:t>
            </a:r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1763688" y="2852936"/>
            <a:ext cx="936104" cy="79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9832" y="32489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Principais problemas para a produção intensiva de peixes</a:t>
            </a:r>
            <a:endParaRPr lang="pt-BR" dirty="0"/>
          </a:p>
        </p:txBody>
      </p:sp>
      <p:pic>
        <p:nvPicPr>
          <p:cNvPr id="4098" name="Picture 2" descr="Resultado de imagem para bloom alg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3662180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6237312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https://www.greatlakesnow.org/2018/05/a-growing-epidemic-of-toxic-algal-blooms/</a:t>
            </a:r>
          </a:p>
        </p:txBody>
      </p:sp>
      <p:pic>
        <p:nvPicPr>
          <p:cNvPr id="4100" name="Picture 4" descr="Resultado de imagem para bloom alg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5"/>
            <a:ext cx="4450178" cy="29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860032" y="63153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https://www.greatlakesnow.org/2020/07/ap-2020-lake-erie-algal-bloom-forecast/</a:t>
            </a:r>
          </a:p>
        </p:txBody>
      </p:sp>
      <p:sp>
        <p:nvSpPr>
          <p:cNvPr id="8" name="Seta em curva para a direita 7"/>
          <p:cNvSpPr/>
          <p:nvPr/>
        </p:nvSpPr>
        <p:spPr>
          <a:xfrm>
            <a:off x="4001941" y="2312876"/>
            <a:ext cx="504056" cy="5400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716016" y="258290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Geosmina</a:t>
            </a:r>
            <a:r>
              <a:rPr lang="pt-BR" dirty="0" smtClean="0"/>
              <a:t> e 2-metillisoborneol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85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Resultado de imagem para macrófitas aquáticas em pisci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5532"/>
            <a:ext cx="8280920" cy="54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6239053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https://www.revistatae.com.br/Artigo/566/remocao-de-nutrientes-como-fosforo-e-nitrogenio-no-tratamento-de-esgotos</a:t>
            </a:r>
          </a:p>
        </p:txBody>
      </p:sp>
    </p:spTree>
    <p:extLst>
      <p:ext uri="{BB962C8B-B14F-4D97-AF65-F5344CB8AC3E}">
        <p14:creationId xmlns:p14="http://schemas.microsoft.com/office/powerpoint/2010/main" val="3405323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Nitrito (NO</a:t>
            </a:r>
            <a:r>
              <a:rPr lang="pt-BR" baseline="-25000" dirty="0"/>
              <a:t>2</a:t>
            </a:r>
            <a:r>
              <a:rPr lang="pt-BR" baseline="30000" dirty="0"/>
              <a:t>-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É um composto intermediário do processo de nitrificação, em que a amônia é transformada (oxidada) por bactérias, e em seguida, convertido para nitrato (NO</a:t>
            </a:r>
            <a:r>
              <a:rPr lang="pt-BR" baseline="-25000" dirty="0"/>
              <a:t>3</a:t>
            </a:r>
            <a:r>
              <a:rPr lang="pt-BR" baseline="30000" dirty="0"/>
              <a:t>-</a:t>
            </a:r>
            <a:r>
              <a:rPr lang="pt-BR" dirty="0" smtClean="0"/>
              <a:t>);</a:t>
            </a:r>
          </a:p>
          <a:p>
            <a:pPr algn="just"/>
            <a:r>
              <a:rPr lang="pt-BR" dirty="0" smtClean="0"/>
              <a:t>Na água, pode ocorrer de duas formas: ácido nítrico (HNO</a:t>
            </a:r>
            <a:r>
              <a:rPr lang="pt-BR" baseline="-25000" dirty="0" smtClean="0"/>
              <a:t>2</a:t>
            </a:r>
            <a:r>
              <a:rPr lang="pt-BR" dirty="0" smtClean="0"/>
              <a:t>) e nitrito ionizado (NO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dirty="0" smtClean="0"/>
              <a:t>). O pH determina o balanço entre as duas formas, em pH ácido (2,5) 90% do total está na forma de ácido nítrico, aumentando o pH, aumenta a porcentagem de nitrito. Em pH 4,5; 90% está sob a forma de nitrito, e acima de pH 5,5; somente o nitrito é encontrado.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Amônia no sistema aquático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Principal produto da excreção dos organismos aquáticos;</a:t>
            </a:r>
          </a:p>
          <a:p>
            <a:pPr algn="just"/>
            <a:r>
              <a:rPr lang="pt-BR" dirty="0" smtClean="0"/>
              <a:t>Composto resultante do catabolismo de proteínas;</a:t>
            </a:r>
          </a:p>
          <a:p>
            <a:pPr algn="just"/>
            <a:r>
              <a:rPr lang="pt-BR" dirty="0" smtClean="0"/>
              <a:t>Pode ser encontrada na forma não ionizada </a:t>
            </a:r>
            <a:r>
              <a:rPr lang="pt-BR" u="sng" dirty="0" smtClean="0">
                <a:solidFill>
                  <a:srgbClr val="FF0000"/>
                </a:solidFill>
              </a:rPr>
              <a:t>(NH</a:t>
            </a:r>
            <a:r>
              <a:rPr lang="pt-BR" u="sng" baseline="-25000" dirty="0" smtClean="0">
                <a:solidFill>
                  <a:srgbClr val="FF0000"/>
                </a:solidFill>
              </a:rPr>
              <a:t>3</a:t>
            </a:r>
            <a:r>
              <a:rPr lang="pt-BR" u="sng" dirty="0" smtClean="0">
                <a:solidFill>
                  <a:srgbClr val="FF0000"/>
                </a:solidFill>
              </a:rPr>
              <a:t>) que é a mais tóxica</a:t>
            </a:r>
            <a:r>
              <a:rPr lang="pt-BR" dirty="0" smtClean="0"/>
              <a:t> para organismos aquáticos, e na forma ionizada (NH</a:t>
            </a:r>
            <a:r>
              <a:rPr lang="pt-BR" baseline="-25000" dirty="0" smtClean="0"/>
              <a:t>4</a:t>
            </a:r>
            <a:r>
              <a:rPr lang="pt-BR" dirty="0" smtClean="0"/>
              <a:t>);</a:t>
            </a:r>
          </a:p>
          <a:p>
            <a:pPr lvl="1" algn="just"/>
            <a:r>
              <a:rPr lang="pt-BR" dirty="0" smtClean="0"/>
              <a:t>A soma de NH</a:t>
            </a:r>
            <a:r>
              <a:rPr lang="pt-BR" baseline="-25000" dirty="0" smtClean="0"/>
              <a:t>3</a:t>
            </a:r>
            <a:r>
              <a:rPr lang="pt-BR" dirty="0" smtClean="0"/>
              <a:t> + NH</a:t>
            </a:r>
            <a:r>
              <a:rPr lang="pt-BR" baseline="-25000" dirty="0" smtClean="0"/>
              <a:t>4</a:t>
            </a:r>
            <a:r>
              <a:rPr lang="pt-BR" dirty="0" smtClean="0"/>
              <a:t> é chamada de amônia total.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225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O ácido nítrico passa livremente pelas brânquias enquanto o nitrito é transportado na membrana por meio do </a:t>
            </a:r>
            <a:r>
              <a:rPr lang="pt-BR" dirty="0" err="1" smtClean="0"/>
              <a:t>cotransportador</a:t>
            </a:r>
            <a:r>
              <a:rPr lang="pt-BR" dirty="0" smtClean="0"/>
              <a:t> branquial Cl</a:t>
            </a:r>
            <a:r>
              <a:rPr lang="pt-BR" baseline="30000" dirty="0" smtClean="0"/>
              <a:t>-</a:t>
            </a:r>
            <a:r>
              <a:rPr lang="pt-BR" dirty="0" smtClean="0"/>
              <a:t>/HCO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</a:t>
            </a:r>
            <a:r>
              <a:rPr lang="pt-BR" dirty="0" smtClean="0"/>
              <a:t>, </a:t>
            </a:r>
            <a:r>
              <a:rPr lang="pt-BR" u="sng" dirty="0" smtClean="0"/>
              <a:t>competindo com os cloretos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As concentrações de nitrito em águas naturais geralmente são baixas (poucos microgramas), e se a água tiver boa quantidade de oxigênio dissolvido, a concentração típica é inferior a 0,05 mg/L.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8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 aumento do nitrito na água de criação, pode deteriorar a qualidade da água, reduzir o crescimento dos animais, aumentar o consumo de oxigênio, aumentar a excreção </a:t>
            </a:r>
            <a:r>
              <a:rPr lang="pt-BR" dirty="0" smtClean="0"/>
              <a:t>de </a:t>
            </a:r>
            <a:r>
              <a:rPr lang="pt-BR" dirty="0" smtClean="0"/>
              <a:t>amônia e finalmente, causar mortalidades.</a:t>
            </a:r>
          </a:p>
          <a:p>
            <a:pPr algn="just"/>
            <a:r>
              <a:rPr lang="pt-BR" dirty="0" smtClean="0"/>
              <a:t>Uma vez no ambiente aquático, o nitrito pode ultrapassar o epitélio branquial e se acumular nos fluidos corporais. Estudos em peixes e crustáceos mostram que o nitrito pode ocasionar uma variedade de distúrbios fisiológicos.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488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nitrito tem uma alta afinidade para o mecanismo de captação de Cl</a:t>
            </a:r>
            <a:r>
              <a:rPr lang="pt-BR" baseline="30000" dirty="0" smtClean="0"/>
              <a:t>-</a:t>
            </a:r>
            <a:r>
              <a:rPr lang="pt-BR" dirty="0" smtClean="0"/>
              <a:t> nas brânquias de peixes e crustáceos. Os peixes que possuem alta absorção de Cl</a:t>
            </a:r>
            <a:r>
              <a:rPr lang="pt-BR" baseline="30000" dirty="0" smtClean="0"/>
              <a:t>-</a:t>
            </a:r>
            <a:r>
              <a:rPr lang="pt-BR" dirty="0" smtClean="0"/>
              <a:t> pelas brânquias são mais sensíveis ao NO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dirty="0" smtClean="0"/>
              <a:t> que as espécies com baixa absorção.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259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efeito mais importante nos org. aquáticos refere-se à capacidade que este composto tem de oxidar a hemoglobina do sangue, convertendo-a em meta-hemoglobina (molécula incapaz de transportar oxigênio), provocando assim, a morte dos animais por asfixia.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427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95536" y="5013176"/>
            <a:ext cx="8316924" cy="158417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1043608" y="820756"/>
            <a:ext cx="1512168" cy="1512168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555776" y="2332924"/>
            <a:ext cx="4464496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7020272" y="820756"/>
            <a:ext cx="1440160" cy="1512168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187624" y="964772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179512" y="820756"/>
            <a:ext cx="86409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8460432" y="820756"/>
            <a:ext cx="5040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Resultado de imagem para tilá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7884" y="764704"/>
            <a:ext cx="2520280" cy="183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eta para cima 33"/>
          <p:cNvSpPr/>
          <p:nvPr/>
        </p:nvSpPr>
        <p:spPr>
          <a:xfrm>
            <a:off x="2267744" y="1108788"/>
            <a:ext cx="216024" cy="571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2411760" y="1243512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[NO</a:t>
            </a:r>
            <a:r>
              <a:rPr lang="pt-BR" b="1" baseline="-25000" dirty="0" smtClean="0"/>
              <a:t>2</a:t>
            </a:r>
            <a:r>
              <a:rPr lang="pt-BR" b="1" baseline="30000" dirty="0" smtClean="0"/>
              <a:t>-</a:t>
            </a:r>
            <a:r>
              <a:rPr lang="pt-BR" b="1" dirty="0" smtClean="0"/>
              <a:t>]</a:t>
            </a:r>
            <a:endParaRPr lang="pt-BR" b="1" dirty="0"/>
          </a:p>
        </p:txBody>
      </p:sp>
      <p:sp>
        <p:nvSpPr>
          <p:cNvPr id="36" name="Elipse 35"/>
          <p:cNvSpPr/>
          <p:nvPr/>
        </p:nvSpPr>
        <p:spPr>
          <a:xfrm>
            <a:off x="4984545" y="1499602"/>
            <a:ext cx="432048" cy="3621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/>
          <p:cNvCxnSpPr>
            <a:stCxn id="36" idx="0"/>
            <a:endCxn id="41" idx="0"/>
          </p:cNvCxnSpPr>
          <p:nvPr/>
        </p:nvCxnSpPr>
        <p:spPr>
          <a:xfrm flipV="1">
            <a:off x="5200569" y="1428178"/>
            <a:ext cx="3313615" cy="714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36" idx="4"/>
            <a:endCxn id="41" idx="3"/>
          </p:cNvCxnSpPr>
          <p:nvPr/>
        </p:nvCxnSpPr>
        <p:spPr>
          <a:xfrm>
            <a:off x="5200569" y="1861734"/>
            <a:ext cx="2868268" cy="15679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7884368" y="1428178"/>
            <a:ext cx="1259632" cy="234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8172400" y="16806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</a:t>
            </a:r>
            <a:r>
              <a:rPr lang="pt-BR" baseline="30000" dirty="0" smtClean="0"/>
              <a:t>+2</a:t>
            </a:r>
            <a:endParaRPr lang="pt-BR" baseline="30000" dirty="0"/>
          </a:p>
        </p:txBody>
      </p:sp>
      <p:cxnSp>
        <p:nvCxnSpPr>
          <p:cNvPr id="46" name="Conector de seta reta 45"/>
          <p:cNvCxnSpPr>
            <a:stCxn id="44" idx="2"/>
          </p:cNvCxnSpPr>
          <p:nvPr/>
        </p:nvCxnSpPr>
        <p:spPr>
          <a:xfrm>
            <a:off x="8496436" y="2050000"/>
            <a:ext cx="17748" cy="714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8172400" y="28276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</a:t>
            </a:r>
            <a:r>
              <a:rPr lang="pt-BR" baseline="30000" dirty="0" smtClean="0"/>
              <a:t>+3</a:t>
            </a:r>
            <a:endParaRPr lang="pt-BR" baseline="30000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7164288" y="2764972"/>
            <a:ext cx="90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Férrico</a:t>
            </a:r>
            <a:endParaRPr lang="pt-BR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7380312" y="1747568"/>
            <a:ext cx="90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Ferroso</a:t>
            </a:r>
            <a:endParaRPr lang="pt-BR" dirty="0"/>
          </a:p>
        </p:txBody>
      </p:sp>
      <p:sp>
        <p:nvSpPr>
          <p:cNvPr id="50" name="Elipse 49"/>
          <p:cNvSpPr/>
          <p:nvPr/>
        </p:nvSpPr>
        <p:spPr>
          <a:xfrm>
            <a:off x="8068836" y="1612844"/>
            <a:ext cx="895651" cy="18168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7704856" y="3773084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hemoglobina</a:t>
            </a:r>
            <a:endParaRPr lang="pt-BR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611559" y="3197020"/>
            <a:ext cx="458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</a:t>
            </a:r>
            <a:r>
              <a:rPr lang="pt-BR" baseline="30000" dirty="0" smtClean="0"/>
              <a:t>+2 </a:t>
            </a:r>
            <a:r>
              <a:rPr lang="pt-BR" dirty="0" smtClean="0">
                <a:sym typeface="Wingdings" pitchFamily="2" charset="2"/>
              </a:rPr>
              <a:t> capacidade de transportar oxigênio</a:t>
            </a:r>
            <a:endParaRPr lang="pt-BR" baseline="30000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48532" y="3798445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</a:t>
            </a:r>
            <a:r>
              <a:rPr lang="pt-BR" baseline="30000" dirty="0" smtClean="0"/>
              <a:t>+3 </a:t>
            </a:r>
            <a:r>
              <a:rPr lang="pt-BR" dirty="0" smtClean="0">
                <a:sym typeface="Wingdings" pitchFamily="2" charset="2"/>
              </a:rPr>
              <a:t> não transporta oxigênio (oxida), formando a meta-hemoglobina</a:t>
            </a:r>
            <a:endParaRPr lang="pt-BR" baseline="30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52292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Com a formação dessa meta-hemoglobina, os peixes sofrem de hipóxia, mesmo se houver grande quantidade de oxigênio no viveiro!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46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 nitrito confere ao sangue a coloração marrom, indicando a falta do pigmento respiratório (oxidado);</a:t>
            </a:r>
          </a:p>
          <a:p>
            <a:pPr algn="just"/>
            <a:r>
              <a:rPr lang="pt-BR" dirty="0" smtClean="0"/>
              <a:t>O pH tem uma relação direta com a formação da meta-hemoglobina. Quanto maior o pH do meio, maior a toxidez do nitrito pois aumenta a forma ionizada (NO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dirty="0" smtClean="0"/>
              <a:t>);</a:t>
            </a:r>
          </a:p>
          <a:p>
            <a:pPr algn="just"/>
            <a:r>
              <a:rPr lang="pt-BR" dirty="0" smtClean="0"/>
              <a:t>Para a maioria dos peixes, o valor máximo tolerado é de 0,5mg/L. Acima desse valor, ocorre a morte dos animais.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1831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 3 - Tilápia vítima de intoxicação por nitrito. É nítida a mudança de coloração do sangue de vermelho para castanho, de onde vem o nome “doença do sangue marro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242"/>
            <a:ext cx="7456365" cy="58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60932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Imagem: </a:t>
            </a:r>
            <a:r>
              <a:rPr lang="pt-BR" dirty="0" err="1" smtClean="0"/>
              <a:t>Tilápia</a:t>
            </a:r>
            <a:r>
              <a:rPr lang="pt-BR" dirty="0" smtClean="0"/>
              <a:t> vítima de intoxicação por nitrito. </a:t>
            </a:r>
            <a:r>
              <a:rPr lang="pt-BR" dirty="0"/>
              <a:t>Fonte: https://panoramadaaquicultura.com.br/aquicultura-em-recirculacao/</a:t>
            </a:r>
          </a:p>
        </p:txBody>
      </p:sp>
    </p:spTree>
    <p:extLst>
      <p:ext uri="{BB962C8B-B14F-4D97-AF65-F5344CB8AC3E}">
        <p14:creationId xmlns:p14="http://schemas.microsoft.com/office/powerpoint/2010/main" val="8432925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 </a:t>
            </a:r>
            <a:r>
              <a:rPr lang="pt-BR" u="sng" dirty="0" smtClean="0"/>
              <a:t>toxicidade do nitrito é dependente da salinidade da água</a:t>
            </a:r>
            <a:r>
              <a:rPr lang="pt-BR" dirty="0" smtClean="0"/>
              <a:t>. A relação do nitrito e de cloretos é negativamente linear, e tem sido estabelecido que o efeito do sal é muito significante!</a:t>
            </a:r>
          </a:p>
          <a:p>
            <a:pPr algn="just"/>
            <a:r>
              <a:rPr lang="pt-BR" dirty="0" smtClean="0"/>
              <a:t>O sal, em geral, diminui a toxicidade do nitrito, restringindo o fluxo intestinal e branquial ao organismo. Isso ocorre porque há uma competição entre o mesmo carreador de nitrito e cloreto.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752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Toxicidade do nitrito para organismos aquáticos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041920"/>
              </p:ext>
            </p:extLst>
          </p:nvPr>
        </p:nvGraphicFramePr>
        <p:xfrm>
          <a:off x="457200" y="1321896"/>
          <a:ext cx="822960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Espécie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LC</a:t>
                      </a:r>
                      <a:r>
                        <a:rPr lang="pt-BR" baseline="-25000" dirty="0" smtClean="0"/>
                        <a:t>50</a:t>
                      </a:r>
                      <a:r>
                        <a:rPr lang="pt-BR" baseline="0" dirty="0" smtClean="0"/>
                        <a:t> (mg/L) NO</a:t>
                      </a:r>
                      <a:r>
                        <a:rPr lang="pt-BR" baseline="-25000" dirty="0" smtClean="0"/>
                        <a:t>2</a:t>
                      </a:r>
                      <a:r>
                        <a:rPr lang="pt-BR" baseline="30000" dirty="0" smtClean="0"/>
                        <a:t>-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Referência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Acipencer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brevirostrum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alevinos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11.3 (96h)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Fontenot</a:t>
                      </a:r>
                      <a:r>
                        <a:rPr lang="pt-BR" dirty="0" smtClean="0"/>
                        <a:t> et al., 1998)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Cirrhinus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mrigala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juvenis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10,4 (96h)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Das et al., (2004)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Brycon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cephalus</a:t>
                      </a:r>
                      <a:r>
                        <a:rPr lang="pt-BR" i="1" dirty="0" smtClean="0"/>
                        <a:t> 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juvenis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0,86 (96h)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Avilez</a:t>
                      </a:r>
                      <a:r>
                        <a:rPr lang="pt-BR" baseline="0" dirty="0" smtClean="0"/>
                        <a:t> et al.,</a:t>
                      </a:r>
                      <a:r>
                        <a:rPr lang="pt-BR" dirty="0" smtClean="0"/>
                        <a:t> (2004)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i="1" dirty="0" err="1" smtClean="0"/>
                        <a:t>Oreochromis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niloticus</a:t>
                      </a:r>
                      <a:endParaRPr lang="pt-BR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Juvenis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juvenis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28,18 (96h)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44,67 (96h)/0,07ppt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Yanbo</a:t>
                      </a:r>
                      <a:r>
                        <a:rPr lang="pt-BR" dirty="0" smtClean="0"/>
                        <a:t> et al., (2006)</a:t>
                      </a:r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Rachycentron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canadum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juvenis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&gt;290 (96h)/22ppt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Rodrigues et al., (2007)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Odontesthes</a:t>
                      </a:r>
                      <a:r>
                        <a:rPr lang="pt-BR" i="1" baseline="0" dirty="0" smtClean="0"/>
                        <a:t> </a:t>
                      </a:r>
                      <a:r>
                        <a:rPr lang="pt-BR" i="1" baseline="0" dirty="0" err="1" smtClean="0"/>
                        <a:t>argentinensis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larvas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200 (96h)/35ppt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Penaeus</a:t>
                      </a:r>
                      <a:r>
                        <a:rPr lang="pt-BR" i="1" dirty="0" smtClean="0"/>
                        <a:t> </a:t>
                      </a:r>
                      <a:r>
                        <a:rPr lang="pt-BR" i="1" dirty="0" err="1" smtClean="0"/>
                        <a:t>setiferus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Pós-larva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167 (72h)/25ppt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Alcaraz</a:t>
                      </a:r>
                      <a:r>
                        <a:rPr lang="pt-BR" dirty="0" smtClean="0"/>
                        <a:t> et al., (1999)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Macrobrachium</a:t>
                      </a:r>
                      <a:r>
                        <a:rPr lang="pt-BR" i="1" baseline="0" dirty="0" smtClean="0"/>
                        <a:t> </a:t>
                      </a:r>
                      <a:r>
                        <a:rPr lang="pt-BR" i="1" baseline="0" dirty="0" err="1" smtClean="0"/>
                        <a:t>rosenbergii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larvas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8,6</a:t>
                      </a:r>
                      <a:r>
                        <a:rPr lang="pt-BR" baseline="0" dirty="0" smtClean="0"/>
                        <a:t>(72h)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Armstrong et al., (1976)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7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9512" y="2971798"/>
                <a:ext cx="896448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latin typeface="Cambria Math"/>
                              </a:rPr>
                              <m:t>𝑣𝑜𝑙𝑢𝑚𝑒</m:t>
                            </m:r>
                            <m:r>
                              <a:rPr lang="pt-BR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sz="2800" b="0" i="1" smtClean="0">
                                <a:latin typeface="Cambria Math"/>
                              </a:rPr>
                              <m:t>𝑣𝑖𝑣𝑒𝑖𝑟𝑜</m:t>
                            </m:r>
                          </m:num>
                          <m:den>
                            <m:r>
                              <a:rPr lang="pt-BR" sz="2800" b="0" i="1" smtClean="0">
                                <a:latin typeface="Cambria Math"/>
                              </a:rPr>
                              <m:t>10.000</m:t>
                            </m:r>
                          </m:den>
                        </m:f>
                      </m:e>
                    </m:d>
                    <m:r>
                      <a:rPr lang="pt-BR" sz="2800" b="0" i="1" smtClean="0">
                        <a:latin typeface="Cambria Math"/>
                      </a:rPr>
                      <m:t>𝑥</m:t>
                    </m:r>
                    <m:r>
                      <a:rPr lang="pt-BR" sz="2800" b="0" i="1" smtClean="0">
                        <a:latin typeface="Cambria Math"/>
                      </a:rPr>
                      <m:t> ((</m:t>
                    </m:r>
                  </m:oMath>
                </a14:m>
                <a:r>
                  <a:rPr lang="pt-BR" sz="2800" dirty="0" smtClean="0"/>
                  <a:t>Valor NO</a:t>
                </a:r>
                <a:r>
                  <a:rPr lang="pt-BR" sz="2800" baseline="-25000" dirty="0" smtClean="0"/>
                  <a:t>2</a:t>
                </a:r>
                <a:r>
                  <a:rPr lang="pt-BR" sz="2800" baseline="30000" dirty="0" smtClean="0"/>
                  <a:t>-</a:t>
                </a:r>
                <a:r>
                  <a:rPr lang="pt-BR" sz="2800" dirty="0" smtClean="0"/>
                  <a:t> na água x 6) x 10)) ]/ 0,6</a:t>
                </a:r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71798"/>
                <a:ext cx="8964488" cy="737189"/>
              </a:xfrm>
              <a:prstGeom prst="rect">
                <a:avLst/>
              </a:prstGeo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467544" y="83671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O sal contribui para a redução do nitrito na água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22048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Cálculo da quantidade de sal (kg) a ser aplicada: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41490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Exemplo: em um viveiro de 1.000 m</a:t>
            </a:r>
            <a:r>
              <a:rPr lang="pt-BR" baseline="30000" dirty="0" smtClean="0"/>
              <a:t>3  </a:t>
            </a:r>
            <a:r>
              <a:rPr lang="pt-BR" dirty="0" smtClean="0"/>
              <a:t>foi detectado 2 mg/L de nitrito. Quantos kg de sal devo jogar?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79512" y="4780043"/>
                <a:ext cx="896448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latin typeface="Cambria Math"/>
                              </a:rPr>
                              <m:t>1000 </m:t>
                            </m:r>
                            <m:r>
                              <a:rPr lang="pt-BR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pt-BR" sz="2800" b="0" i="1" baseline="30000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t-BR" sz="2800" b="0" i="1" smtClean="0">
                                <a:latin typeface="Cambria Math"/>
                              </a:rPr>
                              <m:t>10.000</m:t>
                            </m:r>
                          </m:den>
                        </m:f>
                      </m:e>
                    </m:d>
                    <m:r>
                      <a:rPr lang="pt-BR" sz="2800" b="0" i="1" smtClean="0">
                        <a:latin typeface="Cambria Math"/>
                      </a:rPr>
                      <m:t>𝑥</m:t>
                    </m:r>
                    <m:r>
                      <a:rPr lang="pt-BR" sz="2800" b="0" i="1" smtClean="0">
                        <a:latin typeface="Cambria Math"/>
                      </a:rPr>
                      <m:t> ((</m:t>
                    </m:r>
                  </m:oMath>
                </a14:m>
                <a:r>
                  <a:rPr lang="pt-BR" sz="2800" dirty="0" smtClean="0"/>
                  <a:t>2mg/L NO</a:t>
                </a:r>
                <a:r>
                  <a:rPr lang="pt-BR" sz="2800" baseline="-25000" dirty="0" smtClean="0"/>
                  <a:t>2</a:t>
                </a:r>
                <a:r>
                  <a:rPr lang="pt-BR" sz="2800" baseline="30000" dirty="0" smtClean="0"/>
                  <a:t>-</a:t>
                </a:r>
                <a:r>
                  <a:rPr lang="pt-BR" sz="2800" dirty="0" smtClean="0"/>
                  <a:t> na água x 6) x 10))] / 0,6]</a:t>
                </a:r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80043"/>
                <a:ext cx="8964488" cy="737189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1520" y="5589240"/>
            <a:ext cx="356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[(0,1) x (120)]/ 0,6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608458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12/ 0,6</a:t>
            </a:r>
            <a:endParaRPr lang="pt-BR" sz="3200" dirty="0"/>
          </a:p>
        </p:txBody>
      </p:sp>
      <p:sp>
        <p:nvSpPr>
          <p:cNvPr id="11" name="Seta para a direita 10"/>
          <p:cNvSpPr/>
          <p:nvPr/>
        </p:nvSpPr>
        <p:spPr>
          <a:xfrm>
            <a:off x="1714988" y="6230778"/>
            <a:ext cx="864096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699792" y="609329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20 Kg de sal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NH</a:t>
            </a:r>
            <a:r>
              <a:rPr lang="pt-BR" baseline="-25000" dirty="0" smtClean="0"/>
              <a:t>3</a:t>
            </a:r>
            <a:r>
              <a:rPr lang="pt-BR" dirty="0" smtClean="0"/>
              <a:t> é lipofílica </a:t>
            </a:r>
            <a:r>
              <a:rPr lang="pt-BR" dirty="0" smtClean="0">
                <a:sym typeface="Wingdings" pitchFamily="2" charset="2"/>
              </a:rPr>
              <a:t> possui afinidade por gorduras e passa facilmente pelas membranas respiratórias;</a:t>
            </a:r>
          </a:p>
          <a:p>
            <a:pPr algn="just"/>
            <a:endParaRPr lang="pt-BR" dirty="0">
              <a:sym typeface="Wingdings" pitchFamily="2" charset="2"/>
            </a:endParaRP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algn="just"/>
            <a:r>
              <a:rPr lang="pt-BR" dirty="0" smtClean="0">
                <a:sym typeface="Wingdings" pitchFamily="2" charset="2"/>
              </a:rPr>
              <a:t>NH</a:t>
            </a:r>
            <a:r>
              <a:rPr lang="pt-BR" baseline="-25000" dirty="0" smtClean="0">
                <a:sym typeface="Wingdings" pitchFamily="2" charset="2"/>
              </a:rPr>
              <a:t>4</a:t>
            </a:r>
            <a:r>
              <a:rPr lang="pt-BR" dirty="0" smtClean="0">
                <a:sym typeface="Wingdings" pitchFamily="2" charset="2"/>
              </a:rPr>
              <a:t> é </a:t>
            </a:r>
            <a:r>
              <a:rPr lang="pt-BR" dirty="0" err="1" smtClean="0">
                <a:sym typeface="Wingdings" pitchFamily="2" charset="2"/>
              </a:rPr>
              <a:t>lipofóbica</a:t>
            </a:r>
            <a:r>
              <a:rPr lang="pt-BR" dirty="0" smtClean="0">
                <a:sym typeface="Wingdings" pitchFamily="2" charset="2"/>
              </a:rPr>
              <a:t>  repele gordura e penetra mais devagar nas membranas (lipoproteicas)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2018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Nitrato (NO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Produto final da oxidação da amônia;</a:t>
            </a:r>
          </a:p>
          <a:p>
            <a:pPr algn="just"/>
            <a:r>
              <a:rPr lang="pt-BR" dirty="0" smtClean="0"/>
              <a:t>A toxidez do nitrato em org. aquáticos não é um problema sério, porém em sistemas de recirculação, altos níveis podem ser verificados devido à nitrificação da amônia (uso </a:t>
            </a:r>
            <a:r>
              <a:rPr lang="pt-BR" dirty="0" err="1" smtClean="0"/>
              <a:t>biofiltros</a:t>
            </a:r>
            <a:r>
              <a:rPr lang="pt-BR" dirty="0" smtClean="0"/>
              <a:t>).</a:t>
            </a:r>
          </a:p>
          <a:p>
            <a:pPr algn="just"/>
            <a:r>
              <a:rPr lang="pt-BR" dirty="0" smtClean="0"/>
              <a:t>Para a maioria dos animais aquáticos a toxidez varia entre 1000 a 3000 mg/L;</a:t>
            </a:r>
          </a:p>
          <a:p>
            <a:pPr algn="just"/>
            <a:r>
              <a:rPr lang="pt-BR" dirty="0" smtClean="0"/>
              <a:t>Sugere-se que há efeitos semelhantes ao nitrito na oxidação da hemoglobina e possíveis efeitos sobre a osmorregulação.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99792" y="6309320"/>
            <a:ext cx="403244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915816" y="630932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Poucos estudos!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46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200150"/>
            <a:ext cx="73056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565785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Pereira e Mercante (2005)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8879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Limites para os resíduos nitrogenados (Resolução Conama 357/2005)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Nitrato = 10mg/L</a:t>
            </a:r>
          </a:p>
          <a:p>
            <a:r>
              <a:rPr lang="pt-BR" dirty="0" smtClean="0"/>
              <a:t>Nitrito = 1 mg/L</a:t>
            </a:r>
          </a:p>
          <a:p>
            <a:r>
              <a:rPr lang="pt-BR" dirty="0" smtClean="0"/>
              <a:t>Nitrogênio amoniacal total</a:t>
            </a:r>
          </a:p>
          <a:p>
            <a:pPr lvl="1"/>
            <a:r>
              <a:rPr lang="pt-BR" dirty="0" smtClean="0"/>
              <a:t>3,7mg/L se pH &lt; 7,5</a:t>
            </a:r>
          </a:p>
          <a:p>
            <a:pPr lvl="1"/>
            <a:r>
              <a:rPr lang="pt-BR" dirty="0" smtClean="0"/>
              <a:t>2,0 mg/L se pH estiver entre 7,5 e 8,0</a:t>
            </a:r>
          </a:p>
          <a:p>
            <a:pPr lvl="1"/>
            <a:r>
              <a:rPr lang="pt-BR" dirty="0" smtClean="0"/>
              <a:t>1,0 mg/L se pH estiver entre 8,0 e 8,5</a:t>
            </a:r>
          </a:p>
          <a:p>
            <a:pPr lvl="1"/>
            <a:r>
              <a:rPr lang="pt-BR" dirty="0" smtClean="0"/>
              <a:t>0,5 mg/L se pH estiver &gt; 8,5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5805264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B050"/>
                </a:solidFill>
              </a:rPr>
              <a:t>Em situações de criação de organismos aquáticos para consumo humano</a:t>
            </a:r>
            <a:endParaRPr lang="pt-B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598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tolerância por amônia e nitrito vai depender de diversos fatores, inclusive da condição dos animais.</a:t>
            </a:r>
          </a:p>
          <a:p>
            <a:pPr algn="just"/>
            <a:r>
              <a:rPr lang="pt-BR" dirty="0" smtClean="0"/>
              <a:t>Rações desbalanceadas contribuem no processo de aumento da concentração de amônia no meio!</a:t>
            </a:r>
          </a:p>
          <a:p>
            <a:pPr algn="just"/>
            <a:r>
              <a:rPr lang="pt-BR" dirty="0" smtClean="0"/>
              <a:t>Cuidados especiais com a oxigenação e troca de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84095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situações de criações, no início pode haver pouca amônia na água, e com o passar do tempo, a quantidade aumenta;</a:t>
            </a:r>
          </a:p>
          <a:p>
            <a:r>
              <a:rPr lang="pt-BR" dirty="0" smtClean="0"/>
              <a:t>Criações de peixes carnívoros a situação pode ser agravada.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35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 amônia não ionizada é muito tóxica mesmo em baixas concentrações, pois pode se difundir livremente através das membranas celulares.</a:t>
            </a:r>
          </a:p>
          <a:p>
            <a:pPr algn="just"/>
            <a:r>
              <a:rPr lang="pt-BR" dirty="0" smtClean="0"/>
              <a:t>Usualmente, concentrações abaixo de 1 mg/L de NH</a:t>
            </a:r>
            <a:r>
              <a:rPr lang="pt-BR" baseline="-25000" dirty="0" smtClean="0"/>
              <a:t>3</a:t>
            </a:r>
            <a:r>
              <a:rPr lang="pt-BR" dirty="0" smtClean="0"/>
              <a:t> pode causar letalidade tanto em crustáceos como em peixes. </a:t>
            </a:r>
          </a:p>
          <a:p>
            <a:pPr algn="just"/>
            <a:r>
              <a:rPr lang="pt-BR" dirty="0" smtClean="0"/>
              <a:t>De acordo com </a:t>
            </a:r>
            <a:r>
              <a:rPr lang="pt-BR" dirty="0" err="1" smtClean="0"/>
              <a:t>Kubitza</a:t>
            </a:r>
            <a:r>
              <a:rPr lang="pt-BR" dirty="0" smtClean="0"/>
              <a:t>, 0,2 mg/L de NH</a:t>
            </a:r>
            <a:r>
              <a:rPr lang="pt-BR" baseline="-25000" dirty="0" smtClean="0"/>
              <a:t>3</a:t>
            </a:r>
            <a:r>
              <a:rPr lang="pt-BR" dirty="0" smtClean="0"/>
              <a:t> já é suficiente para induzir toxicidade crônica, enquanto níveis de 0,7 a 2,40 mg/L podem ser letais mesmo em curto período de tempo.</a:t>
            </a:r>
            <a:endParaRPr lang="pt-BR" dirty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8608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Nitrificação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amônia excretada pelos organismos aquáticos é oxidada em nitrito pela ação das bactérias autotróficas </a:t>
            </a:r>
            <a:r>
              <a:rPr lang="pt-BR" i="1" dirty="0" err="1" smtClean="0"/>
              <a:t>Nitrosomonas</a:t>
            </a:r>
            <a:r>
              <a:rPr lang="pt-BR" dirty="0" smtClean="0"/>
              <a:t>,</a:t>
            </a:r>
            <a:r>
              <a:rPr lang="pt-BR" i="1" dirty="0" smtClean="0"/>
              <a:t> </a:t>
            </a:r>
            <a:r>
              <a:rPr lang="pt-BR" i="1" dirty="0" err="1" smtClean="0"/>
              <a:t>Nitrosococcus</a:t>
            </a:r>
            <a:r>
              <a:rPr lang="pt-BR" dirty="0" smtClean="0"/>
              <a:t>,</a:t>
            </a:r>
            <a:r>
              <a:rPr lang="pt-BR" i="1" dirty="0" smtClean="0"/>
              <a:t> </a:t>
            </a:r>
            <a:r>
              <a:rPr lang="pt-BR" i="1" dirty="0" err="1" smtClean="0"/>
              <a:t>Nitrospira</a:t>
            </a:r>
            <a:r>
              <a:rPr lang="pt-BR" i="1" dirty="0" smtClean="0"/>
              <a:t> </a:t>
            </a:r>
            <a:r>
              <a:rPr lang="pt-BR" dirty="0" smtClean="0"/>
              <a:t>e</a:t>
            </a:r>
            <a:r>
              <a:rPr lang="pt-BR" i="1" dirty="0" smtClean="0"/>
              <a:t> </a:t>
            </a:r>
            <a:r>
              <a:rPr lang="pt-BR" i="1" dirty="0" err="1" smtClean="0"/>
              <a:t>Nitrosolobus</a:t>
            </a:r>
            <a:r>
              <a:rPr lang="pt-BR" dirty="0" smtClean="0"/>
              <a:t> que transformam NH</a:t>
            </a:r>
            <a:r>
              <a:rPr lang="pt-BR" baseline="-25000" dirty="0" smtClean="0"/>
              <a:t>3</a:t>
            </a:r>
            <a:r>
              <a:rPr lang="pt-BR" dirty="0" smtClean="0"/>
              <a:t> em </a:t>
            </a:r>
            <a:r>
              <a:rPr lang="pt-BR" b="1" dirty="0" smtClean="0">
                <a:solidFill>
                  <a:srgbClr val="FF0000"/>
                </a:solidFill>
              </a:rPr>
              <a:t>nitrito (NO</a:t>
            </a:r>
            <a:r>
              <a:rPr lang="pt-BR" b="1" baseline="-25000" dirty="0" smtClean="0">
                <a:solidFill>
                  <a:srgbClr val="FF0000"/>
                </a:solidFill>
              </a:rPr>
              <a:t>2</a:t>
            </a:r>
            <a:r>
              <a:rPr lang="pt-BR" b="1" baseline="30000" dirty="0" smtClean="0">
                <a:solidFill>
                  <a:srgbClr val="FF0000"/>
                </a:solidFill>
              </a:rPr>
              <a:t>-</a:t>
            </a:r>
            <a:r>
              <a:rPr lang="pt-BR" b="1" dirty="0" smtClean="0">
                <a:solidFill>
                  <a:srgbClr val="FF0000"/>
                </a:solidFill>
              </a:rPr>
              <a:t>).</a:t>
            </a:r>
            <a:r>
              <a:rPr lang="pt-BR" dirty="0" smtClean="0"/>
              <a:t> Essas bactérias utilizam a enzima amônia </a:t>
            </a:r>
            <a:r>
              <a:rPr lang="pt-BR" dirty="0" err="1" smtClean="0"/>
              <a:t>monoxigenase</a:t>
            </a:r>
            <a:r>
              <a:rPr lang="pt-BR" dirty="0" smtClean="0"/>
              <a:t> nesse processo.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22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nitrito por sua vez, é oxidado por outra classe de bactérias nitrificantes (</a:t>
            </a:r>
            <a:r>
              <a:rPr lang="pt-BR" i="1" dirty="0" err="1" smtClean="0"/>
              <a:t>Nitrobacter</a:t>
            </a:r>
            <a:r>
              <a:rPr lang="pt-BR" dirty="0" smtClean="0"/>
              <a:t>, </a:t>
            </a:r>
            <a:r>
              <a:rPr lang="pt-BR" i="1" dirty="0" err="1" smtClean="0"/>
              <a:t>Nitrococcus</a:t>
            </a:r>
            <a:r>
              <a:rPr lang="pt-BR" dirty="0" smtClean="0"/>
              <a:t> e </a:t>
            </a:r>
            <a:r>
              <a:rPr lang="pt-BR" i="1" dirty="0" err="1" smtClean="0"/>
              <a:t>Nitrospina</a:t>
            </a:r>
            <a:r>
              <a:rPr lang="pt-BR" dirty="0" smtClean="0"/>
              <a:t>) até </a:t>
            </a:r>
            <a:r>
              <a:rPr lang="pt-BR" b="1" dirty="0" smtClean="0">
                <a:solidFill>
                  <a:srgbClr val="FF0000"/>
                </a:solidFill>
              </a:rPr>
              <a:t>nitrato (NO</a:t>
            </a:r>
            <a:r>
              <a:rPr lang="pt-BR" b="1" baseline="-25000" dirty="0" smtClean="0">
                <a:solidFill>
                  <a:srgbClr val="FF0000"/>
                </a:solidFill>
              </a:rPr>
              <a:t>3</a:t>
            </a:r>
            <a:r>
              <a:rPr lang="pt-BR" b="1" baseline="30000" dirty="0" smtClean="0">
                <a:solidFill>
                  <a:srgbClr val="FF0000"/>
                </a:solidFill>
              </a:rPr>
              <a:t>-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4784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3933</Words>
  <Application>Microsoft Office PowerPoint</Application>
  <PresentationFormat>Apresentação na tela (4:3)</PresentationFormat>
  <Paragraphs>779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Tema do Office</vt:lpstr>
      <vt:lpstr>Resíduos nitrogenados</vt:lpstr>
      <vt:lpstr>Apresentação do PowerPoint</vt:lpstr>
      <vt:lpstr>Apresentação do PowerPoint</vt:lpstr>
      <vt:lpstr>Apresentação do PowerPoint</vt:lpstr>
      <vt:lpstr>Amônia no sistema aquático</vt:lpstr>
      <vt:lpstr>Apresentação do PowerPoint</vt:lpstr>
      <vt:lpstr>Apresentação do PowerPoint</vt:lpstr>
      <vt:lpstr>Nitrificação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Estimativa da excreção de amônia pelos peixes</vt:lpstr>
      <vt:lpstr>Apresentação do PowerPoint</vt:lpstr>
      <vt:lpstr>O que fazer pra reduzir a quantidade de amônia na água?</vt:lpstr>
      <vt:lpstr>Rotas de excreção da amônia</vt:lpstr>
      <vt:lpstr>Apresentação do PowerPoint</vt:lpstr>
      <vt:lpstr>Apresentação do PowerPoint</vt:lpstr>
      <vt:lpstr>Apresentação do PowerPoint</vt:lpstr>
      <vt:lpstr>Apresentação do PowerPoint</vt:lpstr>
      <vt:lpstr>Toxidez da amônia</vt:lpstr>
      <vt:lpstr>Exercício: Estimativa da capacidade de suporte em sistemas alto fluxo em função da amônia</vt:lpstr>
      <vt:lpstr>Apresentação do PowerPoint</vt:lpstr>
      <vt:lpstr>Qual seria a biomassa sustentável de peixes em um tanque, considerando exclusivamente a concentração de amônia como fator limitante? (2 situações)</vt:lpstr>
      <vt:lpstr>Situação 1. Água de abastecimento com pH de 6,5; condições anteriores</vt:lpstr>
      <vt:lpstr>Apresentação do PowerPoint</vt:lpstr>
      <vt:lpstr>Apresentação do PowerPoint</vt:lpstr>
      <vt:lpstr>Apresentação do PowerPoint</vt:lpstr>
      <vt:lpstr>Apresentação do PowerPoint</vt:lpstr>
      <vt:lpstr>Situação 2. água com pH 8,0</vt:lpstr>
      <vt:lpstr>Toxidez da amônia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Importante!</vt:lpstr>
      <vt:lpstr>Apresentação do PowerPoint</vt:lpstr>
      <vt:lpstr>Mecanismos de toxidez da amônia</vt:lpstr>
      <vt:lpstr>Apresentação do PowerPoint</vt:lpstr>
      <vt:lpstr>% de NH3 em água doce em diferentes valores de pH e temperatura</vt:lpstr>
      <vt:lpstr>Apresentação do PowerPoint</vt:lpstr>
      <vt:lpstr>Apresentação do PowerPoint</vt:lpstr>
      <vt:lpstr>% de NH3 em água doce em diferentes valores de pH e temperatura</vt:lpstr>
      <vt:lpstr>Toxicidade da amônia para organismos aquáticos de água doce</vt:lpstr>
      <vt:lpstr>Acúmulo de nitrogênio nas formas de amônia e nitrato</vt:lpstr>
      <vt:lpstr>Apresentação do PowerPoint</vt:lpstr>
      <vt:lpstr>Nitrito (NO2-)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Toxicidade do nitrito para organismos aquáticos</vt:lpstr>
      <vt:lpstr>Apresentação do PowerPoint</vt:lpstr>
      <vt:lpstr>Nitrato (NO3-)</vt:lpstr>
      <vt:lpstr>Apresentação do PowerPoint</vt:lpstr>
      <vt:lpstr>Limites para os resíduos nitrogenados (Resolução Conama 357/2005)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Resíduos nitrogenados</dc:title>
  <dc:creator>D.</dc:creator>
  <cp:lastModifiedBy>D.</cp:lastModifiedBy>
  <cp:revision>63</cp:revision>
  <dcterms:created xsi:type="dcterms:W3CDTF">2021-02-05T00:49:56Z</dcterms:created>
  <dcterms:modified xsi:type="dcterms:W3CDTF">2021-03-16T02:23:09Z</dcterms:modified>
</cp:coreProperties>
</file>