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2"/>
  </p:notesMasterIdLst>
  <p:sldIdLst>
    <p:sldId id="256" r:id="rId2"/>
    <p:sldId id="386" r:id="rId3"/>
    <p:sldId id="387" r:id="rId4"/>
    <p:sldId id="388" r:id="rId5"/>
    <p:sldId id="389" r:id="rId6"/>
    <p:sldId id="257" r:id="rId7"/>
    <p:sldId id="258" r:id="rId8"/>
    <p:sldId id="259" r:id="rId9"/>
    <p:sldId id="262" r:id="rId10"/>
    <p:sldId id="263" r:id="rId11"/>
    <p:sldId id="260" r:id="rId12"/>
    <p:sldId id="264" r:id="rId13"/>
    <p:sldId id="265" r:id="rId14"/>
    <p:sldId id="261" r:id="rId15"/>
    <p:sldId id="390" r:id="rId16"/>
    <p:sldId id="391" r:id="rId17"/>
    <p:sldId id="266" r:id="rId18"/>
    <p:sldId id="267" r:id="rId19"/>
    <p:sldId id="346" r:id="rId20"/>
    <p:sldId id="347" r:id="rId21"/>
    <p:sldId id="268" r:id="rId22"/>
    <p:sldId id="270" r:id="rId23"/>
    <p:sldId id="392" r:id="rId24"/>
    <p:sldId id="271" r:id="rId25"/>
    <p:sldId id="272" r:id="rId26"/>
    <p:sldId id="393" r:id="rId27"/>
    <p:sldId id="348" r:id="rId28"/>
    <p:sldId id="273" r:id="rId29"/>
    <p:sldId id="274" r:id="rId30"/>
    <p:sldId id="278" r:id="rId31"/>
    <p:sldId id="276" r:id="rId32"/>
    <p:sldId id="349" r:id="rId33"/>
    <p:sldId id="350" r:id="rId34"/>
    <p:sldId id="351" r:id="rId35"/>
    <p:sldId id="379" r:id="rId36"/>
    <p:sldId id="394" r:id="rId37"/>
    <p:sldId id="395" r:id="rId38"/>
    <p:sldId id="378" r:id="rId39"/>
    <p:sldId id="396" r:id="rId40"/>
    <p:sldId id="397" r:id="rId41"/>
    <p:sldId id="380" r:id="rId42"/>
    <p:sldId id="381" r:id="rId43"/>
    <p:sldId id="382" r:id="rId44"/>
    <p:sldId id="383" r:id="rId45"/>
    <p:sldId id="398" r:id="rId46"/>
    <p:sldId id="399" r:id="rId47"/>
    <p:sldId id="385" r:id="rId48"/>
    <p:sldId id="291" r:id="rId49"/>
    <p:sldId id="353" r:id="rId50"/>
    <p:sldId id="357" r:id="rId51"/>
    <p:sldId id="358" r:id="rId52"/>
    <p:sldId id="282" r:id="rId53"/>
    <p:sldId id="356" r:id="rId54"/>
    <p:sldId id="355" r:id="rId55"/>
    <p:sldId id="277" r:id="rId56"/>
    <p:sldId id="402" r:id="rId57"/>
    <p:sldId id="359" r:id="rId58"/>
    <p:sldId id="403" r:id="rId59"/>
    <p:sldId id="360" r:id="rId60"/>
    <p:sldId id="283" r:id="rId61"/>
    <p:sldId id="361" r:id="rId62"/>
    <p:sldId id="362" r:id="rId63"/>
    <p:sldId id="285" r:id="rId64"/>
    <p:sldId id="287" r:id="rId65"/>
    <p:sldId id="404" r:id="rId66"/>
    <p:sldId id="284" r:id="rId67"/>
    <p:sldId id="405" r:id="rId68"/>
    <p:sldId id="363" r:id="rId69"/>
    <p:sldId id="364" r:id="rId70"/>
    <p:sldId id="295" r:id="rId71"/>
    <p:sldId id="296" r:id="rId72"/>
    <p:sldId id="297" r:id="rId73"/>
    <p:sldId id="298" r:id="rId74"/>
    <p:sldId id="305" r:id="rId75"/>
    <p:sldId id="299" r:id="rId76"/>
    <p:sldId id="269" r:id="rId77"/>
    <p:sldId id="300" r:id="rId78"/>
    <p:sldId id="301" r:id="rId79"/>
    <p:sldId id="302" r:id="rId80"/>
    <p:sldId id="304" r:id="rId81"/>
    <p:sldId id="288" r:id="rId82"/>
    <p:sldId id="311" r:id="rId83"/>
    <p:sldId id="438" r:id="rId84"/>
    <p:sldId id="439" r:id="rId85"/>
    <p:sldId id="441" r:id="rId86"/>
    <p:sldId id="442" r:id="rId87"/>
    <p:sldId id="443" r:id="rId88"/>
    <p:sldId id="436" r:id="rId89"/>
    <p:sldId id="437" r:id="rId90"/>
    <p:sldId id="401" r:id="rId91"/>
    <p:sldId id="306" r:id="rId92"/>
    <p:sldId id="309" r:id="rId93"/>
    <p:sldId id="313" r:id="rId94"/>
    <p:sldId id="314" r:id="rId95"/>
    <p:sldId id="315" r:id="rId96"/>
    <p:sldId id="316" r:id="rId97"/>
    <p:sldId id="365" r:id="rId98"/>
    <p:sldId id="352" r:id="rId99"/>
    <p:sldId id="406" r:id="rId100"/>
    <p:sldId id="407" r:id="rId101"/>
    <p:sldId id="408" r:id="rId102"/>
    <p:sldId id="409" r:id="rId103"/>
    <p:sldId id="417" r:id="rId104"/>
    <p:sldId id="410" r:id="rId105"/>
    <p:sldId id="411" r:id="rId106"/>
    <p:sldId id="310" r:id="rId107"/>
    <p:sldId id="412" r:id="rId108"/>
    <p:sldId id="415" r:id="rId109"/>
    <p:sldId id="413" r:id="rId110"/>
    <p:sldId id="414" r:id="rId111"/>
    <p:sldId id="416" r:id="rId112"/>
    <p:sldId id="366" r:id="rId113"/>
    <p:sldId id="367" r:id="rId114"/>
    <p:sldId id="418" r:id="rId115"/>
    <p:sldId id="289" r:id="rId116"/>
    <p:sldId id="323" r:id="rId117"/>
    <p:sldId id="293" r:id="rId118"/>
    <p:sldId id="294" r:id="rId119"/>
    <p:sldId id="292" r:id="rId120"/>
    <p:sldId id="324" r:id="rId121"/>
    <p:sldId id="325" r:id="rId122"/>
    <p:sldId id="326" r:id="rId123"/>
    <p:sldId id="423" r:id="rId124"/>
    <p:sldId id="327" r:id="rId125"/>
    <p:sldId id="328" r:id="rId126"/>
    <p:sldId id="329" r:id="rId127"/>
    <p:sldId id="424" r:id="rId128"/>
    <p:sldId id="330" r:id="rId129"/>
    <p:sldId id="331" r:id="rId130"/>
    <p:sldId id="332" r:id="rId131"/>
    <p:sldId id="335" r:id="rId132"/>
    <p:sldId id="425" r:id="rId133"/>
    <p:sldId id="333" r:id="rId134"/>
    <p:sldId id="343" r:id="rId135"/>
    <p:sldId id="426" r:id="rId136"/>
    <p:sldId id="334" r:id="rId137"/>
    <p:sldId id="336" r:id="rId138"/>
    <p:sldId id="427" r:id="rId139"/>
    <p:sldId id="428" r:id="rId140"/>
    <p:sldId id="338" r:id="rId141"/>
    <p:sldId id="429" r:id="rId142"/>
    <p:sldId id="340" r:id="rId143"/>
    <p:sldId id="342" r:id="rId144"/>
    <p:sldId id="430" r:id="rId145"/>
    <p:sldId id="341" r:id="rId146"/>
    <p:sldId id="431" r:id="rId147"/>
    <p:sldId id="432" r:id="rId148"/>
    <p:sldId id="344" r:id="rId149"/>
    <p:sldId id="433" r:id="rId150"/>
    <p:sldId id="345" r:id="rId151"/>
    <p:sldId id="371" r:id="rId152"/>
    <p:sldId id="434" r:id="rId153"/>
    <p:sldId id="369" r:id="rId154"/>
    <p:sldId id="370" r:id="rId155"/>
    <p:sldId id="444" r:id="rId156"/>
    <p:sldId id="445" r:id="rId157"/>
    <p:sldId id="446" r:id="rId158"/>
    <p:sldId id="447" r:id="rId159"/>
    <p:sldId id="448" r:id="rId160"/>
    <p:sldId id="449" r:id="rId1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F71E2-51B5-4A6F-AD9D-BC9296C85EFE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DAD07-CB97-4FB9-9C2A-9E72598E8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52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AD07-CB97-4FB9-9C2A-9E72598E8E6D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02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AD07-CB97-4FB9-9C2A-9E72598E8E6D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06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AD07-CB97-4FB9-9C2A-9E72598E8E6D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52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DAD07-CB97-4FB9-9C2A-9E72598E8E6D}" type="slidenum">
              <a:rPr lang="pt-BR" smtClean="0"/>
              <a:t>143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26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73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4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5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0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74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38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23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27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12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64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27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A8BA-08FB-47A3-8F88-58CFB9960B44}" type="datetimeFigureOut">
              <a:rPr lang="pt-BR" smtClean="0"/>
              <a:t>08/03/2021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08B5F-0CCC-4850-9ED6-655419E263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6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zxy3GtSzt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tY-LmlYwEk" TargetMode="External"/><Relationship Id="rId2" Type="http://schemas.openxmlformats.org/officeDocument/2006/relationships/hyperlink" Target="https://www.youtube.com/watch?v=hPkDQov6ERw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Animais Aquáticos Cultiváveis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Aula 1</a:t>
            </a:r>
          </a:p>
          <a:p>
            <a:r>
              <a:rPr lang="pt-BR" dirty="0" smtClean="0"/>
              <a:t>Sistemática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40466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Federal da Grande Dourados</a:t>
            </a:r>
          </a:p>
          <a:p>
            <a:pPr algn="ctr"/>
            <a:r>
              <a:rPr lang="pt-BR" sz="2400" dirty="0" smtClean="0"/>
              <a:t>Engenharia de Aquicultura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24612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683568" y="2060848"/>
            <a:ext cx="7992888" cy="3112546"/>
            <a:chOff x="683568" y="2060848"/>
            <a:chExt cx="7992888" cy="3112546"/>
          </a:xfrm>
        </p:grpSpPr>
        <p:pic>
          <p:nvPicPr>
            <p:cNvPr id="8194" name="Picture 2" descr="http://www.athenapub.com/aria1/mid/md_petromyzon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060848"/>
              <a:ext cx="6840760" cy="3112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6372200" y="400506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6156176" y="414908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C</a:t>
              </a:r>
              <a:r>
                <a:rPr lang="pt-BR" dirty="0" smtClean="0"/>
                <a:t>auda</a:t>
              </a:r>
              <a:endParaRPr lang="pt-BR" dirty="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7020272" y="3562795"/>
              <a:ext cx="720080" cy="387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380312" y="3212976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 caudal</a:t>
              </a:r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5436096" y="2492896"/>
              <a:ext cx="165618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3491880" y="2461538"/>
              <a:ext cx="1584176" cy="247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275856" y="2276872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 dorsal anterior</a:t>
              </a:r>
              <a:endParaRPr lang="pt-BR" dirty="0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3923928" y="3859307"/>
              <a:ext cx="504056" cy="2897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995936" y="3859307"/>
              <a:ext cx="9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Tronco</a:t>
              </a:r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1763688" y="2276872"/>
              <a:ext cx="288032" cy="308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547664" y="227687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Olhos</a:t>
              </a:r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971600" y="2431050"/>
              <a:ext cx="432048" cy="154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83568" y="227687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Nariz</a:t>
              </a:r>
              <a:endParaRPr lang="pt-BR" dirty="0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971600" y="3690870"/>
              <a:ext cx="720080" cy="242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827584" y="369087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Boca</a:t>
              </a:r>
              <a:endParaRPr lang="pt-BR" dirty="0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2195736" y="3875536"/>
              <a:ext cx="1440160" cy="27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763688" y="3859307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Fendas branquiais externas</a:t>
              </a:r>
              <a:endParaRPr lang="pt-BR" dirty="0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5868144" y="22768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dorsal posterior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44434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619672" y="3861048"/>
            <a:ext cx="4168258" cy="2996952"/>
            <a:chOff x="2619578" y="4297970"/>
            <a:chExt cx="3168352" cy="2560030"/>
          </a:xfrm>
        </p:grpSpPr>
        <p:pic>
          <p:nvPicPr>
            <p:cNvPr id="5124" name="Picture 4" descr="Diapositivo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578" y="4297970"/>
              <a:ext cx="3168352" cy="256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2619578" y="4297970"/>
              <a:ext cx="3168352" cy="1280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2619578" y="5577985"/>
              <a:ext cx="1664390" cy="1280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pPr algn="just"/>
            <a:r>
              <a:rPr lang="pt-BR" u="sng" dirty="0" err="1" smtClean="0"/>
              <a:t>Cardiformes</a:t>
            </a:r>
            <a:r>
              <a:rPr lang="pt-BR" dirty="0"/>
              <a:t>: numerosos, curtos, finos e pontudos, presentes em muitos peixes predadores que os utilizam para agarrar, segurar a presa e ajudar na deglutição, porém não contribuem para a processo mecânico de quebra do alimento, e sim para o direcionamento da presa para o </a:t>
            </a:r>
            <a:r>
              <a:rPr lang="pt-BR" dirty="0" smtClean="0"/>
              <a:t>esôfago </a:t>
            </a:r>
            <a:r>
              <a:rPr lang="pt-BR" sz="2600" dirty="0"/>
              <a:t>(Sampaio e Goulart 2011).</a:t>
            </a:r>
          </a:p>
        </p:txBody>
      </p:sp>
    </p:spTree>
    <p:extLst>
      <p:ext uri="{BB962C8B-B14F-4D97-AF65-F5344CB8AC3E}">
        <p14:creationId xmlns:p14="http://schemas.microsoft.com/office/powerpoint/2010/main" val="38680300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algn="just"/>
            <a:r>
              <a:rPr lang="pt-BR" u="sng" dirty="0" err="1" smtClean="0"/>
              <a:t>Caniniformes</a:t>
            </a:r>
            <a:r>
              <a:rPr lang="pt-BR" dirty="0" smtClean="0"/>
              <a:t>: se </a:t>
            </a:r>
            <a:r>
              <a:rPr lang="pt-BR" dirty="0"/>
              <a:t>assemelham a dentes de cachorro, podendo ser retos ou curvos e adaptados para perfurar e </a:t>
            </a:r>
            <a:r>
              <a:rPr lang="pt-BR" dirty="0" smtClean="0"/>
              <a:t>agarrar, </a:t>
            </a:r>
            <a:r>
              <a:rPr lang="pt-BR" dirty="0"/>
              <a:t>permitindo inferir que atuam diretamente no processo de dilaceramento da presa em pedaços </a:t>
            </a:r>
            <a:r>
              <a:rPr lang="pt-BR" dirty="0" smtClean="0"/>
              <a:t>menores </a:t>
            </a:r>
            <a:r>
              <a:rPr lang="pt-BR" sz="2600" dirty="0"/>
              <a:t>(Sampaio e Goulart 2011</a:t>
            </a:r>
            <a:r>
              <a:rPr lang="pt-BR" sz="2600" dirty="0" smtClean="0"/>
              <a:t>)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2" descr="http://somadetudo.com.br/wp-content/uploads/2014/01/tra%C3%ADra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20" y="3491716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3.gstatic.com/images?q=tbn:ANd9GcQ7EfwhY7ScIVG9e_8IDO3kfFxplunp7c_E58WhB5fG--Wcq6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1716"/>
            <a:ext cx="286118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94420" y="601199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Hoplias</a:t>
            </a:r>
            <a:r>
              <a:rPr lang="pt-BR" dirty="0" smtClean="0"/>
              <a:t> sp.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42892" y="601199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Raphiodon</a:t>
            </a:r>
            <a:r>
              <a:rPr lang="pt-BR" i="1" dirty="0" smtClean="0"/>
              <a:t> </a:t>
            </a:r>
            <a:r>
              <a:rPr lang="pt-BR" i="1" dirty="0" err="1" smtClean="0"/>
              <a:t>vulpinus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915816" y="6381328"/>
            <a:ext cx="232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8144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/>
          <a:lstStyle/>
          <a:p>
            <a:pPr algn="just"/>
            <a:r>
              <a:rPr lang="pt-BR" u="sng" dirty="0" err="1" smtClean="0"/>
              <a:t>Viliformes</a:t>
            </a:r>
            <a:r>
              <a:rPr lang="pt-BR" dirty="0" smtClean="0"/>
              <a:t>: </a:t>
            </a:r>
            <a:r>
              <a:rPr lang="pt-BR" dirty="0"/>
              <a:t>caracterizam-se por serem muito pequenos e provavelmente contribuem para preensão e raspagem dos </a:t>
            </a:r>
            <a:r>
              <a:rPr lang="pt-BR" dirty="0" smtClean="0"/>
              <a:t>alimentos. </a:t>
            </a:r>
            <a:r>
              <a:rPr lang="pt-BR" dirty="0"/>
              <a:t>Acredita-se que estes dentículos também não realizam a preparação do alimento, mas contribuem com a </a:t>
            </a:r>
            <a:r>
              <a:rPr lang="pt-BR" dirty="0" smtClean="0"/>
              <a:t>apreensão </a:t>
            </a:r>
            <a:r>
              <a:rPr lang="pt-BR" dirty="0"/>
              <a:t>da presa, auxiliando na </a:t>
            </a:r>
            <a:r>
              <a:rPr lang="pt-BR" dirty="0" smtClean="0"/>
              <a:t>deglutição </a:t>
            </a:r>
            <a:r>
              <a:rPr lang="pt-BR" sz="2600" dirty="0" smtClean="0"/>
              <a:t>(Sampaio </a:t>
            </a:r>
            <a:r>
              <a:rPr lang="pt-BR" sz="2600" dirty="0"/>
              <a:t>e Goulart </a:t>
            </a:r>
            <a:r>
              <a:rPr lang="pt-BR" sz="2600" dirty="0" smtClean="0"/>
              <a:t>2011)</a:t>
            </a:r>
            <a:r>
              <a:rPr lang="pt-BR" dirty="0" smtClean="0"/>
              <a:t>.</a:t>
            </a:r>
            <a:endParaRPr lang="pt-BR" dirty="0"/>
          </a:p>
          <a:p>
            <a:pPr algn="just"/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866"/>
            <a:ext cx="9144000" cy="30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699792" y="647557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30765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361263"/>
            <a:ext cx="8229600" cy="1516009"/>
          </a:xfrm>
        </p:spPr>
        <p:txBody>
          <a:bodyPr/>
          <a:lstStyle/>
          <a:p>
            <a:r>
              <a:rPr lang="pt-BR" dirty="0" smtClean="0"/>
              <a:t>Dentes </a:t>
            </a:r>
            <a:r>
              <a:rPr lang="pt-BR" dirty="0" err="1" smtClean="0"/>
              <a:t>viliformes</a:t>
            </a:r>
            <a:r>
              <a:rPr lang="pt-BR" dirty="0" smtClean="0"/>
              <a:t> numa placa </a:t>
            </a:r>
            <a:r>
              <a:rPr lang="pt-BR" dirty="0" err="1" smtClean="0"/>
              <a:t>dentígera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2" descr="http://www.scielo.br/img/revistas/pvb/v33n10/11fig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0"/>
            <a:ext cx="5940152" cy="32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www.scielo.br/img/revistas/pvb/v33n10/11fig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81411"/>
            <a:ext cx="39433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5576" y="326938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Schuingues</a:t>
            </a:r>
            <a:r>
              <a:rPr lang="pt-BR" dirty="0" smtClean="0"/>
              <a:t>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2354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algn="just"/>
            <a:r>
              <a:rPr lang="pt-BR" u="sng" dirty="0" err="1" smtClean="0"/>
              <a:t>Incisiformes</a:t>
            </a:r>
            <a:r>
              <a:rPr lang="pt-BR" dirty="0" smtClean="0"/>
              <a:t>: </a:t>
            </a:r>
            <a:r>
              <a:rPr lang="pt-BR" dirty="0"/>
              <a:t>são adequados para cortar e em algumas espécies podem ser fundidos, formando </a:t>
            </a:r>
            <a:r>
              <a:rPr lang="pt-BR" dirty="0" smtClean="0"/>
              <a:t>cúspides </a:t>
            </a:r>
            <a:r>
              <a:rPr lang="pt-BR" sz="2400" dirty="0"/>
              <a:t>(Sampaio e Goulart 2011)</a:t>
            </a:r>
            <a:r>
              <a:rPr lang="pt-BR" dirty="0"/>
              <a:t>.</a:t>
            </a:r>
          </a:p>
          <a:p>
            <a:pPr algn="just"/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1046"/>
            <a:ext cx="31623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pisciculturasaojeronimo.com.br/wp-content/uploads/psj-piacu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76747"/>
            <a:ext cx="5715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4739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/>
          <a:lstStyle/>
          <a:p>
            <a:pPr algn="just"/>
            <a:r>
              <a:rPr lang="pt-BR" dirty="0"/>
              <a:t>molariformes apresentam ampla superfície plana e são usados para esmagar e moer o alimento, estando presentes, principalmente, em peixes que se alimentam de moluscos e material </a:t>
            </a:r>
            <a:r>
              <a:rPr lang="pt-BR" dirty="0" smtClean="0"/>
              <a:t>vegetal </a:t>
            </a:r>
            <a:r>
              <a:rPr lang="pt-BR" sz="2400" dirty="0"/>
              <a:t>(Sampaio e Goulart 2011</a:t>
            </a:r>
            <a:r>
              <a:rPr lang="pt-BR" sz="2400" dirty="0" smtClean="0"/>
              <a:t>).</a:t>
            </a:r>
            <a:endParaRPr lang="pt-BR" sz="2400" dirty="0"/>
          </a:p>
        </p:txBody>
      </p:sp>
      <p:pic>
        <p:nvPicPr>
          <p:cNvPr id="4" name="Picture 2" descr="https://peixeepeixes.files.wordpress.com/2010/12/pacut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6" y="3429000"/>
            <a:ext cx="26765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40968"/>
            <a:ext cx="22288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7544" y="580526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smtClean="0"/>
              <a:t>Piaractus mesopotamicus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9804285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6" y="254661"/>
            <a:ext cx="8417841" cy="589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436096" y="6441158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Sampaio e Goulart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85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7891595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pPr algn="just"/>
            <a:r>
              <a:rPr lang="pt-BR" u="sng" dirty="0" smtClean="0"/>
              <a:t>Dentes </a:t>
            </a:r>
            <a:r>
              <a:rPr lang="pt-BR" u="sng" dirty="0" err="1" smtClean="0"/>
              <a:t>faringeanos</a:t>
            </a:r>
            <a:r>
              <a:rPr lang="pt-BR" u="sng" dirty="0" smtClean="0"/>
              <a:t>:</a:t>
            </a:r>
            <a:r>
              <a:rPr lang="pt-BR" dirty="0" smtClean="0"/>
              <a:t> importantes </a:t>
            </a:r>
            <a:r>
              <a:rPr lang="pt-BR" dirty="0"/>
              <a:t>na fase inicial do processo digestório, uma vez que boa parte do processamento do alimento ocorre nela, e dependendo da espécie, sua função é de esmagar e </a:t>
            </a:r>
            <a:r>
              <a:rPr lang="pt-BR" dirty="0" smtClean="0"/>
              <a:t>triturar</a:t>
            </a:r>
            <a:r>
              <a:rPr lang="pt-BR" dirty="0"/>
              <a:t> </a:t>
            </a:r>
            <a:r>
              <a:rPr lang="pt-BR" sz="2400" dirty="0" smtClean="0"/>
              <a:t>(</a:t>
            </a:r>
            <a:r>
              <a:rPr lang="pt-BR" sz="2400" dirty="0"/>
              <a:t>Sampaio e Goulart </a:t>
            </a:r>
            <a:r>
              <a:rPr lang="pt-BR" sz="2400" dirty="0" smtClean="0"/>
              <a:t>2011)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9512" y="464031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Provavelmente detritívoros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1907704" y="4963479"/>
            <a:ext cx="936104" cy="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092280" y="443711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Especialistas em esmagar conchas duras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6444208" y="4797152"/>
            <a:ext cx="648072" cy="1016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8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/>
          <a:lstStyle/>
          <a:p>
            <a:pPr algn="just"/>
            <a:r>
              <a:rPr lang="pt-BR" dirty="0" smtClean="0"/>
              <a:t>Atuam na trituração </a:t>
            </a:r>
            <a:r>
              <a:rPr lang="pt-BR" dirty="0"/>
              <a:t>do alimento, rompendo as paredes celulares do material </a:t>
            </a:r>
            <a:r>
              <a:rPr lang="pt-BR" dirty="0" smtClean="0"/>
              <a:t>vegetal, </a:t>
            </a:r>
            <a:r>
              <a:rPr lang="pt-BR" dirty="0"/>
              <a:t>o que </a:t>
            </a:r>
            <a:r>
              <a:rPr lang="pt-BR" dirty="0" smtClean="0"/>
              <a:t>aumentando a </a:t>
            </a:r>
            <a:r>
              <a:rPr lang="pt-BR" dirty="0"/>
              <a:t>eficiência destes dentes na digestão de materiais resistentes.</a:t>
            </a:r>
          </a:p>
        </p:txBody>
      </p:sp>
      <p:pic>
        <p:nvPicPr>
          <p:cNvPr id="7170" name="Picture 2" descr="File:Tilapia rendalli, Phalalarivier, Kellermann, a.jp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13" y="3312707"/>
            <a:ext cx="4896544" cy="354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71600" y="6444044"/>
            <a:ext cx="330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</a:t>
            </a:r>
            <a:r>
              <a:rPr lang="pt-BR" dirty="0" err="1" smtClean="0"/>
              <a:t>Wikimedia</a:t>
            </a:r>
            <a:r>
              <a:rPr lang="pt-BR" dirty="0" smtClean="0"/>
              <a:t> </a:t>
            </a:r>
            <a:r>
              <a:rPr lang="pt-BR" dirty="0" err="1" smtClean="0"/>
              <a:t>commons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29044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researchgate.net/profile/Gaddy-Bergmann/publication/235561212/figure/fig3/AS:669546922930177@1536643834075/Occlusal-view-of-lower-pharyngeal-jaw-in-Cichlasoma-Nandopsis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23553"/>
            <a:ext cx="6096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27784" y="630002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Bergman (2002)</a:t>
            </a:r>
            <a:endParaRPr lang="pt-BR" dirty="0"/>
          </a:p>
        </p:txBody>
      </p:sp>
      <p:pic>
        <p:nvPicPr>
          <p:cNvPr id="6148" name="Picture 4" descr="Mayan Cichlid (Cichlasoma urophthalmus) - Species 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24230"/>
            <a:ext cx="42901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291003" y="404664"/>
            <a:ext cx="269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Cichlasoma</a:t>
            </a:r>
            <a:r>
              <a:rPr lang="pt-BR" i="1" dirty="0"/>
              <a:t> </a:t>
            </a:r>
            <a:r>
              <a:rPr lang="pt-BR" i="1" dirty="0" err="1" smtClean="0"/>
              <a:t>urophthalmus</a:t>
            </a:r>
            <a:endParaRPr lang="pt-BR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2924944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 smtClean="0"/>
              <a:t>Capacidade de ocupar diversos espaços, justamente por ter essas placas </a:t>
            </a:r>
            <a:r>
              <a:rPr lang="pt-BR" sz="2800" dirty="0" err="1" smtClean="0"/>
              <a:t>faringeanas</a:t>
            </a:r>
            <a:r>
              <a:rPr lang="pt-BR" sz="2800" dirty="0" smtClean="0"/>
              <a:t> robustas.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56649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4.bp.blogspot.com/_cBkgcUWGJpc/TB5Fr11YT4I/AAAAAAAAAHQ/s5FUPd89Ehw/s400/Cicl%C3%B3stomos+esque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2"/>
            <a:ext cx="5239307" cy="32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Qh2aFDRlCZC0k7b0ra9zEYPkfjYx-AGChHnsuvZnBOVbqRQEj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5085184"/>
            <a:ext cx="2667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lassconnection.s3.amazonaws.com/677/flashcards/915677/jpg/lamprey13232858123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550066"/>
            <a:ext cx="3904559" cy="266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473027"/>
          </a:xfrm>
        </p:spPr>
        <p:txBody>
          <a:bodyPr/>
          <a:lstStyle/>
          <a:p>
            <a:r>
              <a:rPr lang="pt-BR" dirty="0" smtClean="0"/>
              <a:t>Dentes </a:t>
            </a:r>
            <a:r>
              <a:rPr lang="pt-BR" dirty="0" err="1" smtClean="0"/>
              <a:t>faringeanos</a:t>
            </a:r>
            <a:r>
              <a:rPr lang="pt-BR" dirty="0" smtClean="0"/>
              <a:t> de </a:t>
            </a:r>
            <a:r>
              <a:rPr lang="pt-BR" dirty="0" err="1" smtClean="0"/>
              <a:t>ciclídeos</a:t>
            </a:r>
            <a:r>
              <a:rPr lang="pt-BR" dirty="0" smtClean="0"/>
              <a:t> tropicais (não são muito diversificados)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" y="332656"/>
            <a:ext cx="91059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436096" y="6441158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Sampaio e Goulart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1486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0"/>
            <a:ext cx="6078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53744" y="620688"/>
            <a:ext cx="3610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 smtClean="0"/>
              <a:t>Dentes nas placas </a:t>
            </a:r>
            <a:r>
              <a:rPr lang="pt-BR" sz="2800" dirty="0" err="1" smtClean="0"/>
              <a:t>faringeanas</a:t>
            </a:r>
            <a:r>
              <a:rPr lang="pt-BR" sz="2800" dirty="0" smtClean="0"/>
              <a:t> de </a:t>
            </a:r>
            <a:r>
              <a:rPr lang="pt-BR" sz="2800" dirty="0" err="1" smtClean="0"/>
              <a:t>ciclídeos</a:t>
            </a:r>
            <a:r>
              <a:rPr lang="pt-BR" sz="2800" dirty="0" smtClean="0"/>
              <a:t> africanos (bem diversificado o formato)</a:t>
            </a:r>
            <a:endParaRPr lang="pt-BR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88632" y="6237312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Sampaio e Goulart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9341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574"/>
            <a:ext cx="3306943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07904" y="2073037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Dentes córneos no funil bucal</a:t>
            </a:r>
            <a:r>
              <a:rPr lang="pt-BR" sz="2400" dirty="0"/>
              <a:t> da lampreia (a) (</a:t>
            </a:r>
            <a:r>
              <a:rPr lang="pt-BR" sz="2400" i="1" dirty="0" err="1"/>
              <a:t>Lampetra</a:t>
            </a:r>
            <a:r>
              <a:rPr lang="pt-BR" sz="2400" i="1" dirty="0"/>
              <a:t> </a:t>
            </a:r>
            <a:r>
              <a:rPr lang="pt-BR" sz="2400" i="1" dirty="0" err="1"/>
              <a:t>fluviatilis</a:t>
            </a:r>
            <a:r>
              <a:rPr lang="pt-BR" sz="2400" i="1" dirty="0"/>
              <a:t>*</a:t>
            </a:r>
            <a:r>
              <a:rPr lang="pt-BR" sz="2400" dirty="0"/>
              <a:t>); </a:t>
            </a:r>
            <a:r>
              <a:rPr lang="pt-BR" sz="2400" b="1" dirty="0"/>
              <a:t>dentes pontiagudos</a:t>
            </a:r>
            <a:r>
              <a:rPr lang="pt-BR" sz="2400" dirty="0"/>
              <a:t> do tubarão (b) tubarão-azul (</a:t>
            </a:r>
            <a:r>
              <a:rPr lang="pt-BR" sz="2400" i="1" dirty="0" err="1"/>
              <a:t>Prionace</a:t>
            </a:r>
            <a:r>
              <a:rPr lang="pt-BR" sz="2400" i="1" dirty="0"/>
              <a:t> glauca</a:t>
            </a:r>
            <a:r>
              <a:rPr lang="pt-BR" sz="2400" dirty="0"/>
              <a:t>); (c) tubarão-martelo (</a:t>
            </a:r>
            <a:r>
              <a:rPr lang="pt-BR" sz="2400" i="1" dirty="0" err="1"/>
              <a:t>Sphyrna</a:t>
            </a:r>
            <a:r>
              <a:rPr lang="pt-BR" sz="2400" i="1" dirty="0"/>
              <a:t> </a:t>
            </a:r>
            <a:r>
              <a:rPr lang="pt-BR" sz="2400" i="1" dirty="0" err="1"/>
              <a:t>zigaena</a:t>
            </a:r>
            <a:r>
              <a:rPr lang="pt-BR" sz="2400" dirty="0"/>
              <a:t>); (d) </a:t>
            </a:r>
            <a:r>
              <a:rPr lang="pt-BR" sz="2400" i="1" dirty="0" err="1"/>
              <a:t>Galeus</a:t>
            </a:r>
            <a:r>
              <a:rPr lang="pt-BR" sz="2400" i="1" dirty="0"/>
              <a:t> </a:t>
            </a:r>
            <a:r>
              <a:rPr lang="pt-BR" sz="2400" i="1" dirty="0" err="1"/>
              <a:t>mincaronei</a:t>
            </a:r>
            <a:r>
              <a:rPr lang="pt-BR" sz="2400" dirty="0"/>
              <a:t>; </a:t>
            </a:r>
            <a:r>
              <a:rPr lang="pt-BR" sz="2400" b="1" dirty="0"/>
              <a:t>dentes em forma de pavimento</a:t>
            </a:r>
            <a:r>
              <a:rPr lang="pt-BR" sz="2400" dirty="0"/>
              <a:t> (e) cação-listrado (</a:t>
            </a:r>
            <a:r>
              <a:rPr lang="pt-BR" sz="2400" i="1" dirty="0" err="1"/>
              <a:t>Mustelus</a:t>
            </a:r>
            <a:r>
              <a:rPr lang="pt-BR" sz="2400" i="1" dirty="0"/>
              <a:t> </a:t>
            </a:r>
            <a:r>
              <a:rPr lang="pt-BR" sz="2400" i="1" dirty="0" err="1"/>
              <a:t>fasciatus</a:t>
            </a:r>
            <a:r>
              <a:rPr lang="pt-BR" sz="2400" dirty="0"/>
              <a:t>); (f) raia-emplastro (</a:t>
            </a:r>
            <a:r>
              <a:rPr lang="pt-BR" sz="2400" i="1" dirty="0" err="1"/>
              <a:t>Sympterygia</a:t>
            </a:r>
            <a:r>
              <a:rPr lang="pt-BR" sz="2400" i="1" dirty="0"/>
              <a:t> </a:t>
            </a:r>
            <a:r>
              <a:rPr lang="pt-BR" sz="2400" i="1" dirty="0" err="1"/>
              <a:t>acuta</a:t>
            </a:r>
            <a:r>
              <a:rPr lang="pt-BR" sz="2400" dirty="0"/>
              <a:t>); (g) raia-viola (</a:t>
            </a:r>
            <a:r>
              <a:rPr lang="pt-BR" sz="2400" i="1" dirty="0" err="1"/>
              <a:t>Rhinobatus</a:t>
            </a:r>
            <a:r>
              <a:rPr lang="pt-BR" sz="2400" i="1" dirty="0"/>
              <a:t> </a:t>
            </a:r>
            <a:r>
              <a:rPr lang="pt-BR" sz="2400" i="1" dirty="0" err="1"/>
              <a:t>horkelli</a:t>
            </a:r>
            <a:r>
              <a:rPr lang="pt-BR" sz="2400" dirty="0"/>
              <a:t>); </a:t>
            </a:r>
            <a:r>
              <a:rPr lang="pt-BR" sz="2400" b="1" dirty="0"/>
              <a:t>dentes especializados em raspar</a:t>
            </a:r>
            <a:r>
              <a:rPr lang="pt-BR" sz="2400" dirty="0"/>
              <a:t> (h) cascuda (</a:t>
            </a:r>
            <a:r>
              <a:rPr lang="pt-BR" sz="2400" i="1" dirty="0" err="1"/>
              <a:t>Hypostomus</a:t>
            </a:r>
            <a:r>
              <a:rPr lang="pt-BR" sz="2400" i="1" dirty="0"/>
              <a:t> </a:t>
            </a:r>
            <a:r>
              <a:rPr lang="pt-BR" sz="2400" i="1" dirty="0" err="1"/>
              <a:t>commersoni</a:t>
            </a:r>
            <a:r>
              <a:rPr lang="pt-BR" sz="2400" dirty="0"/>
              <a:t>);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707904" y="404664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B050"/>
                </a:solidFill>
              </a:rPr>
              <a:t>Outros tipos de dentição (</a:t>
            </a:r>
            <a:r>
              <a:rPr lang="pt-BR" sz="3200" dirty="0" err="1" smtClean="0">
                <a:solidFill>
                  <a:srgbClr val="00B050"/>
                </a:solidFill>
              </a:rPr>
              <a:t>Bemvenuti</a:t>
            </a:r>
            <a:r>
              <a:rPr lang="pt-BR" sz="3200" dirty="0" smtClean="0">
                <a:solidFill>
                  <a:srgbClr val="00B050"/>
                </a:solidFill>
              </a:rPr>
              <a:t> e Fisher (2010)</a:t>
            </a:r>
            <a:endParaRPr lang="pt-BR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"/>
            <a:ext cx="3384376" cy="690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95936" y="177571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400" b="1" dirty="0"/>
              <a:t>D</a:t>
            </a:r>
            <a:r>
              <a:rPr lang="pt-BR" sz="2400" b="1" dirty="0" smtClean="0"/>
              <a:t>entes </a:t>
            </a:r>
            <a:r>
              <a:rPr lang="pt-BR" sz="2400" b="1" dirty="0"/>
              <a:t>especializados em raspar </a:t>
            </a:r>
            <a:r>
              <a:rPr lang="pt-BR" sz="2400" dirty="0" smtClean="0"/>
              <a:t>(</a:t>
            </a:r>
            <a:r>
              <a:rPr lang="pt-BR" sz="2400" dirty="0"/>
              <a:t>i) congro-negro (</a:t>
            </a:r>
            <a:r>
              <a:rPr lang="pt-BR" sz="2400" i="1" dirty="0" err="1"/>
              <a:t>Conger</a:t>
            </a:r>
            <a:r>
              <a:rPr lang="pt-BR" sz="2400" i="1" dirty="0"/>
              <a:t> </a:t>
            </a:r>
            <a:r>
              <a:rPr lang="pt-BR" sz="2400" i="1" dirty="0" err="1"/>
              <a:t>orbygnianus</a:t>
            </a:r>
            <a:r>
              <a:rPr lang="pt-BR" sz="2400" dirty="0"/>
              <a:t>); </a:t>
            </a:r>
            <a:r>
              <a:rPr lang="pt-BR" sz="2400" b="1" dirty="0"/>
              <a:t>dentes caninos</a:t>
            </a:r>
            <a:r>
              <a:rPr lang="pt-BR" sz="2400" dirty="0"/>
              <a:t> (j) peixe-pescador (</a:t>
            </a:r>
            <a:r>
              <a:rPr lang="pt-BR" sz="2400" i="1" dirty="0" err="1"/>
              <a:t>Lophius</a:t>
            </a:r>
            <a:r>
              <a:rPr lang="pt-BR" sz="2400" i="1" dirty="0"/>
              <a:t> </a:t>
            </a:r>
            <a:r>
              <a:rPr lang="pt-BR" sz="2400" i="1" dirty="0" err="1"/>
              <a:t>gastrophysus</a:t>
            </a:r>
            <a:r>
              <a:rPr lang="pt-BR" sz="2400" dirty="0"/>
              <a:t>); (k) peixe-víbora (</a:t>
            </a:r>
            <a:r>
              <a:rPr lang="pt-BR" sz="2400" i="1" dirty="0" err="1"/>
              <a:t>Chauliodus</a:t>
            </a:r>
            <a:r>
              <a:rPr lang="pt-BR" sz="2400" i="1" dirty="0"/>
              <a:t> </a:t>
            </a:r>
            <a:r>
              <a:rPr lang="pt-BR" sz="2400" i="1" dirty="0" err="1"/>
              <a:t>minimus</a:t>
            </a:r>
            <a:r>
              <a:rPr lang="pt-BR" sz="2400" dirty="0"/>
              <a:t>); (l) </a:t>
            </a:r>
            <a:r>
              <a:rPr lang="pt-BR" sz="2400" i="1" dirty="0" err="1"/>
              <a:t>Gephyroberyx</a:t>
            </a:r>
            <a:r>
              <a:rPr lang="pt-BR" sz="2400" i="1" dirty="0"/>
              <a:t> </a:t>
            </a:r>
            <a:r>
              <a:rPr lang="pt-BR" sz="2400" i="1" dirty="0" err="1"/>
              <a:t>darwinii</a:t>
            </a:r>
            <a:r>
              <a:rPr lang="pt-BR" sz="2400" dirty="0"/>
              <a:t>; (m) tira-vira (</a:t>
            </a:r>
            <a:r>
              <a:rPr lang="pt-BR" sz="2400" i="1" dirty="0" err="1"/>
              <a:t>Percophis</a:t>
            </a:r>
            <a:r>
              <a:rPr lang="pt-BR" sz="2400" i="1" dirty="0"/>
              <a:t> brasiliensis</a:t>
            </a:r>
            <a:r>
              <a:rPr lang="pt-BR" sz="2400" dirty="0"/>
              <a:t>); (n) </a:t>
            </a:r>
            <a:r>
              <a:rPr lang="pt-BR" sz="2400" dirty="0" err="1"/>
              <a:t>peixe-rato</a:t>
            </a:r>
            <a:r>
              <a:rPr lang="pt-BR" sz="2400" dirty="0"/>
              <a:t> (</a:t>
            </a:r>
            <a:r>
              <a:rPr lang="pt-BR" sz="2400" i="1" dirty="0" err="1"/>
              <a:t>Malacocephalus</a:t>
            </a:r>
            <a:r>
              <a:rPr lang="pt-BR" sz="2400" i="1" dirty="0"/>
              <a:t> </a:t>
            </a:r>
            <a:r>
              <a:rPr lang="pt-BR" sz="2400" i="1" dirty="0" err="1"/>
              <a:t>occidentalis</a:t>
            </a:r>
            <a:r>
              <a:rPr lang="pt-BR" sz="2400" dirty="0"/>
              <a:t>); (o) peixe-dragão (</a:t>
            </a:r>
            <a:r>
              <a:rPr lang="pt-BR" sz="2400" i="1" dirty="0" err="1"/>
              <a:t>Melanostomias</a:t>
            </a:r>
            <a:r>
              <a:rPr lang="pt-BR" sz="2400" i="1" dirty="0"/>
              <a:t> </a:t>
            </a:r>
            <a:r>
              <a:rPr lang="pt-BR" sz="2400" i="1" dirty="0" err="1"/>
              <a:t>niger</a:t>
            </a:r>
            <a:r>
              <a:rPr lang="pt-BR" sz="2400" dirty="0"/>
              <a:t>); </a:t>
            </a:r>
            <a:r>
              <a:rPr lang="pt-BR" sz="2400" b="1" dirty="0"/>
              <a:t>dentes incisivos </a:t>
            </a:r>
            <a:r>
              <a:rPr lang="pt-BR" sz="2400" dirty="0"/>
              <a:t>(p) baiacu-de-espinhos (</a:t>
            </a:r>
            <a:r>
              <a:rPr lang="pt-BR" sz="2400" i="1" dirty="0" err="1"/>
              <a:t>Cyclichthys</a:t>
            </a:r>
            <a:r>
              <a:rPr lang="pt-BR" sz="2400" i="1" dirty="0"/>
              <a:t> </a:t>
            </a:r>
            <a:r>
              <a:rPr lang="pt-BR" sz="2400" i="1" dirty="0" err="1"/>
              <a:t>spinosus</a:t>
            </a:r>
            <a:r>
              <a:rPr lang="pt-BR" sz="2400" dirty="0"/>
              <a:t>).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07904" y="404664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B050"/>
                </a:solidFill>
              </a:rPr>
              <a:t>Outros tipos de dentição (</a:t>
            </a:r>
            <a:r>
              <a:rPr lang="pt-BR" sz="3200" dirty="0" err="1" smtClean="0">
                <a:solidFill>
                  <a:srgbClr val="00B050"/>
                </a:solidFill>
              </a:rPr>
              <a:t>Bemvenuti</a:t>
            </a:r>
            <a:r>
              <a:rPr lang="pt-BR" sz="3200" dirty="0" smtClean="0">
                <a:solidFill>
                  <a:srgbClr val="00B050"/>
                </a:solidFill>
              </a:rPr>
              <a:t> e Fisher (2010)</a:t>
            </a:r>
            <a:endParaRPr lang="pt-BR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t-BR" dirty="0"/>
              <a:t>Filtro contra as partículas </a:t>
            </a:r>
            <a:r>
              <a:rPr lang="pt-BR" dirty="0" smtClean="0"/>
              <a:t>ingeridas;</a:t>
            </a:r>
          </a:p>
          <a:p>
            <a:pPr algn="just"/>
            <a:r>
              <a:rPr lang="pt-BR" dirty="0" smtClean="0"/>
              <a:t>Quando a água carrega as partículas de alimento para o interior da cavidade oral, essas partículas passam pelos rastros e seguem para o esôfago;</a:t>
            </a:r>
          </a:p>
          <a:p>
            <a:pPr algn="just"/>
            <a:r>
              <a:rPr lang="pt-BR" dirty="0" smtClean="0"/>
              <a:t>Rastros espessos, pontiagudos, afastados entre si e em menor número auxiliam na apreensão;</a:t>
            </a:r>
          </a:p>
          <a:p>
            <a:pPr algn="just"/>
            <a:r>
              <a:rPr lang="pt-BR" dirty="0" smtClean="0"/>
              <a:t>Rastros longos, numerosos e próximos entre si, auxiliam na filtragem de alimento</a:t>
            </a:r>
          </a:p>
          <a:p>
            <a:pPr algn="just"/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Rastros branquiais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16149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eixes Marinhos Com Uma Boca Aberta, Noruega Foto de Stock - Imagem de  desengate, boca: 65229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1473"/>
            <a:ext cx="4139952" cy="56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Rastros branquiais</a:t>
            </a:r>
            <a:endParaRPr lang="pt-BR" dirty="0"/>
          </a:p>
        </p:txBody>
      </p:sp>
      <p:pic>
        <p:nvPicPr>
          <p:cNvPr id="4" name="Picture 2" descr="http://www.geefaa.com/img/fisiologiapeixes/fisiologi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80" y="2564904"/>
            <a:ext cx="524701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452320" y="43291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Rastros branquiais</a:t>
            </a:r>
            <a:endParaRPr lang="pt-BR" dirty="0"/>
          </a:p>
        </p:txBody>
      </p:sp>
      <p:cxnSp>
        <p:nvCxnSpPr>
          <p:cNvPr id="7" name="Conector de seta reta 6"/>
          <p:cNvCxnSpPr/>
          <p:nvPr/>
        </p:nvCxnSpPr>
        <p:spPr>
          <a:xfrm flipH="1" flipV="1">
            <a:off x="5868144" y="4652265"/>
            <a:ext cx="1584176" cy="1448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4644008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05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Estrutura branquial</a:t>
            </a:r>
            <a:endParaRPr lang="pt-B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2708920"/>
            <a:ext cx="86582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688632" y="6237312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Sampaio e Goulart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9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531"/>
            <a:ext cx="8352928" cy="686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08104" y="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Baldisserotto</a:t>
            </a:r>
            <a:r>
              <a:rPr lang="pt-BR" dirty="0" smtClean="0"/>
              <a:t> (2002)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92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85"/>
            <a:ext cx="8496944" cy="680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508104" y="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Baldisserotto</a:t>
            </a:r>
            <a:r>
              <a:rPr lang="pt-BR" dirty="0" smtClean="0"/>
              <a:t> (2002)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58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2413"/>
            <a:ext cx="73152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236296" y="3645024"/>
            <a:ext cx="165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Filtragem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43808" y="134076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Captura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61653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Moro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64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.slidesharecdn.com/peceschondrictios-140627120451-phpapp01/95/peces-chondrictios-10-638.jpg?cb=14038887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" y="0"/>
            <a:ext cx="9136569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2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Esôfago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1800200"/>
          </a:xfrm>
        </p:spPr>
        <p:txBody>
          <a:bodyPr/>
          <a:lstStyle/>
          <a:p>
            <a:pPr algn="just"/>
            <a:r>
              <a:rPr lang="pt-BR" dirty="0" smtClean="0"/>
              <a:t>Tubo curto e musculoso. Sua função é lubrificar o alimento e transportá-lo para o estômago ou intestino.</a:t>
            </a:r>
            <a:endParaRPr lang="pt-BR" dirty="0"/>
          </a:p>
        </p:txBody>
      </p:sp>
      <p:pic>
        <p:nvPicPr>
          <p:cNvPr id="27650" name="Picture 2" descr="http://4.bp.blogspot.com/_0pRWNksxqS0/TLpN4_DdQJI/AAAAAAAAAGQ/aU3QalQoKT8/s1600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6992"/>
            <a:ext cx="6854890" cy="34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01110"/>
            <a:ext cx="9192496" cy="294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347864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45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Estômago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Armazena temporariamente o alimento e desempenha funções mecânicas que auxiliam na trituração e início da digestão do alimento.</a:t>
            </a: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4" y="3789040"/>
            <a:ext cx="9192496" cy="294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4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Formato variável, em sp. que se alimentam de itens grandes, o estômago é volumoso e elástico, podendo aumentar de 3 a 4 vezes seu tamanho;</a:t>
            </a:r>
          </a:p>
          <a:p>
            <a:pPr algn="just"/>
            <a:r>
              <a:rPr lang="pt-BR" dirty="0" smtClean="0"/>
              <a:t>Possui glândulas que produzem </a:t>
            </a:r>
            <a:r>
              <a:rPr lang="pt-BR" dirty="0" err="1" smtClean="0"/>
              <a:t>HCl</a:t>
            </a:r>
            <a:r>
              <a:rPr lang="pt-BR" dirty="0" smtClean="0"/>
              <a:t> e enzimas. Na maioria das sp. O pH do estômago com alimento é extremamente ácido (2,4 a 4,2), isso auxilia na quebra da parede celular das algas;</a:t>
            </a:r>
          </a:p>
          <a:p>
            <a:pPr algn="just"/>
            <a:r>
              <a:rPr lang="pt-BR" dirty="0" smtClean="0"/>
              <a:t>Peixes detritívoros e </a:t>
            </a:r>
            <a:r>
              <a:rPr lang="pt-BR" dirty="0" err="1" smtClean="0"/>
              <a:t>zooplanctófagos</a:t>
            </a:r>
            <a:r>
              <a:rPr lang="pt-BR" dirty="0" smtClean="0"/>
              <a:t> apresentam estômago com baixa capacidade de armazenamento;</a:t>
            </a:r>
          </a:p>
          <a:p>
            <a:pPr algn="just"/>
            <a:r>
              <a:rPr lang="pt-BR" dirty="0" smtClean="0"/>
              <a:t>Em peixes </a:t>
            </a:r>
            <a:r>
              <a:rPr lang="pt-BR" dirty="0" err="1" smtClean="0"/>
              <a:t>agástricos</a:t>
            </a:r>
            <a:r>
              <a:rPr lang="pt-BR" dirty="0" smtClean="0"/>
              <a:t>, o alimento segue direto ao intestino.</a:t>
            </a:r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9466738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192687" cy="646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012160" y="65160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Gonçalves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1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Grau de </a:t>
            </a:r>
            <a:r>
              <a:rPr lang="pt-BR" dirty="0" err="1" smtClean="0"/>
              <a:t>repleção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Conforme o grau de ocupação do estômago, pode ser analisado conforme o grau de </a:t>
            </a:r>
            <a:r>
              <a:rPr lang="pt-BR" dirty="0" err="1" smtClean="0"/>
              <a:t>repleção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0			vazio</a:t>
            </a:r>
          </a:p>
          <a:p>
            <a:r>
              <a:rPr lang="pt-BR" dirty="0" smtClean="0"/>
              <a:t>1			até 25% ocupado (quase vazio)</a:t>
            </a:r>
          </a:p>
          <a:p>
            <a:r>
              <a:rPr lang="pt-BR" dirty="0" smtClean="0"/>
              <a:t>2			25 a 50% (meio cheio)</a:t>
            </a:r>
          </a:p>
          <a:p>
            <a:r>
              <a:rPr lang="pt-BR" dirty="0" smtClean="0"/>
              <a:t>3			50 a 75% (quase cheio)</a:t>
            </a:r>
          </a:p>
          <a:p>
            <a:r>
              <a:rPr lang="pt-BR" dirty="0" smtClean="0"/>
              <a:t>4			&gt; 75% (cheio)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55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Intestino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Tubo longo, com vilosidades, que tem por função completar a digestão iniciada no estômago e absorver nutrientes, água e íons;</a:t>
            </a:r>
          </a:p>
          <a:p>
            <a:pPr algn="just"/>
            <a:r>
              <a:rPr lang="pt-BR" dirty="0" smtClean="0">
                <a:solidFill>
                  <a:srgbClr val="00B050"/>
                </a:solidFill>
              </a:rPr>
              <a:t>Regiões proximal </a:t>
            </a:r>
            <a:r>
              <a:rPr lang="pt-BR" dirty="0" smtClean="0"/>
              <a:t>(anterior e médio – maior capacidade de digestão e absorção, AA, AG e monossacarídeos) </a:t>
            </a:r>
            <a:r>
              <a:rPr lang="pt-BR" dirty="0" smtClean="0">
                <a:solidFill>
                  <a:srgbClr val="00B050"/>
                </a:solidFill>
              </a:rPr>
              <a:t>e distal </a:t>
            </a:r>
            <a:r>
              <a:rPr lang="pt-BR" dirty="0" smtClean="0"/>
              <a:t>(posterior – absorção de água, função imune);</a:t>
            </a:r>
          </a:p>
          <a:p>
            <a:pPr algn="just"/>
            <a:r>
              <a:rPr lang="pt-BR" dirty="0" smtClean="0"/>
              <a:t>Comprimento do intestino: carnívoros &lt; onívoros &lt; herbívoros e detritívoros;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11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/>
              <a:t>Geralmente intestinos mais longos são característica de espécies herbívoras e detritívoras. Nessas espécies, a digestibilidade dos alimentos é baixa e o intestino longo faz com que o alimento fique mais tempo em contato com as enzimas digestivas, aumentando o aproveitamento dos nutrientes;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Intestinos mais curtos, comuns nos carnívoros, são mais espessos e com mais vilosidades (aproveitam mais os nutrientes pois a digestão é lenta);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/>
              <a:t>pH entre 7,0 a </a:t>
            </a:r>
            <a:r>
              <a:rPr lang="pt-BR" dirty="0" smtClean="0"/>
              <a:t>8,0.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30289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Quociente intestinal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" y="1418187"/>
            <a:ext cx="8892480" cy="54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39952" y="1988840"/>
            <a:ext cx="648072" cy="4680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2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360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932363" y="404813"/>
            <a:ext cx="37433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Bagre do canal: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Estomago grande e funcional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Intestino curto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3800" y="2720975"/>
            <a:ext cx="37433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Carpa capim: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Área estomacal pouco definida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Intestino longo</a:t>
            </a:r>
          </a:p>
          <a:p>
            <a:pPr eaLnBrk="1" hangingPunct="1">
              <a:spcBef>
                <a:spcPct val="50000"/>
              </a:spcBef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003800" y="4437063"/>
            <a:ext cx="37433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Tilápia do Nilo: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Estomago modificado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Intestino muito longo</a:t>
            </a:r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 flipH="1">
            <a:off x="1908175" y="1052513"/>
            <a:ext cx="3095625" cy="647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H="1">
            <a:off x="2124075" y="1412875"/>
            <a:ext cx="2808288" cy="5762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 flipH="1" flipV="1">
            <a:off x="1476375" y="2924175"/>
            <a:ext cx="360045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 flipH="1" flipV="1">
            <a:off x="1979613" y="3644900"/>
            <a:ext cx="3024187" cy="1444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 flipH="1" flipV="1">
            <a:off x="2555875" y="4868863"/>
            <a:ext cx="2447925" cy="1444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 flipH="1" flipV="1">
            <a:off x="1258888" y="5157788"/>
            <a:ext cx="3744912" cy="2873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20" name="Text Box 13"/>
          <p:cNvSpPr txBox="1">
            <a:spLocks noChangeArrowheads="1"/>
          </p:cNvSpPr>
          <p:nvPr/>
        </p:nvSpPr>
        <p:spPr bwMode="auto">
          <a:xfrm>
            <a:off x="5435600" y="6237288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>
                <a:solidFill>
                  <a:schemeClr val="bg1"/>
                </a:solidFill>
              </a:rPr>
              <a:t>Fonte: Lovell (1998)</a:t>
            </a:r>
          </a:p>
        </p:txBody>
      </p:sp>
      <p:sp>
        <p:nvSpPr>
          <p:cNvPr id="17421" name="Text Box 14"/>
          <p:cNvSpPr txBox="1">
            <a:spLocks noChangeArrowheads="1"/>
          </p:cNvSpPr>
          <p:nvPr/>
        </p:nvSpPr>
        <p:spPr bwMode="auto">
          <a:xfrm>
            <a:off x="4824413" y="-103188"/>
            <a:ext cx="4105275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3200">
                <a:solidFill>
                  <a:srgbClr val="FFFF00"/>
                </a:solidFill>
              </a:rPr>
              <a:t>diferença entre sp.</a:t>
            </a:r>
          </a:p>
        </p:txBody>
      </p:sp>
    </p:spTree>
    <p:extLst>
      <p:ext uri="{BB962C8B-B14F-4D97-AF65-F5344CB8AC3E}">
        <p14:creationId xmlns:p14="http://schemas.microsoft.com/office/powerpoint/2010/main" val="6533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http://image.slidesharecdn.com/peceschondrictios-140627120451-phpapp01/95/peces-chondrictios-14-638.jpg?cb=14038887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620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mag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7350"/>
            <a:ext cx="5354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084888" y="4724400"/>
            <a:ext cx="3059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200"/>
              <a:t>Fonte: Baldisserotto (2002)</a:t>
            </a:r>
          </a:p>
        </p:txBody>
      </p:sp>
      <p:sp>
        <p:nvSpPr>
          <p:cNvPr id="18436" name="CaixaDeTexto 3"/>
          <p:cNvSpPr txBox="1">
            <a:spLocks noChangeArrowheads="1"/>
          </p:cNvSpPr>
          <p:nvPr/>
        </p:nvSpPr>
        <p:spPr bwMode="auto">
          <a:xfrm>
            <a:off x="2843213" y="260350"/>
            <a:ext cx="3313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/>
              <a:t>B= traíra</a:t>
            </a:r>
          </a:p>
        </p:txBody>
      </p:sp>
      <p:cxnSp>
        <p:nvCxnSpPr>
          <p:cNvPr id="18437" name="Conector de seta reta 5"/>
          <p:cNvCxnSpPr>
            <a:cxnSpLocks noChangeShapeType="1"/>
          </p:cNvCxnSpPr>
          <p:nvPr/>
        </p:nvCxnSpPr>
        <p:spPr bwMode="auto">
          <a:xfrm>
            <a:off x="3492500" y="2087563"/>
            <a:ext cx="2374900" cy="5048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Conector de seta reta 7"/>
          <p:cNvCxnSpPr>
            <a:cxnSpLocks noChangeShapeType="1"/>
          </p:cNvCxnSpPr>
          <p:nvPr/>
        </p:nvCxnSpPr>
        <p:spPr bwMode="auto">
          <a:xfrm flipV="1">
            <a:off x="1476375" y="2663825"/>
            <a:ext cx="4248150" cy="5048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9" name="CaixaDeTexto 8"/>
          <p:cNvSpPr txBox="1">
            <a:spLocks noChangeArrowheads="1"/>
          </p:cNvSpPr>
          <p:nvPr/>
        </p:nvSpPr>
        <p:spPr bwMode="auto">
          <a:xfrm>
            <a:off x="5940425" y="237648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/>
              <a:t>estômago</a:t>
            </a:r>
          </a:p>
        </p:txBody>
      </p:sp>
      <p:cxnSp>
        <p:nvCxnSpPr>
          <p:cNvPr id="18440" name="Conector de seta reta 10"/>
          <p:cNvCxnSpPr>
            <a:cxnSpLocks noChangeShapeType="1"/>
          </p:cNvCxnSpPr>
          <p:nvPr/>
        </p:nvCxnSpPr>
        <p:spPr bwMode="auto">
          <a:xfrm>
            <a:off x="2700338" y="2736850"/>
            <a:ext cx="3167062" cy="6477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1" name="CaixaDeTexto 11"/>
          <p:cNvSpPr txBox="1">
            <a:spLocks noChangeArrowheads="1"/>
          </p:cNvSpPr>
          <p:nvPr/>
        </p:nvSpPr>
        <p:spPr bwMode="auto">
          <a:xfrm>
            <a:off x="6011863" y="3168650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/>
              <a:t>intestino</a:t>
            </a:r>
          </a:p>
        </p:txBody>
      </p:sp>
      <p:sp>
        <p:nvSpPr>
          <p:cNvPr id="18442" name="CaixaDeTexto 12"/>
          <p:cNvSpPr txBox="1">
            <a:spLocks noChangeArrowheads="1"/>
          </p:cNvSpPr>
          <p:nvPr/>
        </p:nvSpPr>
        <p:spPr bwMode="auto">
          <a:xfrm>
            <a:off x="395288" y="260350"/>
            <a:ext cx="2736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/>
              <a:t>A = curimba</a:t>
            </a:r>
          </a:p>
          <a:p>
            <a:pPr eaLnBrk="1" hangingPunct="1"/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255079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Microscopia do intestino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8378"/>
            <a:ext cx="5184576" cy="572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92280" y="19888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Intestino médio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092280" y="45718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Intestino distal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12160" y="65160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Gonçalves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13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2" name="Picture 4" descr="Mananoligossacarídeo em dietas para larvas de tilá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44" y="548680"/>
            <a:ext cx="5572656" cy="54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Beneficial effects of probiotics on the intestine of juvenile Nile tila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5" y="252099"/>
            <a:ext cx="3800475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04048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Schwarz et al., (2011)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7544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Mello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19203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Cecos </a:t>
            </a:r>
            <a:r>
              <a:rPr lang="pt-BR" dirty="0" err="1" smtClean="0"/>
              <a:t>piloricos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124744"/>
            <a:ext cx="3394720" cy="51619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 smtClean="0"/>
              <a:t>Encontrados em alguns teleósteos (carnívoros e onívoros mais comum);</a:t>
            </a:r>
          </a:p>
          <a:p>
            <a:pPr marL="0" indent="0" algn="just">
              <a:buNone/>
            </a:pPr>
            <a:r>
              <a:rPr lang="pt-BR" sz="2200" dirty="0" smtClean="0"/>
              <a:t>Aumentam a área de digestão e absorção de nutrientes e provocam aumento no tempo de trânsito do alimento;</a:t>
            </a:r>
          </a:p>
          <a:p>
            <a:pPr marL="0" indent="0" algn="just">
              <a:buNone/>
            </a:pPr>
            <a:r>
              <a:rPr lang="pt-BR" sz="2200" dirty="0" err="1" smtClean="0"/>
              <a:t>Histologicamente</a:t>
            </a:r>
            <a:r>
              <a:rPr lang="pt-BR" sz="2200" dirty="0" smtClean="0"/>
              <a:t>, similar ao intestino médio;</a:t>
            </a:r>
          </a:p>
          <a:p>
            <a:pPr marL="0" indent="0" algn="just">
              <a:buNone/>
            </a:pPr>
            <a:r>
              <a:rPr lang="pt-BR" sz="2200" dirty="0" smtClean="0"/>
              <a:t>Responsável por grande parte da digestão de lipídeos e proteínas e recebem as secreções pancreática e biliar;</a:t>
            </a:r>
          </a:p>
          <a:p>
            <a:pPr marL="0" indent="0" algn="just">
              <a:buNone/>
            </a:pPr>
            <a:r>
              <a:rPr lang="pt-BR" sz="2200" dirty="0" smtClean="0"/>
              <a:t>pH neutro (7,0 a 7,5)</a:t>
            </a:r>
            <a:endParaRPr lang="pt-BR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6295"/>
            <a:ext cx="5112567" cy="533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588224" y="11967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Gonçalves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70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665082" cy="49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440045" y="6381328"/>
            <a:ext cx="315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42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Fígado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Funções: assimilar e armazenar nutrientes (metabolizar – CHO, LP, PB, Vit.), produzir a bile, e manter a homeostase corporal;</a:t>
            </a:r>
          </a:p>
          <a:p>
            <a:r>
              <a:rPr lang="pt-BR" dirty="0" smtClean="0"/>
              <a:t>Desempenha papel chave na síntese de proteínas do plasma (fibrinogênio, globulinas e albuminas);</a:t>
            </a:r>
          </a:p>
          <a:p>
            <a:r>
              <a:rPr lang="pt-BR" dirty="0" smtClean="0"/>
              <a:t>É um indicador do estado nutricional e fisiológico dos peixes;</a:t>
            </a:r>
          </a:p>
          <a:p>
            <a:r>
              <a:rPr lang="pt-BR" dirty="0" smtClean="0"/>
              <a:t>A coloração e o tamanho podem variar em função do estado nutricional</a:t>
            </a:r>
          </a:p>
          <a:p>
            <a:pPr lvl="2"/>
            <a:r>
              <a:rPr lang="pt-BR" dirty="0" smtClean="0"/>
              <a:t>Fígado amarelado = acúmulo de lipídios no interior das células hepáticas;</a:t>
            </a:r>
          </a:p>
          <a:p>
            <a:pPr lvl="2"/>
            <a:r>
              <a:rPr lang="pt-BR" dirty="0" smtClean="0"/>
              <a:t>Fígado avermelhado = densa vascularização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9171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Fígado</a:t>
            </a:r>
            <a:endParaRPr lang="pt-BR" dirty="0"/>
          </a:p>
        </p:txBody>
      </p:sp>
      <p:pic>
        <p:nvPicPr>
          <p:cNvPr id="33794" name="Picture 2" descr="http://www.panoramadaaquicultura.com.br/paginas/Revistas/62/images/Figur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508300" cy="26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upload.wikimedia.org/wikipedia/commons/d/d8/Torskens_indre_organ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00" y="3140968"/>
            <a:ext cx="3503150" cy="26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279010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827584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Kubitza</a:t>
            </a:r>
            <a:r>
              <a:rPr lang="pt-BR" dirty="0" smtClean="0"/>
              <a:t> et al., (2000)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41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Microscopia do fígado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" y="1237436"/>
            <a:ext cx="9151562" cy="562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Pâncreas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Na maioria dos peixes, o pâncreas apresenta-se como um órgão difuso, podendo estar espalhado no tecido adiposo, entre o intestino e o estômago, fígado (</a:t>
            </a:r>
            <a:r>
              <a:rPr lang="pt-BR" dirty="0" err="1" smtClean="0"/>
              <a:t>hepatopâncreas</a:t>
            </a:r>
            <a:r>
              <a:rPr lang="pt-BR" dirty="0" smtClean="0"/>
              <a:t>) e vesícula biliar;</a:t>
            </a:r>
          </a:p>
          <a:p>
            <a:r>
              <a:rPr lang="pt-BR" dirty="0" smtClean="0"/>
              <a:t>Esturjão e peixes cartilaginosos, o pâncreas é um órgão compacto;</a:t>
            </a:r>
          </a:p>
          <a:p>
            <a:r>
              <a:rPr lang="pt-BR" dirty="0" smtClean="0"/>
              <a:t>Função: produção de enzimas digestivas (tripsina, </a:t>
            </a:r>
            <a:r>
              <a:rPr lang="pt-BR" dirty="0" err="1" smtClean="0"/>
              <a:t>quimiotripsina</a:t>
            </a:r>
            <a:r>
              <a:rPr lang="pt-BR" dirty="0" smtClean="0"/>
              <a:t>, </a:t>
            </a:r>
            <a:r>
              <a:rPr lang="pt-BR" dirty="0" err="1" smtClean="0"/>
              <a:t>carboxipeptidase</a:t>
            </a:r>
            <a:r>
              <a:rPr lang="pt-BR" dirty="0" smtClean="0"/>
              <a:t>, amilase, lipase, etc.) e bicarbonato que neutraliza o pH ácido do quimo proveniente do estômago.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67719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Vesícula biliar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Função de armazenar a bile e secretá-la quando o alimento chega ao intestino;</a:t>
            </a:r>
          </a:p>
          <a:p>
            <a:pPr algn="just"/>
            <a:r>
              <a:rPr lang="pt-BR" dirty="0" smtClean="0"/>
              <a:t>Sais biliares </a:t>
            </a:r>
            <a:r>
              <a:rPr lang="pt-BR" dirty="0" err="1" smtClean="0"/>
              <a:t>emulsificam</a:t>
            </a:r>
            <a:r>
              <a:rPr lang="pt-BR" dirty="0" smtClean="0"/>
              <a:t> os lipídios, potencializando a ação das lipases e auxiliando na digestão;</a:t>
            </a:r>
          </a:p>
          <a:p>
            <a:pPr algn="just"/>
            <a:r>
              <a:rPr lang="pt-BR" dirty="0" smtClean="0"/>
              <a:t>Quando cheia, apresenta coloração mais escura devido a maior concentração de bile por longo período em jejum;</a:t>
            </a:r>
          </a:p>
          <a:p>
            <a:pPr algn="just"/>
            <a:r>
              <a:rPr lang="pt-BR" dirty="0" smtClean="0"/>
              <a:t>A cor mais clara é evidente logo após a alimentação.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101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Diferença peixe bruxa x lampreia</a:t>
            </a:r>
            <a:endParaRPr lang="pt-BR" dirty="0"/>
          </a:p>
        </p:txBody>
      </p:sp>
      <p:pic>
        <p:nvPicPr>
          <p:cNvPr id="4098" name="Picture 2" descr="http://www.proprofs.com/flashcards/upload/a611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9803"/>
            <a:ext cx="7200800" cy="310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Vesícula biliar</a:t>
            </a:r>
            <a:endParaRPr lang="pt-BR" dirty="0"/>
          </a:p>
        </p:txBody>
      </p:sp>
      <p:pic>
        <p:nvPicPr>
          <p:cNvPr id="40964" name="Picture 4" descr="http://objetoseducacionais2.mec.gov.br/bitstream/handle/mec/6358/micrurus%20vesicula_.jpg?sequence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80253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://www.panoramadaaquicultura.com.br/paginas/Revistas/62/images/Figura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9422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2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Kubitza</a:t>
            </a:r>
            <a:r>
              <a:rPr lang="pt-BR" dirty="0" smtClean="0"/>
              <a:t> et al., (2000)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55618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380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Possui função hematopoiética (formação de glóbulos vermelhos), assim como o baço;</a:t>
            </a:r>
          </a:p>
          <a:p>
            <a:pPr algn="just"/>
            <a:r>
              <a:rPr lang="pt-BR" dirty="0" smtClean="0"/>
              <a:t>Subdividido em rim anterior (cefálico) e posterior;</a:t>
            </a:r>
          </a:p>
          <a:p>
            <a:pPr algn="just"/>
            <a:r>
              <a:rPr lang="pt-BR" dirty="0" smtClean="0"/>
              <a:t>A função hematopoiética ocorre na porção anterior;</a:t>
            </a:r>
          </a:p>
          <a:p>
            <a:pPr algn="just"/>
            <a:r>
              <a:rPr lang="pt-BR" dirty="0" smtClean="0"/>
              <a:t>Região posterior é responsável por filtrar e retirar compostos tóxicos do sangue.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6399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954" y="154246"/>
            <a:ext cx="4496299" cy="644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7172" y="4213142"/>
            <a:ext cx="128174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88224" y="31409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49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8968" y="-555360"/>
            <a:ext cx="5256545" cy="636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7876" y="4337653"/>
            <a:ext cx="2183802" cy="285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563888" y="53967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31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Baço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Órgão de coloração vermelho escura;</a:t>
            </a:r>
          </a:p>
          <a:p>
            <a:pPr algn="just"/>
            <a:r>
              <a:rPr lang="pt-BR" dirty="0" smtClean="0"/>
              <a:t>Aumento no seu tamanho pode indicar infecção;</a:t>
            </a:r>
          </a:p>
          <a:p>
            <a:pPr algn="just"/>
            <a:r>
              <a:rPr lang="pt-BR" dirty="0" smtClean="0"/>
              <a:t>Funções: hematopoiética e imunológica (proteção contra doenças)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9871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Baço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986" name="Picture 2" descr="http://s3.amazonaws.com/magoo/ABAAABrb8AL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5"/>
            <a:ext cx="4248472" cy="32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www.panoramadaaquicultura.com.br/paginas/Revistas/62/images/Figura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5"/>
            <a:ext cx="4038377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20072" y="47971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Kubitza</a:t>
            </a:r>
            <a:r>
              <a:rPr lang="pt-BR" dirty="0" smtClean="0"/>
              <a:t> et al., (2000)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95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Bexiga natatória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Presente na maioria dos peixes entre o trato digestório e o rim;</a:t>
            </a:r>
          </a:p>
          <a:p>
            <a:r>
              <a:rPr lang="pt-BR" dirty="0" smtClean="0"/>
              <a:t>Elasmobrânquios não possuem;</a:t>
            </a:r>
          </a:p>
          <a:p>
            <a:r>
              <a:rPr lang="pt-BR" dirty="0" smtClean="0"/>
              <a:t>Importante para que os peixes mantenham uma </a:t>
            </a:r>
            <a:r>
              <a:rPr lang="pt-BR" dirty="0" err="1" smtClean="0"/>
              <a:t>flutuabilidade</a:t>
            </a:r>
            <a:r>
              <a:rPr lang="pt-BR" dirty="0" smtClean="0"/>
              <a:t> neutra (não gasta energia para subir ou descer);</a:t>
            </a:r>
          </a:p>
          <a:p>
            <a:r>
              <a:rPr lang="pt-BR" dirty="0" smtClean="0"/>
              <a:t>Em alguns peixes funciona como um órgão respiratório (</a:t>
            </a:r>
            <a:r>
              <a:rPr lang="pt-BR" i="1" dirty="0" err="1" smtClean="0"/>
              <a:t>Arapaima</a:t>
            </a:r>
            <a:r>
              <a:rPr lang="pt-BR" i="1" dirty="0" smtClean="0"/>
              <a:t> gigas</a:t>
            </a:r>
            <a:r>
              <a:rPr lang="pt-BR" dirty="0" smtClean="0"/>
              <a:t>);</a:t>
            </a:r>
          </a:p>
          <a:p>
            <a:r>
              <a:rPr lang="pt-BR" dirty="0" smtClean="0"/>
              <a:t>No interior, pode conter ar ou oxigênio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51236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Pode manter contato com o trato digestório (esôfago e estômago) por meio do ducto pneumático;</a:t>
            </a:r>
          </a:p>
          <a:p>
            <a:r>
              <a:rPr lang="pt-BR" dirty="0" smtClean="0"/>
              <a:t>Peixes que mantêm a conexão, mesmo na fase adulta, são chamados de </a:t>
            </a:r>
            <a:r>
              <a:rPr lang="pt-BR" u="sng" dirty="0" err="1" smtClean="0"/>
              <a:t>fisóstomos</a:t>
            </a:r>
            <a:r>
              <a:rPr lang="pt-BR" dirty="0" smtClean="0"/>
              <a:t>;</a:t>
            </a:r>
          </a:p>
          <a:p>
            <a:r>
              <a:rPr lang="pt-BR" dirty="0" smtClean="0"/>
              <a:t>Os </a:t>
            </a:r>
            <a:r>
              <a:rPr lang="pt-BR" u="sng" dirty="0" err="1" smtClean="0"/>
              <a:t>fisóclistos</a:t>
            </a:r>
            <a:r>
              <a:rPr lang="pt-BR" dirty="0" smtClean="0"/>
              <a:t> perdem a conexão na fase adulta.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80450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Bexiga natatória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7784" y="1752696"/>
            <a:ext cx="2952328" cy="529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10316" y="2373525"/>
            <a:ext cx="2282265" cy="33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563888" y="63093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43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Aparelho de weber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Vértebras anteriores fundidas a quatro ossículos do ouvido interno que se unem a bexiga natatória;</a:t>
            </a:r>
          </a:p>
          <a:p>
            <a:r>
              <a:rPr lang="pt-BR" dirty="0" smtClean="0"/>
              <a:t>Este sistema facilita a transmissão do som e percepção do peixe;</a:t>
            </a:r>
          </a:p>
          <a:p>
            <a:r>
              <a:rPr lang="pt-BR" dirty="0" smtClean="0"/>
              <a:t>Ossículos: </a:t>
            </a:r>
            <a:r>
              <a:rPr lang="pt-BR" dirty="0" err="1" smtClean="0"/>
              <a:t>Tripus</a:t>
            </a:r>
            <a:r>
              <a:rPr lang="pt-BR" dirty="0" smtClean="0"/>
              <a:t>, </a:t>
            </a:r>
            <a:r>
              <a:rPr lang="pt-BR" dirty="0" err="1" smtClean="0"/>
              <a:t>Intercalarium</a:t>
            </a:r>
            <a:r>
              <a:rPr lang="pt-BR" dirty="0" smtClean="0"/>
              <a:t>, </a:t>
            </a:r>
            <a:r>
              <a:rPr lang="pt-BR" dirty="0" err="1" smtClean="0"/>
              <a:t>Scaphium</a:t>
            </a:r>
            <a:r>
              <a:rPr lang="pt-BR" dirty="0" smtClean="0"/>
              <a:t> e </a:t>
            </a:r>
            <a:r>
              <a:rPr lang="pt-BR" dirty="0" err="1" smtClean="0"/>
              <a:t>Claustrum</a:t>
            </a:r>
            <a:r>
              <a:rPr lang="pt-BR" dirty="0" smtClean="0"/>
              <a:t>;</a:t>
            </a:r>
          </a:p>
          <a:p>
            <a:r>
              <a:rPr lang="pt-BR" dirty="0" smtClean="0"/>
              <a:t>Esses ossículos transmitem as vibrações do meio ambiente captadas pela bexiga natatória e as conduzem para o ouvido interno (otólito)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461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9208" y="1052736"/>
            <a:ext cx="8229600" cy="2476872"/>
          </a:xfrm>
        </p:spPr>
        <p:txBody>
          <a:bodyPr/>
          <a:lstStyle/>
          <a:p>
            <a:r>
              <a:rPr lang="pt-BR" dirty="0"/>
              <a:t>Superclasse: </a:t>
            </a:r>
            <a:r>
              <a:rPr lang="pt-BR" dirty="0" err="1"/>
              <a:t>Gnathostomata</a:t>
            </a:r>
            <a:r>
              <a:rPr lang="pt-BR" dirty="0"/>
              <a:t> </a:t>
            </a:r>
            <a:r>
              <a:rPr lang="pt-BR" dirty="0" smtClean="0"/>
              <a:t>(maxila + boca)</a:t>
            </a:r>
            <a:endParaRPr lang="pt-BR" dirty="0"/>
          </a:p>
          <a:p>
            <a:pPr lvl="1"/>
            <a:r>
              <a:rPr lang="pt-BR" dirty="0" smtClean="0"/>
              <a:t>Maxilas presentes, apêndices pares presentes; </a:t>
            </a:r>
            <a:r>
              <a:rPr lang="pt-BR" dirty="0" err="1" smtClean="0"/>
              <a:t>notocorda</a:t>
            </a:r>
            <a:r>
              <a:rPr lang="pt-BR" dirty="0" smtClean="0"/>
              <a:t> parcial ou completamente substituída por centros vertebrais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95295" y="3645024"/>
            <a:ext cx="76328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solidFill>
                  <a:srgbClr val="FF0000"/>
                </a:solidFill>
              </a:rPr>
              <a:t>Gnathostomata</a:t>
            </a:r>
            <a:r>
              <a:rPr lang="pt-BR" sz="2800" dirty="0" smtClean="0">
                <a:solidFill>
                  <a:srgbClr val="FF0000"/>
                </a:solidFill>
              </a:rPr>
              <a:t> é dividida em 3 classes</a:t>
            </a:r>
            <a:r>
              <a:rPr lang="pt-BR" sz="2800" dirty="0" smtClean="0"/>
              <a:t>:</a:t>
            </a:r>
          </a:p>
          <a:p>
            <a:endParaRPr lang="pt-BR" sz="2800" dirty="0"/>
          </a:p>
          <a:p>
            <a:r>
              <a:rPr lang="pt-BR" sz="2800" dirty="0" smtClean="0"/>
              <a:t>	- </a:t>
            </a:r>
            <a:r>
              <a:rPr lang="pt-BR" sz="2800" dirty="0" err="1" smtClean="0">
                <a:solidFill>
                  <a:srgbClr val="FF0000"/>
                </a:solidFill>
              </a:rPr>
              <a:t>Chondrichthyes</a:t>
            </a:r>
            <a:r>
              <a:rPr lang="pt-BR" sz="28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pt-BR" sz="2800" dirty="0"/>
              <a:t>	</a:t>
            </a:r>
            <a:r>
              <a:rPr lang="pt-BR" sz="2800" dirty="0" smtClean="0"/>
              <a:t>- </a:t>
            </a:r>
            <a:r>
              <a:rPr lang="pt-BR" sz="2800" dirty="0" err="1" smtClean="0">
                <a:solidFill>
                  <a:srgbClr val="7030A0"/>
                </a:solidFill>
              </a:rPr>
              <a:t>Actinopterygii</a:t>
            </a:r>
            <a:r>
              <a:rPr lang="pt-BR" sz="2800" dirty="0" smtClean="0">
                <a:solidFill>
                  <a:srgbClr val="7030A0"/>
                </a:solidFill>
              </a:rPr>
              <a:t>;</a:t>
            </a:r>
          </a:p>
          <a:p>
            <a:r>
              <a:rPr lang="pt-BR" sz="2800" dirty="0"/>
              <a:t>	</a:t>
            </a:r>
            <a:r>
              <a:rPr lang="pt-BR" sz="2800" dirty="0" smtClean="0"/>
              <a:t>- </a:t>
            </a:r>
            <a:r>
              <a:rPr lang="pt-BR" sz="2800" dirty="0" err="1" smtClean="0">
                <a:solidFill>
                  <a:srgbClr val="00B050"/>
                </a:solidFill>
              </a:rPr>
              <a:t>Sarcopterygii</a:t>
            </a:r>
            <a:endParaRPr lang="pt-BR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206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Aparelho de Weber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8045" y="450226"/>
            <a:ext cx="441160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7153" y="4152719"/>
            <a:ext cx="1656185" cy="308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588224" y="31409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95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40" y="56612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Eleonora Trajano</a:t>
            </a:r>
            <a:endParaRPr lang="pt-B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56638"/>
            <a:ext cx="7698507" cy="500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Brânquias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Divididas em 4 arcos branquiais de cada lado;</a:t>
            </a:r>
          </a:p>
          <a:p>
            <a:r>
              <a:rPr lang="pt-BR" dirty="0" smtClean="0"/>
              <a:t>Arcos são formados por duas fileiras de filamentos branquiais;</a:t>
            </a:r>
          </a:p>
          <a:p>
            <a:r>
              <a:rPr lang="pt-BR" dirty="0" smtClean="0"/>
              <a:t>Os filamentos contêm as lamelas branquiais (unidades respiratórias)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97613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brânqu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805295" cy="57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7744" y="63813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84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Resultado de imagem para brânqu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645"/>
            <a:ext cx="7248775" cy="68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67744" y="63813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Imagem: Google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Hábitos alimentares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Em virtude das diferentes disposições dos órgãos, de seu formato e da presença/ausência de alguns, os peixes podem ser agrupados em: </a:t>
            </a:r>
            <a:r>
              <a:rPr lang="pt-BR" u="sng" dirty="0" smtClean="0"/>
              <a:t>carnívoros, onívoros, herbívoros e detritívoros</a:t>
            </a:r>
            <a:endParaRPr lang="pt-BR" u="sng" dirty="0"/>
          </a:p>
        </p:txBody>
      </p:sp>
      <p:sp>
        <p:nvSpPr>
          <p:cNvPr id="4" name="Chave direita 3"/>
          <p:cNvSpPr/>
          <p:nvPr/>
        </p:nvSpPr>
        <p:spPr>
          <a:xfrm rot="5400000">
            <a:off x="4572000" y="1700808"/>
            <a:ext cx="468052" cy="5796644"/>
          </a:xfrm>
          <a:prstGeom prst="righ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19672" y="4941168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FF0000"/>
                </a:solidFill>
              </a:rPr>
              <a:t>Com base no hábito alimentar</a:t>
            </a:r>
            <a:endParaRPr lang="pt-B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304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/>
            <a:r>
              <a:rPr lang="pt-BR" dirty="0" smtClean="0"/>
              <a:t>Várias espécies adaptam sua dieta ao alimento disponível, que pode variar de plâncton a peixes, passando por bactérias e algas;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hábito alimentar também pode variar de acordo com o ciclo de vida do peixe. Uma espécie pode apresentar enquanto juvenil, dieta composta por </a:t>
            </a:r>
            <a:r>
              <a:rPr lang="pt-BR" dirty="0" err="1" smtClean="0"/>
              <a:t>zooplâncton</a:t>
            </a:r>
            <a:r>
              <a:rPr lang="pt-BR" dirty="0" smtClean="0"/>
              <a:t>, e quando adultas, por plantas.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60739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Os peixes podem ainda ser agrupados em: </a:t>
            </a:r>
            <a:r>
              <a:rPr lang="pt-BR" u="sng" dirty="0" smtClean="0"/>
              <a:t>filtradores, </a:t>
            </a:r>
            <a:r>
              <a:rPr lang="pt-BR" u="sng" dirty="0" err="1" smtClean="0"/>
              <a:t>plactófagos</a:t>
            </a:r>
            <a:r>
              <a:rPr lang="pt-BR" u="sng" dirty="0" smtClean="0"/>
              <a:t>, </a:t>
            </a:r>
            <a:r>
              <a:rPr lang="pt-BR" u="sng" dirty="0" err="1" smtClean="0"/>
              <a:t>bentófagos</a:t>
            </a:r>
            <a:r>
              <a:rPr lang="pt-BR" u="sng" dirty="0" smtClean="0"/>
              <a:t> e piscívoros.</a:t>
            </a:r>
          </a:p>
          <a:p>
            <a:pPr algn="just"/>
            <a:endParaRPr lang="pt-BR" u="sng" dirty="0"/>
          </a:p>
          <a:p>
            <a:pPr algn="just"/>
            <a:r>
              <a:rPr lang="pt-BR" dirty="0" smtClean="0"/>
              <a:t>Essas diferenças se baseiam, não no hábito, mas no </a:t>
            </a:r>
            <a:r>
              <a:rPr lang="pt-BR" u="sng" dirty="0" smtClean="0"/>
              <a:t>comportamento alimentar, morfologia do trato gastrointestinal e fisiologia digestiva</a:t>
            </a:r>
            <a:r>
              <a:rPr lang="pt-B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79828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Outra classificação, baseada na </a:t>
            </a:r>
            <a:r>
              <a:rPr lang="pt-BR" u="sng" dirty="0" smtClean="0"/>
              <a:t>diversidade de alimentação</a:t>
            </a:r>
            <a:r>
              <a:rPr lang="pt-BR" dirty="0" smtClean="0"/>
              <a:t>, é: consumidores de uma dieta mista – </a:t>
            </a:r>
            <a:r>
              <a:rPr lang="pt-BR" u="sng" dirty="0" err="1" smtClean="0">
                <a:solidFill>
                  <a:srgbClr val="FF0000"/>
                </a:solidFill>
              </a:rPr>
              <a:t>eurífagos</a:t>
            </a:r>
            <a:r>
              <a:rPr lang="pt-BR" dirty="0" smtClean="0"/>
              <a:t>;</a:t>
            </a:r>
          </a:p>
          <a:p>
            <a:r>
              <a:rPr lang="pt-BR" dirty="0" smtClean="0"/>
              <a:t>Consumidores de uma dieta limitada de alimentos – </a:t>
            </a:r>
            <a:r>
              <a:rPr lang="pt-BR" u="sng" dirty="0" err="1" smtClean="0">
                <a:solidFill>
                  <a:srgbClr val="FF0000"/>
                </a:solidFill>
              </a:rPr>
              <a:t>estenófagos</a:t>
            </a:r>
            <a:r>
              <a:rPr lang="pt-BR" dirty="0" smtClean="0"/>
              <a:t>;</a:t>
            </a:r>
          </a:p>
          <a:p>
            <a:pPr algn="just"/>
            <a:r>
              <a:rPr lang="pt-BR" dirty="0" smtClean="0"/>
              <a:t>Consumidores de apenas um tipo de alimento - </a:t>
            </a:r>
            <a:r>
              <a:rPr lang="pt-BR" u="sng" dirty="0" err="1" smtClean="0">
                <a:solidFill>
                  <a:srgbClr val="FF0000"/>
                </a:solidFill>
              </a:rPr>
              <a:t>monófagos</a:t>
            </a:r>
            <a:endParaRPr lang="pt-BR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708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r>
              <a:rPr lang="pt-BR" dirty="0" smtClean="0"/>
              <a:t>Portanto, uma espécie de peixe, pode ter a seguinte classificação:</a:t>
            </a:r>
          </a:p>
          <a:p>
            <a:endParaRPr lang="pt-BR" dirty="0"/>
          </a:p>
          <a:p>
            <a:r>
              <a:rPr lang="pt-BR" dirty="0" smtClean="0"/>
              <a:t>Carnívoro --- piscívoro --- </a:t>
            </a:r>
            <a:r>
              <a:rPr lang="pt-BR" dirty="0" err="1" smtClean="0"/>
              <a:t>monófago</a:t>
            </a:r>
            <a:endParaRPr lang="pt-BR" dirty="0"/>
          </a:p>
        </p:txBody>
      </p:sp>
      <p:pic>
        <p:nvPicPr>
          <p:cNvPr id="15362" name="Picture 2" descr="Pintado 8 a 10 cm , Peixes de Rio, RsDiscus Aquários e Peixes ornament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21088"/>
            <a:ext cx="5334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07704" y="582128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RS </a:t>
            </a:r>
            <a:r>
              <a:rPr lang="pt-BR" dirty="0" err="1" smtClean="0"/>
              <a:t>Discus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189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342900" lvl="2" indent="-342900"/>
            <a:r>
              <a:rPr lang="pt-BR" sz="2800" dirty="0">
                <a:solidFill>
                  <a:srgbClr val="FF0000"/>
                </a:solidFill>
              </a:rPr>
              <a:t>Classe: </a:t>
            </a:r>
            <a:r>
              <a:rPr lang="pt-BR" sz="2800" dirty="0" err="1" smtClean="0">
                <a:solidFill>
                  <a:srgbClr val="FF0000"/>
                </a:solidFill>
              </a:rPr>
              <a:t>Chondrichthyes</a:t>
            </a:r>
            <a:r>
              <a:rPr lang="pt-BR" sz="2800" dirty="0" smtClean="0">
                <a:solidFill>
                  <a:srgbClr val="FF0000"/>
                </a:solidFill>
              </a:rPr>
              <a:t> </a:t>
            </a:r>
            <a:r>
              <a:rPr lang="pt-BR" sz="2800" dirty="0" smtClean="0"/>
              <a:t>(</a:t>
            </a:r>
            <a:r>
              <a:rPr lang="pt-BR" sz="2800" dirty="0" err="1" smtClean="0"/>
              <a:t>chondros</a:t>
            </a:r>
            <a:r>
              <a:rPr lang="pt-BR" sz="2800" dirty="0" smtClean="0"/>
              <a:t> = cartilagem; + </a:t>
            </a:r>
            <a:r>
              <a:rPr lang="pt-BR" sz="2800" dirty="0" err="1" smtClean="0"/>
              <a:t>ichthys</a:t>
            </a:r>
            <a:r>
              <a:rPr lang="pt-BR" sz="2800" dirty="0" smtClean="0"/>
              <a:t> = peixes) “peixes cartilaginosos”</a:t>
            </a:r>
          </a:p>
          <a:p>
            <a:pPr marL="342900" lvl="2" indent="-342900"/>
            <a:endParaRPr lang="pt-BR" sz="2800" dirty="0"/>
          </a:p>
          <a:p>
            <a:pPr marL="342900" lvl="2" indent="-342900"/>
            <a:r>
              <a:rPr lang="pt-BR" sz="2800" dirty="0" smtClean="0"/>
              <a:t>Esqueleto cartilaginoso; dentes não fundidos às maxilas; sem bexiga natatória; intestino com válvula espiral; </a:t>
            </a:r>
            <a:r>
              <a:rPr lang="pt-BR" sz="2800" dirty="0" err="1" smtClean="0"/>
              <a:t>clásper</a:t>
            </a:r>
            <a:r>
              <a:rPr lang="pt-BR" sz="2800" dirty="0" smtClean="0"/>
              <a:t> </a:t>
            </a:r>
            <a:r>
              <a:rPr lang="pt-BR" sz="2800" dirty="0" smtClean="0"/>
              <a:t>presente nos machos.</a:t>
            </a:r>
          </a:p>
          <a:p>
            <a:pPr marL="342900" lvl="2" indent="-342900"/>
            <a:endParaRPr lang="pt-BR" sz="2800" dirty="0"/>
          </a:p>
          <a:p>
            <a:pPr marL="342900" lvl="2" indent="-342900"/>
            <a:r>
              <a:rPr lang="pt-BR" sz="2800" dirty="0" smtClean="0"/>
              <a:t>Divididas em 2 subclasses;</a:t>
            </a:r>
          </a:p>
          <a:p>
            <a:pPr marL="800100" lvl="3" indent="-342900"/>
            <a:r>
              <a:rPr lang="pt-BR" dirty="0" err="1" smtClean="0"/>
              <a:t>Elasmobranchii</a:t>
            </a:r>
            <a:endParaRPr lang="pt-BR" dirty="0" smtClean="0"/>
          </a:p>
          <a:p>
            <a:pPr marL="800100" lvl="3" indent="-342900"/>
            <a:r>
              <a:rPr lang="pt-BR" dirty="0" err="1" smtClean="0"/>
              <a:t>Holocephali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930633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Considerações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Grande variedade de formas tanto externa quanto interna;</a:t>
            </a:r>
          </a:p>
          <a:p>
            <a:r>
              <a:rPr lang="pt-BR" dirty="0" smtClean="0"/>
              <a:t>A alimentação faz com que a configuração dos órgãos seja tão distinta entre as espécies.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236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3121050"/>
            <a:ext cx="4176464" cy="362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68" name="Picture 4" descr="http://worldanimalfoundation.homestead.com/000802_c427_0019_cs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9122"/>
            <a:ext cx="3888432" cy="182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960835"/>
          </a:xfrm>
        </p:spPr>
        <p:txBody>
          <a:bodyPr>
            <a:normAutofit/>
          </a:bodyPr>
          <a:lstStyle/>
          <a:p>
            <a:pPr lvl="2"/>
            <a:r>
              <a:rPr lang="pt-BR" sz="2800" dirty="0" smtClean="0"/>
              <a:t>Classe: </a:t>
            </a:r>
            <a:r>
              <a:rPr lang="pt-BR" sz="2800" dirty="0" err="1" smtClean="0"/>
              <a:t>Chondrichthyes</a:t>
            </a:r>
            <a:endParaRPr lang="pt-BR" sz="2800" dirty="0" smtClean="0"/>
          </a:p>
          <a:p>
            <a:pPr lvl="3"/>
            <a:r>
              <a:rPr lang="pt-BR" sz="2800" dirty="0" smtClean="0"/>
              <a:t>Subclasse: </a:t>
            </a:r>
            <a:r>
              <a:rPr lang="pt-BR" sz="2800" dirty="0" err="1" smtClean="0"/>
              <a:t>Elasmobranchii</a:t>
            </a:r>
            <a:r>
              <a:rPr lang="pt-BR" sz="2800" dirty="0" smtClean="0"/>
              <a:t> (brânquias achatadas)</a:t>
            </a:r>
          </a:p>
          <a:p>
            <a:pPr lvl="3"/>
            <a:endParaRPr lang="pt-BR" dirty="0"/>
          </a:p>
          <a:p>
            <a:pPr lvl="3"/>
            <a:endParaRPr lang="pt-BR" dirty="0" smtClean="0"/>
          </a:p>
          <a:p>
            <a:pPr lvl="3"/>
            <a:endParaRPr lang="pt-BR" dirty="0"/>
          </a:p>
          <a:p>
            <a:pPr lvl="3"/>
            <a:endParaRPr lang="pt-BR" dirty="0" smtClean="0"/>
          </a:p>
          <a:p>
            <a:pPr lvl="3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611560" y="3501008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Escamas </a:t>
            </a:r>
            <a:r>
              <a:rPr lang="pt-BR" sz="2000" dirty="0" err="1" smtClean="0"/>
              <a:t>placóides</a:t>
            </a:r>
            <a:r>
              <a:rPr lang="pt-BR" sz="2000" dirty="0" smtClean="0"/>
              <a:t> </a:t>
            </a:r>
            <a:r>
              <a:rPr lang="pt-BR" sz="2000" dirty="0" smtClean="0"/>
              <a:t>presentes;</a:t>
            </a:r>
          </a:p>
          <a:p>
            <a:r>
              <a:rPr lang="pt-BR" sz="2000" dirty="0" smtClean="0"/>
              <a:t>5 a 7 pares de arcos branquiais e fendas branquiais em câmaras separadas ao longo da faringe;</a:t>
            </a:r>
          </a:p>
          <a:p>
            <a:r>
              <a:rPr lang="pt-BR" sz="2000" dirty="0" smtClean="0"/>
              <a:t>Maxila superior não fundida ao crânio</a:t>
            </a:r>
          </a:p>
          <a:p>
            <a:endParaRPr lang="pt-BR" sz="2000" dirty="0"/>
          </a:p>
          <a:p>
            <a:r>
              <a:rPr lang="pt-BR" sz="2000" dirty="0" smtClean="0"/>
              <a:t>Exemplo: raias e tubarões</a:t>
            </a:r>
          </a:p>
          <a:p>
            <a:r>
              <a:rPr lang="pt-BR" sz="2000" dirty="0" smtClean="0"/>
              <a:t>Aproximadamente 940 sp.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965609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Elasmobranchii</a:t>
            </a:r>
            <a:r>
              <a:rPr lang="pt-BR" dirty="0" smtClean="0"/>
              <a:t> (brânquias achatadas) </a:t>
            </a:r>
            <a:endParaRPr lang="pt-BR" dirty="0"/>
          </a:p>
        </p:txBody>
      </p:sp>
      <p:pic>
        <p:nvPicPr>
          <p:cNvPr id="12290" name="Picture 2" descr="http://images.vliz.be/resized/39375_elasmobranch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m para clásper elasmobranch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3540154" cy="26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43608" y="141277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Raias e Tubarões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6648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Video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Mordida </a:t>
            </a:r>
            <a:r>
              <a:rPr lang="pt-BR" dirty="0" smtClean="0"/>
              <a:t>tubarão</a:t>
            </a:r>
          </a:p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www.youtube.com/watch?v=Qzxy3GtSzt0</a:t>
            </a:r>
            <a:r>
              <a:rPr lang="pt-BR" dirty="0" smtClean="0"/>
              <a:t> (1’24’’)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15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Até o ano de 2013 </a:t>
            </a:r>
            <a:r>
              <a:rPr lang="pt-BR" dirty="0" smtClean="0">
                <a:sym typeface="Wingdings" pitchFamily="2" charset="2"/>
              </a:rPr>
              <a:t> 32.500 sp. peixes conhecidos</a:t>
            </a:r>
          </a:p>
          <a:p>
            <a:endParaRPr lang="pt-BR" dirty="0">
              <a:sym typeface="Wingdings" pitchFamily="2" charset="2"/>
            </a:endParaRPr>
          </a:p>
          <a:p>
            <a:r>
              <a:rPr lang="pt-BR" dirty="0" smtClean="0">
                <a:sym typeface="Wingdings" pitchFamily="2" charset="2"/>
              </a:rPr>
              <a:t>Águas doces da América do Sul e Central  5.577 sp.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88024" y="4509120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Amazônia </a:t>
            </a:r>
            <a:r>
              <a:rPr lang="pt-BR" dirty="0" smtClean="0">
                <a:sym typeface="Wingdings" pitchFamily="2" charset="2"/>
              </a:rPr>
              <a:t> 3.000 </a:t>
            </a:r>
            <a:r>
              <a:rPr lang="pt-BR" dirty="0" err="1" smtClean="0">
                <a:sym typeface="Wingdings" pitchFamily="2" charset="2"/>
              </a:rPr>
              <a:t>sp</a:t>
            </a:r>
            <a:r>
              <a:rPr lang="pt-BR" dirty="0" smtClean="0">
                <a:sym typeface="Wingdings" pitchFamily="2" charset="2"/>
              </a:rPr>
              <a:t>;</a:t>
            </a:r>
          </a:p>
          <a:p>
            <a:r>
              <a:rPr lang="pt-BR" dirty="0" smtClean="0">
                <a:sym typeface="Wingdings" pitchFamily="2" charset="2"/>
              </a:rPr>
              <a:t>Cerrado  1.200 </a:t>
            </a:r>
            <a:r>
              <a:rPr lang="pt-BR" dirty="0" err="1" smtClean="0">
                <a:sym typeface="Wingdings" pitchFamily="2" charset="2"/>
              </a:rPr>
              <a:t>sp</a:t>
            </a:r>
            <a:r>
              <a:rPr lang="pt-BR" dirty="0" smtClean="0">
                <a:sym typeface="Wingdings" pitchFamily="2" charset="2"/>
              </a:rPr>
              <a:t>;</a:t>
            </a:r>
          </a:p>
          <a:p>
            <a:r>
              <a:rPr lang="pt-BR" dirty="0" smtClean="0">
                <a:sym typeface="Wingdings" pitchFamily="2" charset="2"/>
              </a:rPr>
              <a:t>Caatinga  240 </a:t>
            </a:r>
            <a:r>
              <a:rPr lang="pt-BR" dirty="0" err="1" smtClean="0">
                <a:sym typeface="Wingdings" pitchFamily="2" charset="2"/>
              </a:rPr>
              <a:t>sp</a:t>
            </a:r>
            <a:r>
              <a:rPr lang="pt-BR" dirty="0" smtClean="0">
                <a:sym typeface="Wingdings" pitchFamily="2" charset="2"/>
              </a:rPr>
              <a:t>;</a:t>
            </a:r>
          </a:p>
          <a:p>
            <a:r>
              <a:rPr lang="pt-BR" dirty="0" smtClean="0">
                <a:sym typeface="Wingdings" pitchFamily="2" charset="2"/>
              </a:rPr>
              <a:t>Pantanal  325 </a:t>
            </a:r>
            <a:r>
              <a:rPr lang="pt-BR" dirty="0" err="1" smtClean="0">
                <a:sym typeface="Wingdings" pitchFamily="2" charset="2"/>
              </a:rPr>
              <a:t>sp</a:t>
            </a:r>
            <a:r>
              <a:rPr lang="pt-BR" dirty="0" smtClean="0">
                <a:sym typeface="Wingdings" pitchFamily="2" charset="2"/>
              </a:rPr>
              <a:t>;</a:t>
            </a:r>
          </a:p>
          <a:p>
            <a:r>
              <a:rPr lang="pt-BR" dirty="0" smtClean="0">
                <a:sym typeface="Wingdings" pitchFamily="2" charset="2"/>
              </a:rPr>
              <a:t>Mata atlântica 350 </a:t>
            </a:r>
            <a:r>
              <a:rPr lang="pt-BR" dirty="0" err="1" smtClean="0">
                <a:sym typeface="Wingdings" pitchFamily="2" charset="2"/>
              </a:rPr>
              <a:t>sp</a:t>
            </a:r>
            <a:r>
              <a:rPr lang="pt-BR" dirty="0" smtClean="0">
                <a:sym typeface="Wingdings" pitchFamily="2" charset="2"/>
              </a:rPr>
              <a:t>;</a:t>
            </a:r>
          </a:p>
          <a:p>
            <a:r>
              <a:rPr lang="pt-BR" dirty="0" smtClean="0">
                <a:sym typeface="Wingdings" pitchFamily="2" charset="2"/>
              </a:rPr>
              <a:t>Pampa  50 sp.</a:t>
            </a:r>
            <a:endParaRPr lang="pt-BR" dirty="0"/>
          </a:p>
        </p:txBody>
      </p:sp>
      <p:cxnSp>
        <p:nvCxnSpPr>
          <p:cNvPr id="6" name="Conector em curva 5"/>
          <p:cNvCxnSpPr/>
          <p:nvPr/>
        </p:nvCxnSpPr>
        <p:spPr>
          <a:xfrm rot="16200000" flipH="1">
            <a:off x="4788024" y="3861048"/>
            <a:ext cx="504056" cy="504056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iomas Brasileiros: tipos e resumo - Toda Maté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49" y="4509120"/>
            <a:ext cx="2196806" cy="216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91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Cópula tubarão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www.youtube.com/watch?v=hPkDQov6ERw</a:t>
            </a:r>
            <a:r>
              <a:rPr lang="pt-BR" dirty="0" smtClean="0"/>
              <a:t> </a:t>
            </a:r>
          </a:p>
          <a:p>
            <a:endParaRPr lang="pt-BR" dirty="0"/>
          </a:p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www.youtube.com/watch?v=DtY-LmlYwEk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7971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51520" y="2564904"/>
            <a:ext cx="3888432" cy="38484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pt-BR" sz="4400" dirty="0" err="1" smtClean="0"/>
              <a:t>Holocephali</a:t>
            </a: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Quimeras</a:t>
            </a:r>
            <a:endParaRPr lang="pt-BR" dirty="0"/>
          </a:p>
        </p:txBody>
      </p:sp>
      <p:pic>
        <p:nvPicPr>
          <p:cNvPr id="13314" name="Picture 2" descr="http://www.fao.org/3/a-a0212e/A0212E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46" y="2132856"/>
            <a:ext cx="471776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ncrypted-tbn2.gstatic.com/images?q=tbn:ANd9GcQbLO-CJ9-K1godd2hoLyzzBrae-1aT3dNrTrXbw6uCKsDM5B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46" y="5013175"/>
            <a:ext cx="32766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2708920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Escamas ausentes;</a:t>
            </a:r>
          </a:p>
          <a:p>
            <a:r>
              <a:rPr lang="pt-BR" sz="2400" dirty="0" smtClean="0"/>
              <a:t>Quatro fendas branquiais cobertas por um opérculo;</a:t>
            </a:r>
          </a:p>
          <a:p>
            <a:r>
              <a:rPr lang="pt-BR" sz="2400" dirty="0" smtClean="0"/>
              <a:t>Maxilas com placas de dentes e fundida ao crânio;</a:t>
            </a:r>
          </a:p>
          <a:p>
            <a:r>
              <a:rPr lang="pt-BR" sz="2400" dirty="0" smtClean="0"/>
              <a:t>Órgão acessório para segurar (tentáculos nos machos)</a:t>
            </a:r>
          </a:p>
          <a:p>
            <a:r>
              <a:rPr lang="pt-BR" sz="2400" dirty="0" smtClean="0"/>
              <a:t>Aproximadamente 30 sp.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1738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832648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>
                <a:solidFill>
                  <a:srgbClr val="7030A0"/>
                </a:solidFill>
              </a:rPr>
              <a:t>Classe: </a:t>
            </a:r>
            <a:r>
              <a:rPr lang="pt-BR" dirty="0" err="1" smtClean="0">
                <a:solidFill>
                  <a:srgbClr val="7030A0"/>
                </a:solidFill>
              </a:rPr>
              <a:t>Actinopterygii</a:t>
            </a:r>
            <a:r>
              <a:rPr lang="pt-BR" dirty="0" smtClean="0">
                <a:solidFill>
                  <a:srgbClr val="7030A0"/>
                </a:solidFill>
              </a:rPr>
              <a:t> </a:t>
            </a:r>
            <a:r>
              <a:rPr lang="pt-BR" dirty="0" smtClean="0"/>
              <a:t>(peixes de nadadeiras raiadas)</a:t>
            </a:r>
          </a:p>
          <a:p>
            <a:endParaRPr lang="pt-BR" dirty="0"/>
          </a:p>
          <a:p>
            <a:r>
              <a:rPr lang="pt-BR" sz="2800" dirty="0" smtClean="0"/>
              <a:t>Esqueleto ossificado;</a:t>
            </a:r>
          </a:p>
          <a:p>
            <a:r>
              <a:rPr lang="pt-BR" sz="2800" dirty="0" smtClean="0"/>
              <a:t>Uma única abertura branquial coberta por um opérculo;</a:t>
            </a:r>
          </a:p>
          <a:p>
            <a:r>
              <a:rPr lang="pt-BR" sz="2800" dirty="0" smtClean="0"/>
              <a:t>Nadadeiras pares sustentadas primariamente por raios dérmicos;</a:t>
            </a:r>
          </a:p>
          <a:p>
            <a:r>
              <a:rPr lang="pt-BR" sz="2800" dirty="0" smtClean="0"/>
              <a:t>Musculatura dos membros dentro do corpo;</a:t>
            </a:r>
          </a:p>
          <a:p>
            <a:r>
              <a:rPr lang="pt-BR" sz="2800" dirty="0" smtClean="0"/>
              <a:t>Bexiga natatória, quando </a:t>
            </a:r>
            <a:r>
              <a:rPr lang="pt-BR" sz="2800" dirty="0" smtClean="0"/>
              <a:t>presente</a:t>
            </a:r>
            <a:r>
              <a:rPr lang="pt-BR" sz="2800" dirty="0" smtClean="0"/>
              <a:t>, é um órgão hidrostático;</a:t>
            </a:r>
          </a:p>
          <a:p>
            <a:r>
              <a:rPr lang="pt-BR" sz="2800" dirty="0" smtClean="0"/>
              <a:t>Átrio </a:t>
            </a:r>
            <a:r>
              <a:rPr lang="pt-BR" sz="2800" dirty="0" smtClean="0"/>
              <a:t>e ventrículos não divididos.</a:t>
            </a:r>
          </a:p>
          <a:p>
            <a:endParaRPr lang="pt-BR" sz="2800" dirty="0"/>
          </a:p>
          <a:p>
            <a:r>
              <a:rPr lang="pt-BR" sz="2800" dirty="0" err="1" smtClean="0"/>
              <a:t>Actinopterygii</a:t>
            </a:r>
            <a:r>
              <a:rPr lang="pt-BR" sz="2800" dirty="0" smtClean="0"/>
              <a:t> é dividido em 3 subclasses</a:t>
            </a:r>
          </a:p>
          <a:p>
            <a:pPr lvl="1"/>
            <a:r>
              <a:rPr lang="pt-BR" sz="2400" dirty="0" err="1" smtClean="0"/>
              <a:t>Cladistia</a:t>
            </a:r>
            <a:endParaRPr lang="pt-BR" sz="2400" dirty="0" smtClean="0"/>
          </a:p>
          <a:p>
            <a:pPr lvl="1"/>
            <a:r>
              <a:rPr lang="pt-BR" sz="2400" dirty="0" err="1" smtClean="0"/>
              <a:t>Chondostrei</a:t>
            </a:r>
            <a:endParaRPr lang="pt-BR" sz="2400" dirty="0" smtClean="0"/>
          </a:p>
          <a:p>
            <a:pPr lvl="1"/>
            <a:r>
              <a:rPr lang="pt-BR" sz="2400" dirty="0" err="1" smtClean="0"/>
              <a:t>Neopterygii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1148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7030A0"/>
                </a:solidFill>
              </a:rPr>
              <a:t>Classe </a:t>
            </a:r>
            <a:r>
              <a:rPr lang="pt-BR" dirty="0" err="1" smtClean="0">
                <a:solidFill>
                  <a:srgbClr val="7030A0"/>
                </a:solidFill>
              </a:rPr>
              <a:t>actinopterygii</a:t>
            </a:r>
            <a:endParaRPr lang="pt-BR" dirty="0" smtClean="0">
              <a:solidFill>
                <a:srgbClr val="7030A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dirty="0" smtClean="0"/>
              <a:t>Subclasse</a:t>
            </a:r>
            <a:r>
              <a:rPr lang="pt-BR" dirty="0"/>
              <a:t>: </a:t>
            </a:r>
            <a:r>
              <a:rPr lang="pt-BR" dirty="0" err="1" smtClean="0"/>
              <a:t>Cladistia</a:t>
            </a:r>
            <a:endParaRPr lang="pt-BR" dirty="0" smtClean="0"/>
          </a:p>
          <a:p>
            <a:pPr marL="742950" lvl="2" indent="-342900"/>
            <a:r>
              <a:rPr lang="pt-BR" dirty="0" smtClean="0"/>
              <a:t>Escamas </a:t>
            </a:r>
            <a:r>
              <a:rPr lang="pt-BR" dirty="0" err="1" smtClean="0"/>
              <a:t>ganóides</a:t>
            </a:r>
            <a:r>
              <a:rPr lang="pt-BR" dirty="0" smtClean="0"/>
              <a:t>;</a:t>
            </a:r>
          </a:p>
          <a:p>
            <a:pPr marL="742950" lvl="2" indent="-342900"/>
            <a:r>
              <a:rPr lang="pt-BR" dirty="0" smtClean="0"/>
              <a:t>Pulmões presentes;</a:t>
            </a:r>
          </a:p>
          <a:p>
            <a:pPr marL="742950" lvl="2" indent="-342900"/>
            <a:r>
              <a:rPr lang="pt-BR" dirty="0" smtClean="0"/>
              <a:t>Nadadeira dorsal consistindo em 5 a 18 pínulas</a:t>
            </a:r>
          </a:p>
          <a:p>
            <a:pPr marL="742950" lvl="2" indent="-342900"/>
            <a:r>
              <a:rPr lang="pt-BR" dirty="0" smtClean="0"/>
              <a:t>Exemplo: </a:t>
            </a:r>
            <a:r>
              <a:rPr lang="pt-BR" dirty="0" err="1" smtClean="0"/>
              <a:t>Bichir</a:t>
            </a:r>
            <a:r>
              <a:rPr lang="pt-BR" dirty="0" smtClean="0"/>
              <a:t> (16 sp.)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2" descr="http://palaeos.com/vertebrates/actinopterygii/images/Polypteriforme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53136"/>
            <a:ext cx="48291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536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pt-BR" dirty="0" smtClean="0">
                <a:solidFill>
                  <a:srgbClr val="7030A0"/>
                </a:solidFill>
              </a:rPr>
              <a:t>Classe: </a:t>
            </a:r>
            <a:r>
              <a:rPr lang="pt-BR" dirty="0" err="1" smtClean="0">
                <a:solidFill>
                  <a:srgbClr val="7030A0"/>
                </a:solidFill>
              </a:rPr>
              <a:t>Actinopterygii</a:t>
            </a:r>
            <a:endParaRPr lang="pt-BR" dirty="0" smtClean="0">
              <a:solidFill>
                <a:srgbClr val="7030A0"/>
              </a:solidFill>
            </a:endParaRPr>
          </a:p>
          <a:p>
            <a:pPr lvl="1"/>
            <a:r>
              <a:rPr lang="pt-BR" dirty="0" smtClean="0"/>
              <a:t>Subclasse: </a:t>
            </a:r>
            <a:r>
              <a:rPr lang="pt-BR" dirty="0" err="1" smtClean="0"/>
              <a:t>Chondostrei</a:t>
            </a:r>
            <a:endParaRPr lang="pt-BR" dirty="0" smtClean="0"/>
          </a:p>
          <a:p>
            <a:pPr lvl="2"/>
            <a:r>
              <a:rPr lang="pt-BR" dirty="0" smtClean="0"/>
              <a:t>Esqueleto essencialmente cartilaginoso;</a:t>
            </a:r>
          </a:p>
          <a:p>
            <a:pPr lvl="2"/>
            <a:r>
              <a:rPr lang="pt-BR" dirty="0" smtClean="0"/>
              <a:t>Nadadeira caudal heterocerca;</a:t>
            </a:r>
          </a:p>
          <a:p>
            <a:pPr lvl="2"/>
            <a:r>
              <a:rPr lang="pt-BR" dirty="0" smtClean="0"/>
              <a:t>Escudos grandes ou escamas </a:t>
            </a:r>
            <a:r>
              <a:rPr lang="pt-BR" dirty="0" err="1" smtClean="0"/>
              <a:t>ganóides</a:t>
            </a:r>
            <a:r>
              <a:rPr lang="pt-BR" dirty="0" smtClean="0"/>
              <a:t> diminutas;</a:t>
            </a:r>
          </a:p>
          <a:p>
            <a:pPr lvl="2"/>
            <a:r>
              <a:rPr lang="pt-BR" dirty="0" smtClean="0"/>
              <a:t>Ex. peixe espátula, esturjão (29 sp.)</a:t>
            </a:r>
            <a:endParaRPr lang="pt-BR" dirty="0"/>
          </a:p>
        </p:txBody>
      </p:sp>
      <p:pic>
        <p:nvPicPr>
          <p:cNvPr id="15362" name="Picture 2" descr="https://encrypted-tbn0.gstatic.com/images?q=tbn:ANd9GcTzm48HDhNpeD-WDuO0egBiqiUfnZH7yilvqAYLZp38bNQrAq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8004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palaeos.com/vertebrates/actinopterygii/images/Polyo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99" y="4696619"/>
            <a:ext cx="47625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7030A0"/>
                </a:solidFill>
              </a:rPr>
              <a:t>Classe: </a:t>
            </a:r>
            <a:r>
              <a:rPr lang="pt-BR" dirty="0" err="1" smtClean="0">
                <a:solidFill>
                  <a:srgbClr val="7030A0"/>
                </a:solidFill>
              </a:rPr>
              <a:t>Actinopterygii</a:t>
            </a:r>
            <a:endParaRPr lang="pt-BR" dirty="0" smtClean="0">
              <a:solidFill>
                <a:srgbClr val="7030A0"/>
              </a:solidFill>
            </a:endParaRPr>
          </a:p>
          <a:p>
            <a:pPr lvl="1"/>
            <a:r>
              <a:rPr lang="pt-BR" dirty="0" smtClean="0"/>
              <a:t>Subclasse: </a:t>
            </a:r>
            <a:r>
              <a:rPr lang="pt-BR" dirty="0" err="1" smtClean="0"/>
              <a:t>Neopterygii</a:t>
            </a:r>
            <a:r>
              <a:rPr lang="pt-BR" dirty="0" smtClean="0"/>
              <a:t> (</a:t>
            </a:r>
            <a:r>
              <a:rPr lang="pt-BR" b="1" dirty="0" smtClean="0">
                <a:solidFill>
                  <a:srgbClr val="FF0000"/>
                </a:solidFill>
              </a:rPr>
              <a:t>Teleósteos</a:t>
            </a:r>
            <a:r>
              <a:rPr lang="pt-BR" dirty="0" smtClean="0"/>
              <a:t>)</a:t>
            </a:r>
          </a:p>
          <a:p>
            <a:pPr lvl="2"/>
            <a:r>
              <a:rPr lang="pt-BR" dirty="0" smtClean="0"/>
              <a:t>Esqueleto primariamente ósseo;</a:t>
            </a:r>
          </a:p>
          <a:p>
            <a:pPr lvl="2"/>
            <a:r>
              <a:rPr lang="pt-BR" dirty="0" smtClean="0"/>
              <a:t>Nadadeira caudal geralmente homocerca;</a:t>
            </a:r>
          </a:p>
          <a:p>
            <a:pPr lvl="2"/>
            <a:r>
              <a:rPr lang="pt-BR" dirty="0" smtClean="0"/>
              <a:t>Escamas cicloides, </a:t>
            </a:r>
            <a:r>
              <a:rPr lang="pt-BR" dirty="0" err="1" smtClean="0"/>
              <a:t>ctenoides</a:t>
            </a:r>
            <a:r>
              <a:rPr lang="pt-BR" dirty="0" smtClean="0"/>
              <a:t>, ausentes, ou raramente </a:t>
            </a:r>
            <a:r>
              <a:rPr lang="pt-BR" dirty="0" err="1" smtClean="0"/>
              <a:t>ganóides</a:t>
            </a:r>
            <a:r>
              <a:rPr lang="pt-BR" dirty="0" smtClean="0"/>
              <a:t>;</a:t>
            </a:r>
          </a:p>
          <a:p>
            <a:pPr lvl="2"/>
            <a:r>
              <a:rPr lang="pt-BR" dirty="0" smtClean="0"/>
              <a:t>Ex. </a:t>
            </a:r>
            <a:r>
              <a:rPr lang="pt-BR" dirty="0" err="1" smtClean="0"/>
              <a:t>Brycons</a:t>
            </a:r>
            <a:r>
              <a:rPr lang="pt-BR" dirty="0" smtClean="0"/>
              <a:t>, </a:t>
            </a:r>
            <a:r>
              <a:rPr lang="pt-BR" dirty="0" err="1" smtClean="0"/>
              <a:t>Leporinus</a:t>
            </a:r>
            <a:r>
              <a:rPr lang="pt-BR" dirty="0" smtClean="0"/>
              <a:t>, etc. (27.000 sp.)</a:t>
            </a:r>
          </a:p>
          <a:p>
            <a:pPr marL="914400" lvl="2" indent="0">
              <a:buNone/>
            </a:pPr>
            <a:endParaRPr lang="pt-BR" dirty="0"/>
          </a:p>
        </p:txBody>
      </p:sp>
      <p:pic>
        <p:nvPicPr>
          <p:cNvPr id="16388" name="Picture 4" descr="https://encrypted-tbn3.gstatic.com/images?q=tbn:ANd9GcRHYkL6kcRwsfsBE-IU3TnAwSqBvnx2j7tjxx9j3O6jsBony2y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655565" cy="231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4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lvl="2"/>
            <a:r>
              <a:rPr lang="pt-BR" dirty="0" smtClean="0"/>
              <a:t>Dentro da classe </a:t>
            </a:r>
            <a:r>
              <a:rPr lang="pt-BR" dirty="0" err="1" smtClean="0"/>
              <a:t>Neopterygii</a:t>
            </a:r>
            <a:r>
              <a:rPr lang="pt-BR" dirty="0" smtClean="0"/>
              <a:t>:</a:t>
            </a:r>
          </a:p>
          <a:p>
            <a:pPr lvl="2"/>
            <a:r>
              <a:rPr lang="pt-BR" dirty="0" err="1" smtClean="0"/>
              <a:t>Infraclasse</a:t>
            </a:r>
            <a:r>
              <a:rPr lang="pt-BR" dirty="0"/>
              <a:t>: </a:t>
            </a:r>
            <a:r>
              <a:rPr lang="pt-BR" dirty="0" err="1"/>
              <a:t>Teleostei</a:t>
            </a:r>
            <a:endParaRPr lang="pt-BR" dirty="0"/>
          </a:p>
          <a:p>
            <a:pPr lvl="2"/>
            <a:endParaRPr lang="pt-BR" dirty="0" smtClean="0"/>
          </a:p>
          <a:p>
            <a:pPr lvl="2"/>
            <a:endParaRPr lang="pt-BR" dirty="0" smtClean="0"/>
          </a:p>
          <a:p>
            <a:pPr lvl="2"/>
            <a:r>
              <a:rPr lang="pt-BR" dirty="0" err="1" smtClean="0"/>
              <a:t>Superordem</a:t>
            </a:r>
            <a:r>
              <a:rPr lang="pt-BR" dirty="0" smtClean="0"/>
              <a:t>: </a:t>
            </a:r>
            <a:r>
              <a:rPr lang="pt-BR" dirty="0" err="1" smtClean="0"/>
              <a:t>Ostariophysi</a:t>
            </a:r>
            <a:endParaRPr lang="pt-BR" dirty="0"/>
          </a:p>
          <a:p>
            <a:pPr lvl="2"/>
            <a:r>
              <a:rPr lang="pt-BR" dirty="0"/>
              <a:t>várias ordens:</a:t>
            </a:r>
          </a:p>
          <a:p>
            <a:pPr lvl="2"/>
            <a:r>
              <a:rPr lang="pt-BR" dirty="0" err="1" smtClean="0">
                <a:solidFill>
                  <a:srgbClr val="0070C0"/>
                </a:solidFill>
              </a:rPr>
              <a:t>Characiformes</a:t>
            </a:r>
            <a:r>
              <a:rPr lang="pt-BR" dirty="0" smtClean="0">
                <a:solidFill>
                  <a:srgbClr val="0070C0"/>
                </a:solidFill>
              </a:rPr>
              <a:t> (19 famílias)</a:t>
            </a:r>
            <a:endParaRPr lang="pt-BR" dirty="0">
              <a:solidFill>
                <a:srgbClr val="0070C0"/>
              </a:solidFill>
            </a:endParaRPr>
          </a:p>
          <a:p>
            <a:pPr lvl="2"/>
            <a:r>
              <a:rPr lang="pt-BR" dirty="0" smtClean="0">
                <a:solidFill>
                  <a:srgbClr val="0070C0"/>
                </a:solidFill>
              </a:rPr>
              <a:t>Siluriformes (38 famílias)</a:t>
            </a:r>
          </a:p>
          <a:p>
            <a:pPr lvl="2"/>
            <a:r>
              <a:rPr lang="pt-BR" dirty="0" err="1" smtClean="0">
                <a:solidFill>
                  <a:srgbClr val="0070C0"/>
                </a:solidFill>
              </a:rPr>
              <a:t>Gymnotiformes</a:t>
            </a:r>
            <a:r>
              <a:rPr lang="pt-BR" dirty="0" smtClean="0">
                <a:solidFill>
                  <a:srgbClr val="0070C0"/>
                </a:solidFill>
              </a:rPr>
              <a:t> (5 famílias)</a:t>
            </a:r>
          </a:p>
          <a:p>
            <a:pPr lvl="2"/>
            <a:r>
              <a:rPr lang="pt-BR" dirty="0" err="1" smtClean="0">
                <a:solidFill>
                  <a:srgbClr val="0070C0"/>
                </a:solidFill>
              </a:rPr>
              <a:t>Cypriniformes</a:t>
            </a:r>
            <a:r>
              <a:rPr lang="pt-BR" dirty="0" smtClean="0">
                <a:solidFill>
                  <a:srgbClr val="0070C0"/>
                </a:solidFill>
              </a:rPr>
              <a:t>;</a:t>
            </a:r>
          </a:p>
          <a:p>
            <a:pPr lvl="2"/>
            <a:r>
              <a:rPr lang="pt-BR" dirty="0" err="1" smtClean="0">
                <a:solidFill>
                  <a:srgbClr val="0070C0"/>
                </a:solidFill>
              </a:rPr>
              <a:t>Gonorynchiformes</a:t>
            </a:r>
            <a:endParaRPr lang="pt-BR" dirty="0">
              <a:solidFill>
                <a:srgbClr val="0070C0"/>
              </a:solidFill>
            </a:endParaRPr>
          </a:p>
          <a:p>
            <a:endParaRPr lang="pt-BR" dirty="0"/>
          </a:p>
        </p:txBody>
      </p:sp>
      <p:sp>
        <p:nvSpPr>
          <p:cNvPr id="4" name="Seta em curva para a direita 3"/>
          <p:cNvSpPr/>
          <p:nvPr/>
        </p:nvSpPr>
        <p:spPr>
          <a:xfrm>
            <a:off x="3533800" y="1916832"/>
            <a:ext cx="432048" cy="43204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67944" y="21235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Varias </a:t>
            </a:r>
            <a:r>
              <a:rPr lang="pt-BR" dirty="0" err="1" smtClean="0"/>
              <a:t>superordens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8465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Infraclasse</a:t>
            </a:r>
            <a:r>
              <a:rPr lang="pt-BR" dirty="0" smtClean="0"/>
              <a:t>: </a:t>
            </a:r>
            <a:r>
              <a:rPr lang="pt-BR" dirty="0" err="1" smtClean="0"/>
              <a:t>Teleostei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57300"/>
            <a:ext cx="30194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9552" y="5877272"/>
            <a:ext cx="223224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16310"/>
            <a:ext cx="27241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74" y="1275581"/>
            <a:ext cx="26479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059832" y="3212976"/>
            <a:ext cx="2520280" cy="136815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91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clickpesca.com.br/images/peixes/26112010_1927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19366"/>
            <a:ext cx="5256584" cy="30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Characiformes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Somente em água doce;</a:t>
            </a:r>
          </a:p>
          <a:p>
            <a:pPr algn="just"/>
            <a:r>
              <a:rPr lang="pt-BR" dirty="0" smtClean="0"/>
              <a:t>Conflitos na classificação. 2/3 são descritos como </a:t>
            </a:r>
            <a:r>
              <a:rPr lang="pt-BR" i="1" dirty="0" err="1" smtClean="0"/>
              <a:t>incertae</a:t>
            </a:r>
            <a:r>
              <a:rPr lang="pt-BR" i="1" dirty="0" smtClean="0"/>
              <a:t> </a:t>
            </a:r>
            <a:r>
              <a:rPr lang="pt-BR" i="1" dirty="0" err="1" smtClean="0"/>
              <a:t>sedis</a:t>
            </a:r>
            <a:r>
              <a:rPr lang="pt-BR" i="1" dirty="0" smtClean="0"/>
              <a:t> </a:t>
            </a:r>
            <a:r>
              <a:rPr lang="pt-BR" dirty="0" smtClean="0"/>
              <a:t>(relações indefinidas na família).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3144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Siluriformes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Primariamente de águas doces, exceção são as famílias </a:t>
            </a:r>
            <a:r>
              <a:rPr lang="pt-BR" dirty="0" err="1" smtClean="0"/>
              <a:t>Ariidae</a:t>
            </a:r>
            <a:r>
              <a:rPr lang="pt-BR" dirty="0" smtClean="0"/>
              <a:t> e </a:t>
            </a:r>
            <a:r>
              <a:rPr lang="pt-BR" dirty="0" err="1" smtClean="0"/>
              <a:t>Plotosidae</a:t>
            </a:r>
            <a:r>
              <a:rPr lang="pt-BR" dirty="0"/>
              <a:t>;</a:t>
            </a:r>
            <a:endParaRPr lang="pt-BR" dirty="0" smtClean="0"/>
          </a:p>
          <a:p>
            <a:r>
              <a:rPr lang="pt-BR" dirty="0" smtClean="0"/>
              <a:t>38 famílias descritas.</a:t>
            </a:r>
            <a:endParaRPr lang="pt-BR" dirty="0"/>
          </a:p>
        </p:txBody>
      </p:sp>
      <p:pic>
        <p:nvPicPr>
          <p:cNvPr id="18434" name="Picture 2" descr="http://www.clickpesca.com.br/images/peixes/26112010_19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64293"/>
            <a:ext cx="5184576" cy="23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1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75% dessas espécies são representadas por ordens: </a:t>
            </a:r>
            <a:r>
              <a:rPr lang="pt-BR" dirty="0" err="1" smtClean="0"/>
              <a:t>Characiformes</a:t>
            </a:r>
            <a:r>
              <a:rPr lang="pt-BR" dirty="0" smtClean="0"/>
              <a:t>, Siluriformes e </a:t>
            </a:r>
            <a:r>
              <a:rPr lang="pt-BR" dirty="0" err="1" smtClean="0"/>
              <a:t>Gymnotiformes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6596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arpa co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219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Outras ordens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Cypriniformes</a:t>
            </a:r>
            <a:r>
              <a:rPr lang="pt-BR" dirty="0" smtClean="0"/>
              <a:t>;</a:t>
            </a:r>
          </a:p>
          <a:p>
            <a:endParaRPr lang="pt-BR" dirty="0"/>
          </a:p>
          <a:p>
            <a:r>
              <a:rPr lang="pt-BR" dirty="0" err="1" smtClean="0"/>
              <a:t>Gonorynchiformes</a:t>
            </a:r>
            <a:r>
              <a:rPr lang="pt-BR" dirty="0" smtClean="0"/>
              <a:t>;</a:t>
            </a:r>
          </a:p>
          <a:p>
            <a:endParaRPr lang="pt-BR" dirty="0"/>
          </a:p>
          <a:p>
            <a:r>
              <a:rPr lang="pt-BR" dirty="0" err="1" smtClean="0"/>
              <a:t>Gymnotiformes</a:t>
            </a:r>
            <a:r>
              <a:rPr lang="pt-BR" dirty="0" smtClean="0"/>
              <a:t>;</a:t>
            </a:r>
            <a:endParaRPr lang="pt-BR" dirty="0"/>
          </a:p>
        </p:txBody>
      </p:sp>
      <p:pic>
        <p:nvPicPr>
          <p:cNvPr id="4" name="Picture 2" descr="http://animaldiversity.org/collections/contributors/Grzimek_fish/Gymnotiformes/Gymnotus_carapo/ba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25243"/>
            <a:ext cx="6131022" cy="15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milkf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83" y="3034719"/>
            <a:ext cx="3685228" cy="150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56176" y="4437112"/>
            <a:ext cx="251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Chanos</a:t>
            </a:r>
            <a:r>
              <a:rPr lang="pt-BR" i="1" dirty="0" smtClean="0"/>
              <a:t> </a:t>
            </a:r>
            <a:r>
              <a:rPr lang="pt-BR" i="1" dirty="0" err="1" smtClean="0"/>
              <a:t>chanos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728013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776" y="446003"/>
            <a:ext cx="8229600" cy="4525963"/>
          </a:xfrm>
        </p:spPr>
        <p:txBody>
          <a:bodyPr/>
          <a:lstStyle/>
          <a:p>
            <a:r>
              <a:rPr lang="pt-BR" dirty="0" smtClean="0">
                <a:solidFill>
                  <a:srgbClr val="00B050"/>
                </a:solidFill>
              </a:rPr>
              <a:t>Classe: </a:t>
            </a:r>
            <a:r>
              <a:rPr lang="pt-BR" dirty="0" err="1" smtClean="0">
                <a:solidFill>
                  <a:srgbClr val="00B050"/>
                </a:solidFill>
              </a:rPr>
              <a:t>Sarcopterygii</a:t>
            </a:r>
            <a:r>
              <a:rPr lang="pt-BR" dirty="0" smtClean="0"/>
              <a:t> (nadadeiras lobadas)</a:t>
            </a:r>
          </a:p>
          <a:p>
            <a:pPr lvl="1"/>
            <a:r>
              <a:rPr lang="pt-BR" sz="2400" dirty="0" smtClean="0"/>
              <a:t>Esqueleto ossificado;</a:t>
            </a:r>
          </a:p>
          <a:p>
            <a:pPr lvl="1"/>
            <a:r>
              <a:rPr lang="pt-BR" sz="2400" dirty="0" smtClean="0"/>
              <a:t>Uma única abertura branquial coberta por opérculo;</a:t>
            </a:r>
          </a:p>
          <a:p>
            <a:pPr lvl="1"/>
            <a:r>
              <a:rPr lang="pt-BR" sz="2400" dirty="0" smtClean="0"/>
              <a:t>Nadadeiras pares com esqueleto interno robusto e  musculatura dentro dos membros;</a:t>
            </a:r>
          </a:p>
          <a:p>
            <a:pPr lvl="1"/>
            <a:r>
              <a:rPr lang="pt-BR" sz="2400" dirty="0" smtClean="0"/>
              <a:t>Nadadeira caudal </a:t>
            </a:r>
            <a:r>
              <a:rPr lang="pt-BR" sz="2400" dirty="0" err="1" smtClean="0"/>
              <a:t>dificerca</a:t>
            </a:r>
            <a:r>
              <a:rPr lang="pt-BR" sz="2400" dirty="0" smtClean="0"/>
              <a:t>;</a:t>
            </a:r>
          </a:p>
          <a:p>
            <a:pPr lvl="1"/>
            <a:r>
              <a:rPr lang="pt-BR" sz="2400" dirty="0" smtClean="0"/>
              <a:t>Intestino com válvula espiral;</a:t>
            </a:r>
          </a:p>
          <a:p>
            <a:pPr lvl="1"/>
            <a:r>
              <a:rPr lang="pt-BR" sz="2400" dirty="0" smtClean="0"/>
              <a:t>Geralmente com pulmões.</a:t>
            </a:r>
          </a:p>
          <a:p>
            <a:pPr lvl="1"/>
            <a:r>
              <a:rPr lang="pt-BR" sz="2400" dirty="0" smtClean="0"/>
              <a:t>8 sp.</a:t>
            </a:r>
            <a:endParaRPr lang="pt-BR" sz="2400" dirty="0"/>
          </a:p>
          <a:p>
            <a:endParaRPr lang="pt-BR" dirty="0"/>
          </a:p>
        </p:txBody>
      </p:sp>
      <p:pic>
        <p:nvPicPr>
          <p:cNvPr id="20482" name="Picture 2" descr="http://www.achetudoeregiao.com.br/animais/gerais.gif/celacant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2387"/>
            <a:ext cx="38100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55576" y="630002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Celacantos</a:t>
            </a:r>
            <a:endParaRPr lang="pt-BR" dirty="0"/>
          </a:p>
        </p:txBody>
      </p:sp>
      <p:pic>
        <p:nvPicPr>
          <p:cNvPr id="20484" name="Picture 4" descr="http://chc.cienciahoje.uol.com.br/wp-content/uploads/2013/02/fig.-0-lepidosiren-paradox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97968"/>
            <a:ext cx="3251773" cy="19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20072" y="6444044"/>
            <a:ext cx="3251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Neoceratodus</a:t>
            </a:r>
            <a:r>
              <a:rPr lang="pt-BR" dirty="0" smtClean="0"/>
              <a:t> (Piramboia)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5114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4294313" cy="4525963"/>
          </a:xfrm>
        </p:spPr>
        <p:txBody>
          <a:bodyPr/>
          <a:lstStyle/>
          <a:p>
            <a:r>
              <a:rPr lang="pt-BR" dirty="0" smtClean="0"/>
              <a:t>Livro taxonomia peixes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3" y="-11319"/>
            <a:ext cx="4392487" cy="690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1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76" y="116631"/>
            <a:ext cx="5983784" cy="66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7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93" y="0"/>
            <a:ext cx="6546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36096" y="5373216"/>
            <a:ext cx="1872208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27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Rãs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Reino: </a:t>
            </a:r>
            <a:r>
              <a:rPr lang="pt-BR" dirty="0" err="1" smtClean="0"/>
              <a:t>Animalia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Filo: </a:t>
            </a:r>
            <a:r>
              <a:rPr lang="pt-BR" dirty="0" err="1" smtClean="0"/>
              <a:t>Chordata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	Classe: </a:t>
            </a:r>
            <a:r>
              <a:rPr lang="pt-BR" dirty="0" err="1" smtClean="0"/>
              <a:t>Amphibia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		Ordem: Anura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</a:rPr>
              <a:t>55 famílias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		Família: </a:t>
            </a:r>
            <a:r>
              <a:rPr lang="pt-BR" dirty="0" err="1" smtClean="0"/>
              <a:t>Ranidae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			Gênero: </a:t>
            </a:r>
            <a:r>
              <a:rPr lang="pt-BR" dirty="0" err="1" smtClean="0"/>
              <a:t>Rana</a:t>
            </a:r>
            <a:r>
              <a:rPr lang="pt-BR" dirty="0" smtClean="0"/>
              <a:t> (</a:t>
            </a:r>
            <a:r>
              <a:rPr lang="pt-BR" dirty="0" err="1" smtClean="0"/>
              <a:t>Lithobates</a:t>
            </a:r>
            <a:r>
              <a:rPr lang="pt-BR" dirty="0" smtClean="0"/>
              <a:t>) </a:t>
            </a:r>
            <a:r>
              <a:rPr lang="pt-BR" dirty="0" smtClean="0">
                <a:solidFill>
                  <a:srgbClr val="FF0000"/>
                </a:solidFill>
              </a:rPr>
              <a:t>239 espécies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dirty="0" smtClean="0"/>
              <a:t>				Espécie: </a:t>
            </a:r>
            <a:r>
              <a:rPr lang="pt-BR" dirty="0" err="1" smtClean="0"/>
              <a:t>catesbeianus</a:t>
            </a:r>
            <a:endParaRPr lang="pt-BR" dirty="0"/>
          </a:p>
        </p:txBody>
      </p:sp>
      <p:pic>
        <p:nvPicPr>
          <p:cNvPr id="2050" name="Picture 2" descr="North-American-bullfro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2723456" cy="21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1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Anuros (</a:t>
            </a:r>
            <a:r>
              <a:rPr lang="pt-BR" dirty="0" err="1" smtClean="0"/>
              <a:t>an</a:t>
            </a:r>
            <a:r>
              <a:rPr lang="pt-BR" dirty="0" smtClean="0"/>
              <a:t> = sem; + oura = cauda)</a:t>
            </a:r>
          </a:p>
          <a:p>
            <a:pPr lvl="1"/>
            <a:r>
              <a:rPr lang="pt-BR" dirty="0" smtClean="0"/>
              <a:t>Longas patas posteriores;</a:t>
            </a:r>
          </a:p>
          <a:p>
            <a:pPr lvl="1"/>
            <a:r>
              <a:rPr lang="pt-BR" dirty="0" smtClean="0"/>
              <a:t>Corpo curto;</a:t>
            </a:r>
          </a:p>
          <a:p>
            <a:pPr lvl="1"/>
            <a:r>
              <a:rPr lang="pt-BR" dirty="0" smtClean="0"/>
              <a:t>Membranas interdigitais;</a:t>
            </a:r>
          </a:p>
          <a:p>
            <a:pPr lvl="1"/>
            <a:r>
              <a:rPr lang="pt-BR" dirty="0" smtClean="0"/>
              <a:t>Olhos protuberantes;</a:t>
            </a:r>
          </a:p>
          <a:p>
            <a:pPr lvl="1"/>
            <a:r>
              <a:rPr lang="pt-BR" dirty="0" smtClean="0"/>
              <a:t>Ausência de cauda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39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dos jacarés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Reino: </a:t>
            </a:r>
            <a:r>
              <a:rPr lang="pt-BR" dirty="0" err="1" smtClean="0"/>
              <a:t>Animalia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 smtClean="0"/>
              <a:t>Filo: </a:t>
            </a:r>
            <a:r>
              <a:rPr lang="pt-BR" dirty="0" err="1" smtClean="0"/>
              <a:t>Chordata</a:t>
            </a:r>
            <a:endParaRPr lang="pt-BR" dirty="0" smtClean="0"/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Classe: </a:t>
            </a:r>
            <a:r>
              <a:rPr lang="pt-BR" dirty="0" err="1" smtClean="0"/>
              <a:t>Reptilia</a:t>
            </a:r>
            <a:r>
              <a:rPr lang="pt-BR" dirty="0" smtClean="0"/>
              <a:t> </a:t>
            </a:r>
            <a:r>
              <a:rPr lang="pt-BR" sz="2000" dirty="0" smtClean="0">
                <a:solidFill>
                  <a:srgbClr val="FF0000"/>
                </a:solidFill>
                <a:sym typeface="Wingdings" pitchFamily="2" charset="2"/>
              </a:rPr>
              <a:t> vertebrados </a:t>
            </a:r>
            <a:r>
              <a:rPr lang="pt-BR" sz="2000" dirty="0" err="1" smtClean="0">
                <a:solidFill>
                  <a:srgbClr val="FF0000"/>
                </a:solidFill>
                <a:sym typeface="Wingdings" pitchFamily="2" charset="2"/>
              </a:rPr>
              <a:t>tetrapodes</a:t>
            </a:r>
            <a:r>
              <a:rPr lang="pt-BR" sz="2000" dirty="0" smtClean="0">
                <a:solidFill>
                  <a:srgbClr val="FF0000"/>
                </a:solidFill>
                <a:sym typeface="Wingdings" pitchFamily="2" charset="2"/>
              </a:rPr>
              <a:t> e </a:t>
            </a:r>
            <a:r>
              <a:rPr lang="pt-BR" sz="2000" dirty="0" err="1" smtClean="0">
                <a:solidFill>
                  <a:srgbClr val="FF0000"/>
                </a:solidFill>
                <a:sym typeface="Wingdings" pitchFamily="2" charset="2"/>
              </a:rPr>
              <a:t>ectotérmicos</a:t>
            </a:r>
            <a:endParaRPr lang="pt-B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	Ordem: </a:t>
            </a:r>
            <a:r>
              <a:rPr lang="pt-BR" dirty="0" err="1" smtClean="0"/>
              <a:t>Crocodylia</a:t>
            </a:r>
            <a:r>
              <a:rPr lang="pt-BR" dirty="0" smtClean="0"/>
              <a:t> </a:t>
            </a:r>
            <a:r>
              <a:rPr lang="pt-BR" sz="1400" dirty="0" smtClean="0">
                <a:solidFill>
                  <a:srgbClr val="FF0000"/>
                </a:solidFill>
              </a:rPr>
              <a:t>(</a:t>
            </a:r>
            <a:r>
              <a:rPr lang="pt-BR" sz="1400" dirty="0" err="1" smtClean="0">
                <a:solidFill>
                  <a:srgbClr val="FF0000"/>
                </a:solidFill>
              </a:rPr>
              <a:t>Rhynchocephalia</a:t>
            </a:r>
            <a:r>
              <a:rPr lang="pt-BR" sz="1400" dirty="0" smtClean="0">
                <a:solidFill>
                  <a:srgbClr val="FF0000"/>
                </a:solidFill>
              </a:rPr>
              <a:t>, </a:t>
            </a:r>
            <a:r>
              <a:rPr lang="pt-BR" sz="1400" dirty="0" err="1" smtClean="0">
                <a:solidFill>
                  <a:srgbClr val="FF0000"/>
                </a:solidFill>
              </a:rPr>
              <a:t>Squamata</a:t>
            </a:r>
            <a:r>
              <a:rPr lang="pt-BR" sz="1400" dirty="0" smtClean="0">
                <a:solidFill>
                  <a:srgbClr val="FF0000"/>
                </a:solidFill>
              </a:rPr>
              <a:t> e </a:t>
            </a:r>
            <a:r>
              <a:rPr lang="pt-BR" sz="1400" dirty="0" err="1" smtClean="0">
                <a:solidFill>
                  <a:srgbClr val="FF0000"/>
                </a:solidFill>
              </a:rPr>
              <a:t>Testudinea</a:t>
            </a:r>
            <a:r>
              <a:rPr lang="pt-BR" sz="1400" dirty="0" smtClean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		Família: </a:t>
            </a:r>
            <a:r>
              <a:rPr lang="pt-BR" dirty="0" err="1" smtClean="0"/>
              <a:t>Alligatorídae</a:t>
            </a:r>
            <a:r>
              <a:rPr lang="pt-BR" dirty="0" smtClean="0"/>
              <a:t> </a:t>
            </a:r>
            <a:r>
              <a:rPr lang="pt-BR" sz="1800" dirty="0" smtClean="0">
                <a:solidFill>
                  <a:srgbClr val="FF0000"/>
                </a:solidFill>
              </a:rPr>
              <a:t>(3)</a:t>
            </a:r>
          </a:p>
          <a:p>
            <a:pPr marL="457200" lvl="1" indent="0">
              <a:buNone/>
            </a:pPr>
            <a:r>
              <a:rPr lang="pt-BR" dirty="0"/>
              <a:t>	</a:t>
            </a:r>
            <a:r>
              <a:rPr lang="pt-BR" dirty="0" smtClean="0"/>
              <a:t>			Gênero: Cayman </a:t>
            </a:r>
            <a:r>
              <a:rPr lang="pt-BR" sz="2000" dirty="0" smtClean="0">
                <a:solidFill>
                  <a:srgbClr val="FF0000"/>
                </a:solidFill>
              </a:rPr>
              <a:t>(3)</a:t>
            </a:r>
          </a:p>
          <a:p>
            <a:pPr marL="457200" lvl="1" indent="0">
              <a:buNone/>
            </a:pPr>
            <a:r>
              <a:rPr lang="pt-BR" dirty="0" smtClean="0"/>
              <a:t>					Espécie: Cayman </a:t>
            </a:r>
            <a:r>
              <a:rPr lang="pt-BR" dirty="0" err="1" smtClean="0"/>
              <a:t>yacare</a:t>
            </a:r>
            <a:endParaRPr lang="pt-BR" dirty="0" smtClean="0"/>
          </a:p>
          <a:p>
            <a:pPr marL="457200" lvl="1" indent="0">
              <a:buNone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44208" y="53732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Jacaré do pantanal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050" name="Picture 2" descr="Serpentes do Brasil °::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76" y="431971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627" y="116632"/>
            <a:ext cx="8229600" cy="1143000"/>
          </a:xfrm>
        </p:spPr>
        <p:txBody>
          <a:bodyPr/>
          <a:lstStyle/>
          <a:p>
            <a:r>
              <a:rPr lang="pt-BR" dirty="0" smtClean="0"/>
              <a:t>Classificação jacarés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5" y="1105623"/>
            <a:ext cx="7676711" cy="519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9592" y="644786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Wikipédia</a:t>
            </a:r>
            <a:endParaRPr lang="pt-BR" dirty="0"/>
          </a:p>
        </p:txBody>
      </p:sp>
      <p:pic>
        <p:nvPicPr>
          <p:cNvPr id="1028" name="Picture 4" descr="Gavial (Gavialis gangeticus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93" y="2060848"/>
            <a:ext cx="1865979" cy="12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ocodilo-do-ni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93" y="3305442"/>
            <a:ext cx="1865978" cy="14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acarÃ©-americano (Alligator mississipiensis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82" y="5003731"/>
            <a:ext cx="1163428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acarÃ©-do-pantanal (C. yacare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76" y="5003731"/>
            <a:ext cx="2442007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camarão água doce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Reino: </a:t>
            </a:r>
            <a:r>
              <a:rPr lang="pt-BR" dirty="0" err="1" smtClean="0"/>
              <a:t>Animalia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u="sng" dirty="0" smtClean="0"/>
              <a:t>Filo: </a:t>
            </a:r>
            <a:r>
              <a:rPr lang="pt-BR" u="sng" dirty="0" err="1" smtClean="0"/>
              <a:t>Arthropoda</a:t>
            </a:r>
            <a:r>
              <a:rPr lang="pt-BR" u="sng" dirty="0" smtClean="0"/>
              <a:t> </a:t>
            </a:r>
            <a:r>
              <a:rPr lang="pt-BR" dirty="0" smtClean="0"/>
              <a:t>(</a:t>
            </a:r>
            <a:r>
              <a:rPr lang="pt-BR" dirty="0" err="1" smtClean="0"/>
              <a:t>arthros</a:t>
            </a:r>
            <a:r>
              <a:rPr lang="pt-BR" dirty="0" smtClean="0"/>
              <a:t> = articulado + </a:t>
            </a:r>
            <a:r>
              <a:rPr lang="pt-BR" dirty="0" err="1" smtClean="0"/>
              <a:t>podos</a:t>
            </a:r>
            <a:r>
              <a:rPr lang="pt-BR" dirty="0" smtClean="0"/>
              <a:t> = pés) – animais articulados que possuem esqueletos rígidos;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Subfilo: </a:t>
            </a:r>
            <a:r>
              <a:rPr lang="pt-BR" u="sng" dirty="0" err="1" smtClean="0"/>
              <a:t>Crustacea</a:t>
            </a:r>
            <a:r>
              <a:rPr lang="pt-BR" u="sng" dirty="0" smtClean="0"/>
              <a:t> </a:t>
            </a:r>
            <a:r>
              <a:rPr lang="pt-BR" dirty="0" smtClean="0"/>
              <a:t>(Aproximadamente 67.000 sp. – lagostas, camarões, siris, </a:t>
            </a:r>
            <a:r>
              <a:rPr lang="pt-BR" dirty="0" err="1" smtClean="0"/>
              <a:t>tatuís</a:t>
            </a:r>
            <a:r>
              <a:rPr lang="pt-BR" dirty="0" smtClean="0"/>
              <a:t>, caranguejos, pulga d’água,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Classe: </a:t>
            </a:r>
            <a:r>
              <a:rPr lang="pt-BR" u="sng" dirty="0" err="1" smtClean="0"/>
              <a:t>Malacostraca</a:t>
            </a:r>
            <a:r>
              <a:rPr lang="pt-BR" u="sng" dirty="0" smtClean="0"/>
              <a:t> </a:t>
            </a:r>
            <a:r>
              <a:rPr lang="pt-BR" dirty="0" smtClean="0"/>
              <a:t>(Cabeça dividida em 5 pares de segmentos; cefalotórax dividido em 8 segmentos; abdome dividido em 6 segmentos)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35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1403648" y="764704"/>
            <a:ext cx="6696744" cy="4680520"/>
            <a:chOff x="1403648" y="1268760"/>
            <a:chExt cx="6696744" cy="4680520"/>
          </a:xfrm>
        </p:grpSpPr>
        <p:sp>
          <p:nvSpPr>
            <p:cNvPr id="4" name="Retângulo 3"/>
            <p:cNvSpPr/>
            <p:nvPr/>
          </p:nvSpPr>
          <p:spPr>
            <a:xfrm>
              <a:off x="1403648" y="1268760"/>
              <a:ext cx="6696744" cy="46805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86319" y="1658803"/>
              <a:ext cx="5931402" cy="3965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2168990" y="2048847"/>
              <a:ext cx="5166060" cy="31853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2551661" y="2373883"/>
              <a:ext cx="4464496" cy="25352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934332" y="2698919"/>
              <a:ext cx="3699154" cy="18202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317003" y="3023955"/>
              <a:ext cx="2933812" cy="11701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3635896" y="3348991"/>
              <a:ext cx="2232248" cy="52005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786319" y="1325379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Reino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168990" y="1723811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Filo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551661" y="2048847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Classe</a:t>
              </a:r>
              <a:endParaRPr lang="pt-BR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061889" y="2373883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Ordem</a:t>
              </a:r>
              <a:endParaRPr lang="pt-BR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3572117" y="2698919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Família</a:t>
              </a:r>
              <a:endParaRPr lang="pt-BR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209903" y="3015566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Gênero</a:t>
              </a:r>
              <a:endParaRPr lang="pt-BR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4720131" y="3413998"/>
              <a:ext cx="1849577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Espécie</a:t>
              </a:r>
              <a:endParaRPr lang="pt-BR" dirty="0"/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539552" y="188640"/>
            <a:ext cx="418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Hierarquicamente, temos: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42045" y="5315724"/>
            <a:ext cx="329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Lembrando:</a:t>
            </a:r>
          </a:p>
          <a:p>
            <a:r>
              <a:rPr lang="pt-BR" sz="1600" dirty="0" smtClean="0"/>
              <a:t>Classe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Superclasse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Classe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Subclasse</a:t>
            </a:r>
          </a:p>
          <a:p>
            <a:pPr marL="285750" indent="-285750">
              <a:buFontTx/>
              <a:buChar char="-"/>
            </a:pPr>
            <a:r>
              <a:rPr lang="pt-BR" sz="1600" dirty="0" err="1" smtClean="0"/>
              <a:t>Infraclasse</a:t>
            </a:r>
            <a:endParaRPr lang="pt-BR" sz="1600" dirty="0" smtClean="0"/>
          </a:p>
        </p:txBody>
      </p:sp>
      <p:sp>
        <p:nvSpPr>
          <p:cNvPr id="22" name="CaixaDeTexto 21"/>
          <p:cNvSpPr txBox="1"/>
          <p:nvPr/>
        </p:nvSpPr>
        <p:spPr>
          <a:xfrm>
            <a:off x="3438389" y="5301208"/>
            <a:ext cx="3293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Lembrando:</a:t>
            </a:r>
          </a:p>
          <a:p>
            <a:r>
              <a:rPr lang="pt-BR" sz="1600" dirty="0" smtClean="0"/>
              <a:t>Ordem</a:t>
            </a:r>
          </a:p>
          <a:p>
            <a:pPr marL="285750" indent="-285750">
              <a:buFontTx/>
              <a:buChar char="-"/>
            </a:pPr>
            <a:r>
              <a:rPr lang="pt-BR" sz="1600" dirty="0" err="1" smtClean="0"/>
              <a:t>Superordem</a:t>
            </a:r>
            <a:endParaRPr lang="pt-BR" sz="1600" dirty="0" smtClean="0"/>
          </a:p>
          <a:p>
            <a:pPr marL="285750" indent="-285750">
              <a:buFontTx/>
              <a:buChar char="-"/>
            </a:pPr>
            <a:r>
              <a:rPr lang="pt-BR" sz="1600" dirty="0" smtClean="0"/>
              <a:t>Ordem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Subordem</a:t>
            </a:r>
          </a:p>
          <a:p>
            <a:pPr marL="285750" indent="-285750">
              <a:buFontTx/>
              <a:buChar char="-"/>
            </a:pPr>
            <a:r>
              <a:rPr lang="pt-BR" sz="1600" dirty="0" err="1" smtClean="0"/>
              <a:t>Infraordem</a:t>
            </a:r>
            <a:endParaRPr lang="pt-BR" sz="1600" dirty="0" smtClean="0"/>
          </a:p>
        </p:txBody>
      </p:sp>
      <p:sp>
        <p:nvSpPr>
          <p:cNvPr id="23" name="Retângulo 22"/>
          <p:cNvSpPr/>
          <p:nvPr/>
        </p:nvSpPr>
        <p:spPr>
          <a:xfrm>
            <a:off x="6457581" y="5776518"/>
            <a:ext cx="25202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6569708" y="5858108"/>
            <a:ext cx="240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“REFICOFAGE”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77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577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/>
              <a:t>	</a:t>
            </a:r>
            <a:r>
              <a:rPr lang="pt-BR" sz="2400" u="sng" dirty="0" smtClean="0"/>
              <a:t>Subclasse: </a:t>
            </a:r>
            <a:r>
              <a:rPr lang="pt-BR" sz="2400" u="sng" dirty="0" err="1" smtClean="0"/>
              <a:t>Eumalacostraca</a:t>
            </a:r>
            <a:r>
              <a:rPr lang="pt-BR" sz="2400" u="sng" dirty="0" smtClean="0"/>
              <a:t> </a:t>
            </a:r>
            <a:r>
              <a:rPr lang="pt-BR" sz="2400" dirty="0" smtClean="0"/>
              <a:t>(Aproximadamente 40.000 </a:t>
            </a:r>
            <a:r>
              <a:rPr lang="pt-BR" sz="2400" dirty="0" err="1" smtClean="0"/>
              <a:t>sp</a:t>
            </a:r>
            <a:r>
              <a:rPr lang="pt-BR" sz="2400" dirty="0" smtClean="0"/>
              <a:t>);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u="sng" dirty="0" err="1" smtClean="0"/>
              <a:t>Superordem</a:t>
            </a:r>
            <a:r>
              <a:rPr lang="pt-BR" sz="2400" u="sng" dirty="0" smtClean="0"/>
              <a:t>: </a:t>
            </a:r>
            <a:r>
              <a:rPr lang="pt-BR" sz="2400" u="sng" dirty="0" err="1" smtClean="0"/>
              <a:t>Eucarida</a:t>
            </a:r>
            <a:r>
              <a:rPr lang="pt-BR" sz="2400" u="sng" dirty="0" smtClean="0"/>
              <a:t> </a:t>
            </a:r>
            <a:r>
              <a:rPr lang="pt-BR" sz="2400" dirty="0" smtClean="0"/>
              <a:t>(caracteriza-se por possuir uma carapaça unida a todos os segmentos torácicos e olhos situados em pedúnculos)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u="sng" dirty="0" smtClean="0"/>
              <a:t>Ordem: </a:t>
            </a:r>
            <a:r>
              <a:rPr lang="pt-BR" sz="2400" u="sng" dirty="0" err="1" smtClean="0"/>
              <a:t>Decapoda</a:t>
            </a:r>
            <a:r>
              <a:rPr lang="pt-BR" sz="2400" u="sng" dirty="0" smtClean="0"/>
              <a:t> </a:t>
            </a:r>
            <a:r>
              <a:rPr lang="pt-BR" sz="2400" dirty="0" smtClean="0"/>
              <a:t>(crustáceos com 5 pares de patas – </a:t>
            </a:r>
            <a:r>
              <a:rPr lang="pt-BR" sz="2400" dirty="0" err="1" smtClean="0"/>
              <a:t>pereópodes</a:t>
            </a:r>
            <a:r>
              <a:rPr lang="pt-BR" sz="2400" dirty="0" smtClean="0"/>
              <a:t> e </a:t>
            </a:r>
            <a:r>
              <a:rPr lang="pt-BR" sz="2400" dirty="0" err="1" smtClean="0"/>
              <a:t>pleópodes</a:t>
            </a:r>
            <a:r>
              <a:rPr lang="pt-BR" sz="2400" dirty="0" smtClean="0"/>
              <a:t> – 2 subordens)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u="sng" dirty="0" smtClean="0"/>
              <a:t>Subordem: </a:t>
            </a:r>
            <a:r>
              <a:rPr lang="pt-BR" sz="2400" u="sng" dirty="0" err="1" smtClean="0"/>
              <a:t>Pleocyemata</a:t>
            </a:r>
            <a:r>
              <a:rPr lang="pt-BR" sz="2400" u="sng" dirty="0" smtClean="0"/>
              <a:t> </a:t>
            </a:r>
            <a:r>
              <a:rPr lang="pt-BR" sz="2400" dirty="0" smtClean="0"/>
              <a:t>(inclui a maioria dos decápodes; apresenta 7 </a:t>
            </a:r>
            <a:r>
              <a:rPr lang="pt-BR" sz="2400" dirty="0" err="1" smtClean="0"/>
              <a:t>infraordens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u="sng" dirty="0" err="1" smtClean="0"/>
              <a:t>Infraordem</a:t>
            </a:r>
            <a:r>
              <a:rPr lang="pt-BR" sz="2400" u="sng" dirty="0" smtClean="0"/>
              <a:t>: </a:t>
            </a:r>
            <a:r>
              <a:rPr lang="pt-BR" sz="2400" u="sng" dirty="0" err="1" smtClean="0"/>
              <a:t>Caridae</a:t>
            </a:r>
            <a:r>
              <a:rPr lang="pt-BR" sz="2400" u="sng" dirty="0" smtClean="0"/>
              <a:t> </a:t>
            </a:r>
            <a:r>
              <a:rPr lang="pt-BR" sz="2400" dirty="0" smtClean="0"/>
              <a:t>(distribuídas em águas doces e salgadas (maioria))</a:t>
            </a:r>
          </a:p>
          <a:p>
            <a:pPr marL="0" indent="0">
              <a:buNone/>
            </a:pPr>
            <a:r>
              <a:rPr lang="pt-BR" sz="2400" dirty="0" smtClean="0"/>
              <a:t>	</a:t>
            </a:r>
            <a:r>
              <a:rPr lang="pt-BR" sz="2400" u="sng" dirty="0" smtClean="0"/>
              <a:t>Superfamília: </a:t>
            </a:r>
            <a:r>
              <a:rPr lang="pt-BR" sz="2400" u="sng" dirty="0" err="1" smtClean="0"/>
              <a:t>Paleomonoidea</a:t>
            </a:r>
            <a:endParaRPr lang="pt-BR" sz="2400" u="sng" dirty="0" smtClean="0"/>
          </a:p>
          <a:p>
            <a:pPr marL="0" indent="0">
              <a:buNone/>
            </a:pPr>
            <a:r>
              <a:rPr lang="pt-BR" sz="2400" dirty="0" smtClean="0"/>
              <a:t>	</a:t>
            </a:r>
            <a:r>
              <a:rPr lang="pt-BR" sz="2400" u="sng" dirty="0" smtClean="0"/>
              <a:t>Família: </a:t>
            </a:r>
            <a:r>
              <a:rPr lang="pt-BR" sz="2400" u="sng" dirty="0" err="1" smtClean="0"/>
              <a:t>Paleomonidae</a:t>
            </a:r>
            <a:endParaRPr lang="pt-BR" sz="2400" u="sng" dirty="0" smtClean="0"/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u="sng" dirty="0" smtClean="0"/>
              <a:t>Subfamília: </a:t>
            </a:r>
            <a:r>
              <a:rPr lang="pt-BR" sz="2400" u="sng" dirty="0" err="1" smtClean="0"/>
              <a:t>Palemoninae</a:t>
            </a:r>
            <a:endParaRPr lang="pt-BR" sz="2400" u="sng" dirty="0" smtClean="0"/>
          </a:p>
          <a:p>
            <a:pPr marL="0" indent="0">
              <a:buNone/>
            </a:pPr>
            <a:r>
              <a:rPr lang="pt-BR" sz="2400" dirty="0" smtClean="0"/>
              <a:t>	</a:t>
            </a:r>
            <a:r>
              <a:rPr lang="pt-BR" sz="2400" u="sng" dirty="0" smtClean="0"/>
              <a:t>Gênero: </a:t>
            </a:r>
            <a:r>
              <a:rPr lang="pt-BR" sz="2400" u="sng" dirty="0" err="1" smtClean="0"/>
              <a:t>Macrobrachium</a:t>
            </a:r>
            <a:r>
              <a:rPr lang="pt-BR" sz="2400" u="sng" dirty="0" smtClean="0"/>
              <a:t> </a:t>
            </a:r>
            <a:r>
              <a:rPr lang="pt-BR" sz="2400" dirty="0" smtClean="0"/>
              <a:t>(5% da </a:t>
            </a:r>
            <a:r>
              <a:rPr lang="pt-BR" sz="2400" dirty="0" err="1" smtClean="0"/>
              <a:t>produçaõ</a:t>
            </a:r>
            <a:r>
              <a:rPr lang="pt-BR" sz="2400" dirty="0" smtClean="0"/>
              <a:t> mundial)</a:t>
            </a:r>
          </a:p>
          <a:p>
            <a:pPr marL="0" indent="0">
              <a:buNone/>
            </a:pPr>
            <a:r>
              <a:rPr lang="pt-BR" sz="2400" dirty="0" smtClean="0"/>
              <a:t>	</a:t>
            </a:r>
            <a:r>
              <a:rPr lang="pt-BR" sz="2400" u="sng" dirty="0" smtClean="0"/>
              <a:t>Espécie:</a:t>
            </a:r>
            <a:r>
              <a:rPr lang="pt-BR" sz="2400" dirty="0" smtClean="0"/>
              <a:t> </a:t>
            </a:r>
            <a:r>
              <a:rPr lang="pt-BR" sz="2400" i="1" dirty="0" err="1" smtClean="0"/>
              <a:t>rosenbergii</a:t>
            </a:r>
            <a:r>
              <a:rPr lang="pt-BR" sz="2400" i="1" dirty="0" smtClean="0"/>
              <a:t>, </a:t>
            </a:r>
            <a:r>
              <a:rPr lang="pt-BR" sz="2400" i="1" dirty="0" err="1" smtClean="0"/>
              <a:t>amazonicus</a:t>
            </a:r>
            <a:r>
              <a:rPr lang="pt-BR" sz="2400" i="1" dirty="0" smtClean="0"/>
              <a:t>, </a:t>
            </a:r>
            <a:r>
              <a:rPr lang="pt-BR" sz="2400" i="1" dirty="0" err="1" smtClean="0"/>
              <a:t>carcinus</a:t>
            </a:r>
            <a:r>
              <a:rPr lang="pt-BR" sz="2400" dirty="0" smtClean="0"/>
              <a:t>, etc.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474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11266"/>
            <a:ext cx="8229600" cy="1143000"/>
          </a:xfrm>
        </p:spPr>
        <p:txBody>
          <a:bodyPr/>
          <a:lstStyle/>
          <a:p>
            <a:r>
              <a:rPr lang="pt-BR" dirty="0" smtClean="0"/>
              <a:t>Classificação camarão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0770"/>
            <a:ext cx="5131842" cy="590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27584" y="5733256"/>
            <a:ext cx="242190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6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13"/>
            <a:ext cx="3240359" cy="699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59632" y="548680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716016" y="332656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Decapoda</a:t>
            </a:r>
            <a:endParaRPr lang="pt-BR" dirty="0" smtClean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pt-BR" dirty="0" smtClean="0"/>
              <a:t>2 subordens:</a:t>
            </a:r>
          </a:p>
          <a:p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 smtClean="0"/>
              <a:t>Dendobranchiata</a:t>
            </a:r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 smtClean="0"/>
              <a:t>Pleocyemata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16016" y="2636912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Pleocyemata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smtClean="0"/>
              <a:t>apresenta 7 </a:t>
            </a:r>
            <a:r>
              <a:rPr lang="pt-BR" dirty="0" err="1" smtClean="0"/>
              <a:t>infraordens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- </a:t>
            </a:r>
            <a:r>
              <a:rPr lang="pt-BR" dirty="0" err="1" smtClean="0"/>
              <a:t>Stenopodidea</a:t>
            </a:r>
            <a:r>
              <a:rPr lang="pt-BR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Caridae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Astacidea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Thalassinidea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Palinura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Anomura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err="1" smtClean="0"/>
              <a:t>Brachyura</a:t>
            </a: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7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53225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31640" y="3789040"/>
            <a:ext cx="39604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3999" cy="341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esultado de imagem para macrobrachium rosenberg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582714" cy="16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macrobrachium amazonic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95724"/>
            <a:ext cx="2567608" cy="16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m para macrobrachium carcin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84476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" y="6381328"/>
            <a:ext cx="283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M. </a:t>
            </a:r>
            <a:r>
              <a:rPr lang="pt-BR" dirty="0" err="1" smtClean="0"/>
              <a:t>rosembergii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681983" y="6309320"/>
            <a:ext cx="283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M. </a:t>
            </a:r>
            <a:r>
              <a:rPr lang="pt-BR" dirty="0" err="1" smtClean="0"/>
              <a:t>amazonicum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876256" y="6309320"/>
            <a:ext cx="283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M. </a:t>
            </a:r>
            <a:r>
              <a:rPr lang="pt-BR" dirty="0" err="1" smtClean="0"/>
              <a:t>carcinus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864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Camarão marinho</a:t>
            </a: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09600" y="1412776"/>
            <a:ext cx="8229600" cy="4865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/>
              <a:t>Reino: </a:t>
            </a:r>
            <a:r>
              <a:rPr lang="pt-BR" dirty="0" err="1" smtClean="0"/>
              <a:t>Animalia</a:t>
            </a:r>
            <a:endParaRPr lang="pt-BR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/>
              <a:t>	</a:t>
            </a:r>
            <a:r>
              <a:rPr lang="pt-BR" u="sng" dirty="0" smtClean="0"/>
              <a:t>Filo: </a:t>
            </a:r>
            <a:r>
              <a:rPr lang="pt-BR" u="sng" dirty="0" err="1" smtClean="0"/>
              <a:t>Arthropoda</a:t>
            </a:r>
            <a:r>
              <a:rPr lang="pt-BR" u="sng" dirty="0" smtClean="0"/>
              <a:t> </a:t>
            </a:r>
            <a:r>
              <a:rPr lang="pt-BR" dirty="0" smtClean="0"/>
              <a:t>(</a:t>
            </a:r>
            <a:r>
              <a:rPr lang="pt-BR" dirty="0" err="1" smtClean="0"/>
              <a:t>arthros</a:t>
            </a:r>
            <a:r>
              <a:rPr lang="pt-BR" dirty="0" smtClean="0"/>
              <a:t> = articulado + </a:t>
            </a:r>
            <a:r>
              <a:rPr lang="pt-BR" dirty="0" err="1" smtClean="0"/>
              <a:t>podos</a:t>
            </a:r>
            <a:r>
              <a:rPr lang="pt-BR" dirty="0" smtClean="0"/>
              <a:t> = pés) – animais articulados que possuem esqueletos rígidos;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/>
              <a:t>	</a:t>
            </a:r>
            <a:r>
              <a:rPr lang="pt-BR" u="sng" dirty="0" smtClean="0"/>
              <a:t>Subfilo: </a:t>
            </a:r>
            <a:r>
              <a:rPr lang="pt-BR" u="sng" dirty="0" err="1" smtClean="0"/>
              <a:t>Crustacea</a:t>
            </a:r>
            <a:r>
              <a:rPr lang="pt-BR" u="sng" dirty="0" smtClean="0"/>
              <a:t> </a:t>
            </a:r>
            <a:r>
              <a:rPr lang="pt-BR" dirty="0" smtClean="0"/>
              <a:t>(Aproximadamente 67.000 sp. – lagostas, camarões, siris, </a:t>
            </a:r>
            <a:r>
              <a:rPr lang="pt-BR" dirty="0" err="1" smtClean="0"/>
              <a:t>tatuís</a:t>
            </a:r>
            <a:r>
              <a:rPr lang="pt-BR" dirty="0" smtClean="0"/>
              <a:t>, caranguejos, pulga d’água,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 smtClean="0"/>
              <a:t>	</a:t>
            </a:r>
            <a:r>
              <a:rPr lang="pt-BR" u="sng" dirty="0" smtClean="0"/>
              <a:t>Classe: </a:t>
            </a:r>
            <a:r>
              <a:rPr lang="pt-BR" u="sng" dirty="0" err="1" smtClean="0"/>
              <a:t>Malacostraca</a:t>
            </a:r>
            <a:r>
              <a:rPr lang="pt-BR" u="sng" dirty="0" smtClean="0"/>
              <a:t> </a:t>
            </a:r>
            <a:r>
              <a:rPr lang="pt-BR" dirty="0" smtClean="0"/>
              <a:t>(Cabeça dividida em 5 pares de segmentos; cefalotórax dividido em 8 segmentos; abdome dividido em 6 segmentos)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u="sng" dirty="0"/>
              <a:t>Subclasse: </a:t>
            </a:r>
            <a:r>
              <a:rPr lang="pt-BR" u="sng" dirty="0" err="1"/>
              <a:t>Eumalacostraca</a:t>
            </a:r>
            <a:r>
              <a:rPr lang="pt-BR" u="sng" dirty="0"/>
              <a:t> </a:t>
            </a:r>
            <a:r>
              <a:rPr lang="pt-BR" dirty="0"/>
              <a:t>(Aproximadamente 40.000 </a:t>
            </a:r>
            <a:r>
              <a:rPr lang="pt-BR" dirty="0" err="1"/>
              <a:t>sp</a:t>
            </a:r>
            <a:r>
              <a:rPr lang="pt-BR" dirty="0"/>
              <a:t>);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u="sng" dirty="0" err="1"/>
              <a:t>Superordem</a:t>
            </a:r>
            <a:r>
              <a:rPr lang="pt-BR" u="sng" dirty="0"/>
              <a:t>: </a:t>
            </a:r>
            <a:r>
              <a:rPr lang="pt-BR" u="sng" dirty="0" err="1" smtClean="0"/>
              <a:t>Euc</a:t>
            </a:r>
            <a:r>
              <a:rPr lang="pt-BR" u="sng" dirty="0" err="1" smtClean="0"/>
              <a:t>arida</a:t>
            </a:r>
            <a:r>
              <a:rPr lang="pt-BR" u="sng" dirty="0" smtClean="0"/>
              <a:t> </a:t>
            </a:r>
            <a:r>
              <a:rPr lang="pt-BR" dirty="0"/>
              <a:t>(caracteriza-se por possuir uma carapaça unida a todos os segmentos torácicos e olhos situados em pedúnculos)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u="sng" dirty="0"/>
              <a:t>Ordem: </a:t>
            </a:r>
            <a:r>
              <a:rPr lang="pt-BR" u="sng" dirty="0" err="1"/>
              <a:t>Decapoda</a:t>
            </a:r>
            <a:r>
              <a:rPr lang="pt-BR" u="sng" dirty="0"/>
              <a:t> </a:t>
            </a:r>
            <a:r>
              <a:rPr lang="pt-BR" dirty="0"/>
              <a:t>(crustáceos com 5 pares de patas – </a:t>
            </a:r>
            <a:r>
              <a:rPr lang="pt-BR" dirty="0" err="1"/>
              <a:t>pereópodes</a:t>
            </a:r>
            <a:r>
              <a:rPr lang="pt-BR" dirty="0"/>
              <a:t> e </a:t>
            </a:r>
            <a:r>
              <a:rPr lang="pt-BR" dirty="0" err="1"/>
              <a:t>pleópodes</a:t>
            </a:r>
            <a:r>
              <a:rPr lang="pt-BR" dirty="0"/>
              <a:t> – 2 subordens)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547664" y="5877272"/>
            <a:ext cx="60486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907704" y="5991671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Até aqui, igual camarões de água doce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Subordem: </a:t>
            </a:r>
            <a:r>
              <a:rPr lang="pt-BR" u="sng" dirty="0" err="1" smtClean="0"/>
              <a:t>Dendrobranchiata</a:t>
            </a:r>
            <a:r>
              <a:rPr lang="pt-BR" dirty="0" smtClean="0"/>
              <a:t> (2 superfamílias – característica de não incubar os ovos e brânquias ramificadas)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Superfamília: </a:t>
            </a:r>
            <a:r>
              <a:rPr lang="pt-BR" u="sng" dirty="0" err="1" smtClean="0"/>
              <a:t>Penaeoidea</a:t>
            </a:r>
            <a:r>
              <a:rPr lang="pt-BR" dirty="0" smtClean="0"/>
              <a:t> </a:t>
            </a:r>
            <a:r>
              <a:rPr lang="pt-BR" dirty="0" smtClean="0"/>
              <a:t>(80% dos camarões pescados no mundo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Família: </a:t>
            </a:r>
            <a:r>
              <a:rPr lang="pt-BR" u="sng" dirty="0" err="1" smtClean="0"/>
              <a:t>Penaeidae</a:t>
            </a:r>
            <a:r>
              <a:rPr lang="pt-BR" dirty="0" smtClean="0"/>
              <a:t> (inclui 26 gêneros e 216 espécies)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4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40" y="381000"/>
            <a:ext cx="4267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Farfantepenaeus paulen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1700"/>
            <a:ext cx="23812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20072" y="27809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Farfantapenaeus</a:t>
            </a:r>
            <a:r>
              <a:rPr lang="pt-BR" dirty="0" smtClean="0"/>
              <a:t> </a:t>
            </a:r>
            <a:r>
              <a:rPr lang="pt-BR" dirty="0" err="1" smtClean="0"/>
              <a:t>paulensis</a:t>
            </a:r>
            <a:endParaRPr lang="pt-BR" dirty="0"/>
          </a:p>
        </p:txBody>
      </p:sp>
      <p:pic>
        <p:nvPicPr>
          <p:cNvPr id="8198" name="Picture 6" descr="Penaeus mono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603" y="3477491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220072" y="56612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Penaeus</a:t>
            </a:r>
            <a:r>
              <a:rPr lang="pt-BR" dirty="0" smtClean="0"/>
              <a:t> </a:t>
            </a:r>
            <a:r>
              <a:rPr lang="pt-BR" dirty="0" err="1" smtClean="0"/>
              <a:t>monodon</a:t>
            </a:r>
            <a:endParaRPr lang="pt-BR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395536" y="948956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Decapoda</a:t>
            </a:r>
            <a:endParaRPr lang="pt-BR" dirty="0" smtClean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pt-BR" dirty="0" smtClean="0"/>
              <a:t>2 subordens:</a:t>
            </a:r>
          </a:p>
          <a:p>
            <a:endParaRPr lang="pt-BR" dirty="0" smtClean="0"/>
          </a:p>
          <a:p>
            <a:r>
              <a:rPr lang="pt-BR" dirty="0" smtClean="0"/>
              <a:t>- </a:t>
            </a:r>
            <a:r>
              <a:rPr lang="pt-BR" dirty="0" err="1" smtClean="0">
                <a:solidFill>
                  <a:srgbClr val="FF0000"/>
                </a:solidFill>
              </a:rPr>
              <a:t>Dendobranchiata</a:t>
            </a:r>
            <a:endParaRPr lang="pt-BR" dirty="0" smtClean="0">
              <a:solidFill>
                <a:srgbClr val="FF0000"/>
              </a:solidFill>
            </a:endParaRPr>
          </a:p>
          <a:p>
            <a:r>
              <a:rPr lang="pt-BR" dirty="0" smtClean="0"/>
              <a:t>- </a:t>
            </a:r>
            <a:r>
              <a:rPr lang="pt-BR" dirty="0" err="1" smtClean="0"/>
              <a:t>Pleocyemata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3284984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Superfamília</a:t>
            </a:r>
          </a:p>
          <a:p>
            <a:r>
              <a:rPr lang="pt-BR" dirty="0" err="1" smtClean="0">
                <a:solidFill>
                  <a:srgbClr val="FF0000"/>
                </a:solidFill>
              </a:rPr>
              <a:t>Penaeoidea</a:t>
            </a:r>
            <a:endParaRPr lang="pt-BR" dirty="0" smtClean="0">
              <a:solidFill>
                <a:srgbClr val="FF0000"/>
              </a:solidFill>
            </a:endParaRPr>
          </a:p>
          <a:p>
            <a:endParaRPr lang="pt-BR" dirty="0">
              <a:solidFill>
                <a:srgbClr val="FF0000"/>
              </a:solidFill>
            </a:endParaRPr>
          </a:p>
          <a:p>
            <a:r>
              <a:rPr lang="pt-BR" dirty="0" smtClean="0"/>
              <a:t>Família</a:t>
            </a:r>
          </a:p>
          <a:p>
            <a:r>
              <a:rPr lang="pt-BR" dirty="0" err="1" smtClean="0">
                <a:solidFill>
                  <a:srgbClr val="FF0000"/>
                </a:solidFill>
              </a:rPr>
              <a:t>Penaeidae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5536" y="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00B050"/>
                </a:solidFill>
              </a:rPr>
              <a:t>Marinhos</a:t>
            </a:r>
            <a:endParaRPr lang="pt-BR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9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Animais Aquáticos Cultiváveis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Aula 2</a:t>
            </a:r>
          </a:p>
          <a:p>
            <a:r>
              <a:rPr lang="pt-BR" dirty="0" smtClean="0"/>
              <a:t>Anatomia externa de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40466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Federal da Grande Dourados</a:t>
            </a:r>
          </a:p>
          <a:p>
            <a:pPr algn="ctr"/>
            <a:r>
              <a:rPr lang="pt-BR" sz="2400" dirty="0" smtClean="0"/>
              <a:t>Engenharia de Aquicultura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763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8" y="1568695"/>
            <a:ext cx="8208912" cy="322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4797152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 smtClean="0"/>
              <a:t>Peixes geralmente apresentam simetria bilateral (ou seja, os lados direito e esquerdo são iguais). Com algumas exceções. </a:t>
            </a:r>
          </a:p>
          <a:p>
            <a:pPr algn="just"/>
            <a:endParaRPr lang="pt-BR" dirty="0" smtClean="0"/>
          </a:p>
          <a:p>
            <a:pPr algn="just"/>
            <a:r>
              <a:rPr lang="pt-BR" sz="1600" dirty="0"/>
              <a:t>Peixes com simetria lateral em vista superior: (a) </a:t>
            </a:r>
            <a:r>
              <a:rPr lang="pt-BR" sz="1600" i="1" dirty="0" err="1"/>
              <a:t>Peristedion</a:t>
            </a:r>
            <a:r>
              <a:rPr lang="pt-BR" sz="1600" dirty="0"/>
              <a:t>; (b) </a:t>
            </a:r>
            <a:r>
              <a:rPr lang="pt-BR" sz="1600" i="1" dirty="0" err="1"/>
              <a:t>Squatina</a:t>
            </a:r>
            <a:r>
              <a:rPr lang="pt-BR" sz="1600" dirty="0"/>
              <a:t>. Peixes assimétricos em visão lateral, linguados </a:t>
            </a:r>
            <a:r>
              <a:rPr lang="pt-BR" sz="1600" i="1" dirty="0" err="1"/>
              <a:t>Catathyridium</a:t>
            </a:r>
            <a:r>
              <a:rPr lang="pt-BR" sz="1600" i="1" dirty="0"/>
              <a:t> </a:t>
            </a:r>
            <a:r>
              <a:rPr lang="pt-BR" sz="1600" i="1" dirty="0" err="1"/>
              <a:t>garmani</a:t>
            </a:r>
            <a:r>
              <a:rPr lang="pt-BR" sz="1600" i="1" dirty="0"/>
              <a:t> </a:t>
            </a:r>
            <a:r>
              <a:rPr lang="pt-BR" sz="1600" dirty="0"/>
              <a:t>em vista lateral direita (c) e esquerda (d); linguado-vermelho </a:t>
            </a:r>
            <a:r>
              <a:rPr lang="pt-BR" sz="1600" i="1" dirty="0" err="1"/>
              <a:t>Paralichthys</a:t>
            </a:r>
            <a:r>
              <a:rPr lang="pt-BR" sz="1600" i="1" dirty="0"/>
              <a:t> </a:t>
            </a:r>
            <a:r>
              <a:rPr lang="pt-BR" sz="1600" i="1" dirty="0" err="1"/>
              <a:t>patagonicus</a:t>
            </a:r>
            <a:r>
              <a:rPr lang="pt-BR" sz="1600" i="1" dirty="0"/>
              <a:t>, </a:t>
            </a:r>
            <a:r>
              <a:rPr lang="pt-BR" sz="1600" dirty="0"/>
              <a:t>visão lateral esquerda (e) e direita (f). </a:t>
            </a:r>
            <a:r>
              <a:rPr lang="pt-BR" sz="1600" dirty="0" smtClean="0"/>
              <a:t> </a:t>
            </a:r>
          </a:p>
          <a:p>
            <a:pPr algn="just"/>
            <a:r>
              <a:rPr lang="pt-BR" sz="1600" dirty="0"/>
              <a:t>Fonte: </a:t>
            </a:r>
            <a:r>
              <a:rPr lang="pt-BR" sz="1600" dirty="0" err="1"/>
              <a:t>Benvenutti</a:t>
            </a:r>
            <a:r>
              <a:rPr lang="pt-BR" sz="1600" dirty="0"/>
              <a:t> e </a:t>
            </a:r>
            <a:r>
              <a:rPr lang="pt-BR" sz="1600" dirty="0" err="1"/>
              <a:t>Fiscer</a:t>
            </a:r>
            <a:r>
              <a:rPr lang="pt-BR" sz="1600" dirty="0"/>
              <a:t> (2011).</a:t>
            </a:r>
          </a:p>
          <a:p>
            <a:pPr algn="just"/>
            <a:endParaRPr lang="pt-BR" sz="16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70584" cy="850106"/>
          </a:xfrm>
        </p:spPr>
        <p:txBody>
          <a:bodyPr>
            <a:normAutofit/>
          </a:bodyPr>
          <a:lstStyle/>
          <a:p>
            <a:pPr algn="just"/>
            <a:r>
              <a:rPr lang="pt-BR" sz="3200" dirty="0" smtClean="0"/>
              <a:t>32.500 sp.</a:t>
            </a:r>
            <a:endParaRPr lang="pt-BR" sz="3200" dirty="0"/>
          </a:p>
        </p:txBody>
      </p:sp>
      <p:sp>
        <p:nvSpPr>
          <p:cNvPr id="5" name="Seta para a direita 4"/>
          <p:cNvSpPr/>
          <p:nvPr/>
        </p:nvSpPr>
        <p:spPr>
          <a:xfrm>
            <a:off x="2411760" y="476672"/>
            <a:ext cx="151216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923928" y="457508"/>
            <a:ext cx="522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Diferenças nas formas anatômicas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000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dos peixes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u="sng" dirty="0" smtClean="0"/>
              <a:t>Reino</a:t>
            </a:r>
            <a:r>
              <a:rPr lang="pt-BR" dirty="0" smtClean="0"/>
              <a:t>: Animal</a:t>
            </a:r>
          </a:p>
          <a:p>
            <a:pPr marL="0" indent="0">
              <a:buNone/>
            </a:pPr>
            <a:r>
              <a:rPr lang="pt-BR" dirty="0" smtClean="0"/>
              <a:t>	</a:t>
            </a:r>
            <a:r>
              <a:rPr lang="pt-BR" u="sng" dirty="0" smtClean="0"/>
              <a:t>Filo</a:t>
            </a:r>
            <a:r>
              <a:rPr lang="pt-BR" dirty="0" smtClean="0"/>
              <a:t>: </a:t>
            </a:r>
            <a:r>
              <a:rPr lang="pt-BR" dirty="0" err="1" smtClean="0"/>
              <a:t>Chordata</a:t>
            </a:r>
            <a:r>
              <a:rPr lang="pt-BR" dirty="0" smtClean="0"/>
              <a:t> (cordados – que apresentam </a:t>
            </a:r>
            <a:r>
              <a:rPr lang="pt-BR" dirty="0" err="1" smtClean="0"/>
              <a:t>notocorda</a:t>
            </a:r>
            <a:r>
              <a:rPr lang="pt-BR" dirty="0" smtClean="0"/>
              <a:t>)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u="sng" dirty="0" smtClean="0"/>
              <a:t>Subfilo</a:t>
            </a:r>
            <a:r>
              <a:rPr lang="pt-BR" dirty="0" smtClean="0"/>
              <a:t>: </a:t>
            </a:r>
            <a:r>
              <a:rPr lang="pt-BR" dirty="0" err="1" smtClean="0"/>
              <a:t>Vertebrata</a:t>
            </a:r>
            <a:r>
              <a:rPr lang="pt-BR" dirty="0" smtClean="0"/>
              <a:t> (</a:t>
            </a:r>
            <a:r>
              <a:rPr lang="pt-BR" dirty="0" err="1" smtClean="0"/>
              <a:t>craniata</a:t>
            </a:r>
            <a:r>
              <a:rPr lang="pt-BR" dirty="0" smtClean="0"/>
              <a:t> – massa encefálica protegida (crânio e coluna segmentada em vértebras)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3219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67" y="2000994"/>
            <a:ext cx="8022004" cy="315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528" y="5264040"/>
            <a:ext cx="85980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Exemplos de diferentes graus e direções de achatamento do corpo dos peixes. Achatamento lateral: </a:t>
            </a:r>
            <a:r>
              <a:rPr lang="pt-BR" dirty="0" err="1"/>
              <a:t>a-b</a:t>
            </a:r>
            <a:r>
              <a:rPr lang="pt-BR" dirty="0"/>
              <a:t>) </a:t>
            </a:r>
            <a:r>
              <a:rPr lang="pt-BR" dirty="0" err="1"/>
              <a:t>peixe-galo</a:t>
            </a:r>
            <a:r>
              <a:rPr lang="pt-BR" dirty="0"/>
              <a:t> (</a:t>
            </a:r>
            <a:r>
              <a:rPr lang="pt-BR" i="1" dirty="0" err="1"/>
              <a:t>Seleve</a:t>
            </a:r>
            <a:r>
              <a:rPr lang="pt-BR" i="1" dirty="0"/>
              <a:t> </a:t>
            </a:r>
            <a:r>
              <a:rPr lang="pt-BR" i="1" dirty="0" err="1"/>
              <a:t>vomer</a:t>
            </a:r>
            <a:r>
              <a:rPr lang="pt-BR" dirty="0"/>
              <a:t>); c-d) tainha (</a:t>
            </a:r>
            <a:r>
              <a:rPr lang="pt-BR" i="1" dirty="0" err="1"/>
              <a:t>Mugil</a:t>
            </a:r>
            <a:r>
              <a:rPr lang="pt-BR" i="1" dirty="0"/>
              <a:t> lisa</a:t>
            </a:r>
            <a:r>
              <a:rPr lang="pt-BR" dirty="0"/>
              <a:t>); Achatamento </a:t>
            </a:r>
            <a:r>
              <a:rPr lang="pt-BR" dirty="0" err="1"/>
              <a:t>dorso-ventral</a:t>
            </a:r>
            <a:r>
              <a:rPr lang="pt-BR" dirty="0"/>
              <a:t>: </a:t>
            </a:r>
            <a:r>
              <a:rPr lang="pt-BR" dirty="0" err="1"/>
              <a:t>e-f</a:t>
            </a:r>
            <a:r>
              <a:rPr lang="pt-BR" dirty="0"/>
              <a:t>) peixe-morcego (</a:t>
            </a:r>
            <a:r>
              <a:rPr lang="pt-BR" i="1" dirty="0" err="1"/>
              <a:t>Dibranchus</a:t>
            </a:r>
            <a:r>
              <a:rPr lang="pt-BR" i="1" dirty="0"/>
              <a:t> </a:t>
            </a:r>
            <a:r>
              <a:rPr lang="pt-BR" i="1" dirty="0" err="1"/>
              <a:t>atlanticus</a:t>
            </a:r>
            <a:r>
              <a:rPr lang="pt-BR" dirty="0"/>
              <a:t>); g-h) peixe-sapo (</a:t>
            </a:r>
            <a:r>
              <a:rPr lang="pt-BR" i="1" dirty="0" err="1"/>
              <a:t>Lophius</a:t>
            </a:r>
            <a:r>
              <a:rPr lang="pt-BR" i="1" dirty="0"/>
              <a:t> </a:t>
            </a:r>
            <a:r>
              <a:rPr lang="pt-BR" i="1" dirty="0" err="1"/>
              <a:t>gastrophysus</a:t>
            </a:r>
            <a:r>
              <a:rPr lang="pt-BR" dirty="0"/>
              <a:t>). </a:t>
            </a:r>
            <a:endParaRPr lang="pt-BR" dirty="0" smtClean="0"/>
          </a:p>
          <a:p>
            <a:pPr algn="just"/>
            <a:r>
              <a:rPr lang="pt-BR" dirty="0" smtClean="0"/>
              <a:t>Fonte: </a:t>
            </a:r>
            <a:r>
              <a:rPr lang="pt-BR" dirty="0" err="1" smtClean="0"/>
              <a:t>Benvenutti</a:t>
            </a:r>
            <a:r>
              <a:rPr lang="pt-BR" dirty="0" smtClean="0"/>
              <a:t> e </a:t>
            </a:r>
            <a:r>
              <a:rPr lang="pt-BR" dirty="0" err="1" smtClean="0"/>
              <a:t>Fiscer</a:t>
            </a:r>
            <a:r>
              <a:rPr lang="pt-BR" dirty="0" smtClean="0"/>
              <a:t> (2011).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1656184"/>
          </a:xfrm>
        </p:spPr>
        <p:txBody>
          <a:bodyPr>
            <a:normAutofit/>
          </a:bodyPr>
          <a:lstStyle/>
          <a:p>
            <a:r>
              <a:rPr lang="pt-BR" sz="2800" dirty="0" smtClean="0"/>
              <a:t>Como peixes são tridimensionais</a:t>
            </a:r>
          </a:p>
          <a:p>
            <a:pPr lvl="1"/>
            <a:r>
              <a:rPr lang="pt-BR" dirty="0" smtClean="0"/>
              <a:t>O formato é diferente quando visto de frente, de cima e em vista lateral.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97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086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7915" y="5301208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Correlação entre formato do corpo </a:t>
            </a:r>
            <a:r>
              <a:rPr lang="pt-BR" dirty="0" smtClean="0"/>
              <a:t>e seção </a:t>
            </a:r>
            <a:r>
              <a:rPr lang="pt-BR" dirty="0"/>
              <a:t>transversal. Cada </a:t>
            </a:r>
            <a:r>
              <a:rPr lang="pt-BR" dirty="0" smtClean="0"/>
              <a:t>formato induz </a:t>
            </a:r>
            <a:r>
              <a:rPr lang="pt-BR" dirty="0"/>
              <a:t>um tipo de nado, e os </a:t>
            </a:r>
            <a:r>
              <a:rPr lang="pt-BR" dirty="0" smtClean="0"/>
              <a:t>seguintes peixes </a:t>
            </a:r>
            <a:r>
              <a:rPr lang="pt-BR" dirty="0"/>
              <a:t>ilustram como exemplo: a</a:t>
            </a:r>
            <a:r>
              <a:rPr lang="pt-BR" dirty="0" smtClean="0"/>
              <a:t>, atum </a:t>
            </a:r>
            <a:r>
              <a:rPr lang="pt-BR" dirty="0"/>
              <a:t>(</a:t>
            </a:r>
            <a:r>
              <a:rPr lang="pt-BR" i="1" dirty="0" err="1"/>
              <a:t>Thunnus</a:t>
            </a:r>
            <a:r>
              <a:rPr lang="pt-BR" dirty="0"/>
              <a:t>); b, </a:t>
            </a:r>
            <a:r>
              <a:rPr lang="pt-BR" dirty="0" smtClean="0"/>
              <a:t>bodião-de-pinta (</a:t>
            </a:r>
            <a:r>
              <a:rPr lang="pt-BR" i="1" dirty="0" err="1"/>
              <a:t>Tautoga</a:t>
            </a:r>
            <a:r>
              <a:rPr lang="pt-BR" dirty="0"/>
              <a:t>); c, raia (</a:t>
            </a:r>
            <a:r>
              <a:rPr lang="pt-BR" i="1" dirty="0"/>
              <a:t>Raja</a:t>
            </a:r>
            <a:r>
              <a:rPr lang="pt-BR" dirty="0"/>
              <a:t>); d, </a:t>
            </a:r>
            <a:r>
              <a:rPr lang="pt-BR" dirty="0" smtClean="0"/>
              <a:t>peixe </a:t>
            </a:r>
            <a:r>
              <a:rPr lang="pt-BR" dirty="0" err="1" smtClean="0"/>
              <a:t>caximbo</a:t>
            </a:r>
            <a:r>
              <a:rPr lang="pt-BR" dirty="0" smtClean="0"/>
              <a:t> (</a:t>
            </a:r>
            <a:r>
              <a:rPr lang="pt-BR" i="1" dirty="0" err="1"/>
              <a:t>Syngnathus</a:t>
            </a:r>
            <a:r>
              <a:rPr lang="pt-BR" dirty="0"/>
              <a:t>). FONTE: </a:t>
            </a:r>
            <a:r>
              <a:rPr lang="pt-BR" dirty="0" smtClean="0"/>
              <a:t>THE EDUCATION </a:t>
            </a:r>
            <a:r>
              <a:rPr lang="pt-BR" dirty="0"/>
              <a:t>PROGRAM AT </a:t>
            </a:r>
            <a:r>
              <a:rPr lang="pt-BR" dirty="0" smtClean="0"/>
              <a:t>THE NEW </a:t>
            </a:r>
            <a:r>
              <a:rPr lang="pt-BR" dirty="0"/>
              <a:t>JERSEY MARINE </a:t>
            </a:r>
            <a:r>
              <a:rPr lang="pt-BR" dirty="0" smtClean="0"/>
              <a:t>SCIENCES CONSORTIUM</a:t>
            </a:r>
            <a:r>
              <a:rPr lang="pt-BR" dirty="0"/>
              <a:t>, 2009.</a:t>
            </a:r>
          </a:p>
        </p:txBody>
      </p:sp>
    </p:spTree>
    <p:extLst>
      <p:ext uri="{BB962C8B-B14F-4D97-AF65-F5344CB8AC3E}">
        <p14:creationId xmlns:p14="http://schemas.microsoft.com/office/powerpoint/2010/main" val="31009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clubedapescaria.com.br/img/peixes/bon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47" y="1996509"/>
            <a:ext cx="2664296" cy="15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730863"/>
            <a:ext cx="8229600" cy="4021907"/>
          </a:xfrm>
        </p:spPr>
        <p:txBody>
          <a:bodyPr>
            <a:normAutofit fontScale="85000" lnSpcReduction="20000"/>
          </a:bodyPr>
          <a:lstStyle/>
          <a:p>
            <a:r>
              <a:rPr lang="pt-BR" sz="2800" u="sng" dirty="0" smtClean="0"/>
              <a:t>Fusiforme</a:t>
            </a:r>
            <a:r>
              <a:rPr lang="pt-BR" sz="2800" dirty="0" smtClean="0"/>
              <a:t> </a:t>
            </a:r>
            <a:r>
              <a:rPr lang="pt-BR" sz="2600" dirty="0" smtClean="0"/>
              <a:t>(corpos alongados, com as extremidades mais estreitas que o centro. São os peixes mais hidrodinâmicos. É a forma mais encontrada); </a:t>
            </a:r>
            <a:endParaRPr lang="pt-BR" sz="2800" dirty="0" smtClean="0"/>
          </a:p>
          <a:p>
            <a:endParaRPr lang="pt-BR" sz="2800" dirty="0"/>
          </a:p>
          <a:p>
            <a:r>
              <a:rPr lang="pt-BR" sz="2800" u="sng" dirty="0" smtClean="0"/>
              <a:t>Lateralmente comprimida </a:t>
            </a:r>
            <a:r>
              <a:rPr lang="pt-BR" sz="2600" dirty="0" smtClean="0"/>
              <a:t>(grande velocidade em pequenas distâncias)</a:t>
            </a:r>
            <a:r>
              <a:rPr lang="pt-BR" sz="2800" dirty="0" smtClean="0"/>
              <a:t>;</a:t>
            </a:r>
          </a:p>
          <a:p>
            <a:endParaRPr lang="pt-BR" sz="2800" dirty="0" smtClean="0"/>
          </a:p>
          <a:p>
            <a:endParaRPr lang="pt-BR" sz="2800" dirty="0"/>
          </a:p>
          <a:p>
            <a:r>
              <a:rPr lang="pt-BR" sz="2800" u="sng" dirty="0" smtClean="0"/>
              <a:t>Dorso </a:t>
            </a:r>
            <a:r>
              <a:rPr lang="pt-BR" sz="2800" u="sng" dirty="0" err="1" smtClean="0"/>
              <a:t>ventralmente</a:t>
            </a:r>
            <a:r>
              <a:rPr lang="pt-BR" sz="2800" u="sng" dirty="0" smtClean="0"/>
              <a:t> comprimida </a:t>
            </a:r>
            <a:r>
              <a:rPr lang="pt-BR" sz="2600" dirty="0" smtClean="0"/>
              <a:t>(nado similar ao </a:t>
            </a:r>
            <a:r>
              <a:rPr lang="pt-BR" sz="2600" dirty="0" err="1" smtClean="0"/>
              <a:t>vôo</a:t>
            </a:r>
            <a:r>
              <a:rPr lang="pt-BR" sz="2600" dirty="0" smtClean="0"/>
              <a:t> das aves)</a:t>
            </a:r>
            <a:r>
              <a:rPr lang="pt-BR" sz="2800" dirty="0" smtClean="0"/>
              <a:t>;</a:t>
            </a:r>
          </a:p>
          <a:p>
            <a:endParaRPr lang="pt-BR" sz="2800" dirty="0"/>
          </a:p>
          <a:p>
            <a:r>
              <a:rPr lang="pt-BR" sz="2800" u="sng" dirty="0" err="1" smtClean="0"/>
              <a:t>Anguiliforme</a:t>
            </a:r>
            <a:r>
              <a:rPr lang="pt-BR" sz="2800" dirty="0" smtClean="0"/>
              <a:t> </a:t>
            </a:r>
            <a:r>
              <a:rPr lang="pt-BR" sz="2600" dirty="0" smtClean="0"/>
              <a:t>(Nado similar ao das cobras)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6150" name="Picture 6" descr="https://c2.staticflickr.com/4/3488/3287463971_8434cbbf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47" y="3429000"/>
            <a:ext cx="1551369" cy="1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animais.culturamix.com/blog/wp-content/gallery/peixe-linguado/peixe-linguado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50" y="4869160"/>
            <a:ext cx="2200455" cy="11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3.ualg.pt/~madias/guadiana/engu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58" y="5589240"/>
            <a:ext cx="1848114" cy="12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9552" y="548680"/>
            <a:ext cx="81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Formato anatômico mais comuns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3797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40" y="17868"/>
            <a:ext cx="3965672" cy="511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" y="5132862"/>
            <a:ext cx="6811166" cy="172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75656" y="3861048"/>
            <a:ext cx="3339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/>
              <a:t>Fonte: </a:t>
            </a:r>
            <a:r>
              <a:rPr lang="pt-BR" dirty="0" err="1"/>
              <a:t>Benvenutti</a:t>
            </a:r>
            <a:r>
              <a:rPr lang="pt-BR" dirty="0"/>
              <a:t> e </a:t>
            </a:r>
            <a:r>
              <a:rPr lang="pt-BR" dirty="0" err="1"/>
              <a:t>Fiscer</a:t>
            </a:r>
            <a:r>
              <a:rPr lang="pt-BR" dirty="0"/>
              <a:t> (2011).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548680"/>
            <a:ext cx="442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Outros formatos</a:t>
            </a:r>
            <a:endParaRPr lang="pt-BR" sz="3200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5436096" y="6317704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9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Divisão do corpo dos peixes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6" y="1916832"/>
            <a:ext cx="8227868" cy="25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0596" y="5085184"/>
            <a:ext cx="822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Ilustrações de peixes representando duas possíveis morfologias gerais externas, e</a:t>
            </a:r>
          </a:p>
          <a:p>
            <a:pPr algn="just"/>
            <a:r>
              <a:rPr lang="pt-BR" dirty="0"/>
              <a:t>suas respectivas regiões do corpo. Em </a:t>
            </a:r>
            <a:r>
              <a:rPr lang="pt-BR" dirty="0" smtClean="0"/>
              <a:t>“A,” </a:t>
            </a:r>
            <a:r>
              <a:rPr lang="pt-BR" dirty="0"/>
              <a:t>exemplar do peixe ósseo tucunaré (</a:t>
            </a:r>
            <a:r>
              <a:rPr lang="pt-BR" i="1" dirty="0" err="1" smtClean="0"/>
              <a:t>Cichla</a:t>
            </a:r>
            <a:r>
              <a:rPr lang="pt-BR" i="1" dirty="0" smtClean="0"/>
              <a:t> sp.</a:t>
            </a:r>
            <a:r>
              <a:rPr lang="pt-BR" dirty="0" smtClean="0"/>
              <a:t>).</a:t>
            </a:r>
            <a:endParaRPr lang="pt-BR" dirty="0"/>
          </a:p>
          <a:p>
            <a:pPr algn="just"/>
            <a:r>
              <a:rPr lang="pt-BR" dirty="0"/>
              <a:t>Em </a:t>
            </a:r>
            <a:r>
              <a:rPr lang="pt-BR" dirty="0" smtClean="0"/>
              <a:t>“B”, </a:t>
            </a:r>
            <a:r>
              <a:rPr lang="pt-BR" dirty="0"/>
              <a:t>observar exemplar de peixe cartilaginoso, uma raia (</a:t>
            </a:r>
            <a:r>
              <a:rPr lang="pt-BR" i="1" dirty="0" err="1"/>
              <a:t>Potamotrygon</a:t>
            </a:r>
            <a:r>
              <a:rPr lang="pt-BR" i="1" dirty="0"/>
              <a:t> motoro</a:t>
            </a:r>
            <a:r>
              <a:rPr lang="pt-BR" dirty="0"/>
              <a:t>).</a:t>
            </a:r>
          </a:p>
          <a:p>
            <a:pPr algn="just"/>
            <a:r>
              <a:rPr lang="pt-BR" dirty="0"/>
              <a:t>Ilustrações fora de escala. </a:t>
            </a:r>
            <a:endParaRPr lang="pt-BR" dirty="0" smtClean="0"/>
          </a:p>
          <a:p>
            <a:pPr algn="just"/>
            <a:r>
              <a:rPr lang="pt-BR" dirty="0" smtClean="0"/>
              <a:t>Fonte: Jorge (2009)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82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em https://www.facebook.com/100007009595917/posts/2305038603073104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5954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3" name="Grupo 3072"/>
          <p:cNvGrpSpPr/>
          <p:nvPr/>
        </p:nvGrpSpPr>
        <p:grpSpPr>
          <a:xfrm>
            <a:off x="179512" y="1520835"/>
            <a:ext cx="9649072" cy="4932501"/>
            <a:chOff x="179512" y="1520835"/>
            <a:chExt cx="9649072" cy="4932501"/>
          </a:xfrm>
        </p:grpSpPr>
        <p:sp>
          <p:nvSpPr>
            <p:cNvPr id="5" name="CaixaDeTexto 4"/>
            <p:cNvSpPr txBox="1"/>
            <p:nvPr/>
          </p:nvSpPr>
          <p:spPr>
            <a:xfrm>
              <a:off x="2519772" y="1520835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1ª Nadadeira dorsal</a:t>
              </a:r>
              <a:endParaRPr lang="pt-BR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7380312" y="1886293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 caudal</a:t>
              </a:r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907704" y="321297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Opérculo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79512" y="306896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Narina</a:t>
              </a:r>
              <a:endParaRPr lang="pt-BR" dirty="0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1475656" y="5229200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55576" y="262305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Olhos</a:t>
              </a:r>
              <a:endParaRPr lang="pt-BR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1475656" y="5589240"/>
              <a:ext cx="165618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96752" y="343829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Boca</a:t>
              </a:r>
              <a:endParaRPr lang="pt-BR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483768" y="6165304"/>
              <a:ext cx="165618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475656" y="4865726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Nadadeiras peitorais</a:t>
              </a:r>
              <a:endParaRPr lang="pt-BR" dirty="0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4283968" y="5661248"/>
              <a:ext cx="864096" cy="306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3610906" y="4967880"/>
              <a:ext cx="221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Nadadeiras pélvicas</a:t>
              </a:r>
              <a:endParaRPr lang="pt-BR" dirty="0"/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5292080" y="5661248"/>
              <a:ext cx="57606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076056" y="436510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Ânus</a:t>
              </a:r>
              <a:endParaRPr lang="pt-BR" dirty="0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5508104" y="6021288"/>
              <a:ext cx="1440160" cy="328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875736" y="4005064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Escamas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6372200" y="5661248"/>
              <a:ext cx="1296144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976156" y="4653136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Nadadeira anal</a:t>
              </a:r>
              <a:endParaRPr lang="pt-BR" dirty="0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6876256" y="5157192"/>
              <a:ext cx="86409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6390189" y="4005064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Pedúnculo caudal</a:t>
              </a:r>
              <a:endParaRPr lang="pt-BR" dirty="0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3875736" y="3327826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Linha lateral</a:t>
              </a:r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5868144" y="2411596"/>
            <a:ext cx="227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adiposa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935596" y="395954"/>
            <a:ext cx="7524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Anatomia externa</a:t>
            </a:r>
            <a:endParaRPr lang="pt-BR" sz="4400" dirty="0"/>
          </a:p>
        </p:txBody>
      </p:sp>
      <p:sp>
        <p:nvSpPr>
          <p:cNvPr id="1024" name="CaixaDeTexto 1023"/>
          <p:cNvSpPr txBox="1"/>
          <p:nvPr/>
        </p:nvSpPr>
        <p:spPr>
          <a:xfrm>
            <a:off x="823717" y="418973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cabeça</a:t>
            </a:r>
            <a:endParaRPr lang="pt-BR" dirty="0"/>
          </a:p>
        </p:txBody>
      </p:sp>
      <p:sp>
        <p:nvSpPr>
          <p:cNvPr id="1025" name="CaixaDeTexto 1024"/>
          <p:cNvSpPr txBox="1"/>
          <p:nvPr/>
        </p:nvSpPr>
        <p:spPr>
          <a:xfrm>
            <a:off x="5207577" y="63804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</a:t>
            </a:r>
            <a:r>
              <a:rPr lang="pt-BR" dirty="0" err="1" smtClean="0"/>
              <a:t>Pinterest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80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la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5" y="70270"/>
            <a:ext cx="6686655" cy="502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436096" y="524686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Leonard </a:t>
            </a:r>
            <a:r>
              <a:rPr lang="pt-BR" dirty="0" err="1" smtClean="0"/>
              <a:t>Lovshin</a:t>
            </a:r>
            <a:endParaRPr lang="pt-BR" dirty="0"/>
          </a:p>
        </p:txBody>
      </p:sp>
      <p:pic>
        <p:nvPicPr>
          <p:cNvPr id="2054" name="Picture 6" descr="Distinguishing Male from Female Tila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5064"/>
            <a:ext cx="411366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102544" y="637771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</a:t>
            </a:r>
            <a:r>
              <a:rPr lang="pt-BR" dirty="0" err="1" smtClean="0"/>
              <a:t>Popma</a:t>
            </a:r>
            <a:r>
              <a:rPr lang="pt-BR" dirty="0" smtClean="0"/>
              <a:t> e </a:t>
            </a:r>
            <a:r>
              <a:rPr lang="pt-BR" dirty="0" err="1" smtClean="0"/>
              <a:t>Masser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9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bag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" y="2924944"/>
            <a:ext cx="82597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2608" y="240063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dorsal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29367" y="57274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pélvica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238953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caudal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907704" y="5354962"/>
            <a:ext cx="19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anal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012160" y="6096732"/>
            <a:ext cx="19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peitoral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684461" y="2924944"/>
            <a:ext cx="139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Opérculo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812360" y="3294276"/>
            <a:ext cx="88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Olho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793371" y="6466064"/>
            <a:ext cx="138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Barbilhões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496944" y="3663608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Boca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83568" y="60967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Pedúnculo caudal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677931" y="692696"/>
            <a:ext cx="191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há escamas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2506604" y="2020198"/>
            <a:ext cx="171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Linha lateral</a:t>
            </a:r>
            <a:endParaRPr lang="pt-BR" dirty="0"/>
          </a:p>
        </p:txBody>
      </p:sp>
      <p:cxnSp>
        <p:nvCxnSpPr>
          <p:cNvPr id="18" name="Conector de seta reta 17"/>
          <p:cNvCxnSpPr>
            <a:stCxn id="15" idx="2"/>
          </p:cNvCxnSpPr>
          <p:nvPr/>
        </p:nvCxnSpPr>
        <p:spPr>
          <a:xfrm>
            <a:off x="4637584" y="1062028"/>
            <a:ext cx="0" cy="2970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7164288" y="3312383"/>
            <a:ext cx="2" cy="7560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H="1">
            <a:off x="8024337" y="3690425"/>
            <a:ext cx="2" cy="3780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8767450" y="4032940"/>
            <a:ext cx="2" cy="3780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4" idx="0"/>
          </p:cNvCxnSpPr>
          <p:nvPr/>
        </p:nvCxnSpPr>
        <p:spPr>
          <a:xfrm flipV="1">
            <a:off x="1691680" y="4581128"/>
            <a:ext cx="468560" cy="15156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V="1">
            <a:off x="7981287" y="5229200"/>
            <a:ext cx="94875" cy="12618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6684461" y="5093366"/>
            <a:ext cx="0" cy="10033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CaixaDeTexto 3072"/>
          <p:cNvSpPr txBox="1"/>
          <p:nvPr/>
        </p:nvSpPr>
        <p:spPr>
          <a:xfrm>
            <a:off x="7981287" y="2547484"/>
            <a:ext cx="1055209" cy="3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Narinas</a:t>
            </a:r>
            <a:endParaRPr lang="pt-BR" dirty="0"/>
          </a:p>
        </p:txBody>
      </p:sp>
      <p:cxnSp>
        <p:nvCxnSpPr>
          <p:cNvPr id="35" name="Conector de seta reta 34"/>
          <p:cNvCxnSpPr/>
          <p:nvPr/>
        </p:nvCxnSpPr>
        <p:spPr>
          <a:xfrm>
            <a:off x="8524236" y="2939457"/>
            <a:ext cx="0" cy="12825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Conector de seta reta 3076"/>
          <p:cNvCxnSpPr/>
          <p:nvPr/>
        </p:nvCxnSpPr>
        <p:spPr>
          <a:xfrm>
            <a:off x="3364900" y="2400635"/>
            <a:ext cx="2232336" cy="19284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H="1">
            <a:off x="1925960" y="2400635"/>
            <a:ext cx="1061864" cy="18674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530865" y="3078252"/>
            <a:ext cx="19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Nadadeira adiposa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04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Revestimento corporal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Peixes podem ser revestidos de escamas, pele ou placas ósseas</a:t>
            </a:r>
          </a:p>
          <a:p>
            <a:r>
              <a:rPr lang="pt-BR" dirty="0" smtClean="0"/>
              <a:t>Escamas:</a:t>
            </a:r>
          </a:p>
          <a:p>
            <a:pPr lvl="1"/>
            <a:r>
              <a:rPr lang="pt-BR" dirty="0" smtClean="0"/>
              <a:t>São estruturas dérmicas, dispostas em fileiras longitudinais e diagonais;</a:t>
            </a:r>
          </a:p>
          <a:p>
            <a:pPr lvl="1"/>
            <a:r>
              <a:rPr lang="pt-BR" dirty="0" smtClean="0"/>
              <a:t>Podem cobrir todo o corpo ou apenas algumas regiões;</a:t>
            </a:r>
          </a:p>
          <a:p>
            <a:pPr lvl="1"/>
            <a:r>
              <a:rPr lang="pt-BR" dirty="0" smtClean="0"/>
              <a:t>Siluriformes apresem o corpo </a:t>
            </a:r>
            <a:r>
              <a:rPr lang="pt-BR" dirty="0" err="1" smtClean="0"/>
              <a:t>nú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Cascudos, armados e esturjões apresentam “escamas” primitivas, em formas de placas ósseas ou escudos ósseos.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1284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carpa com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52377"/>
            <a:ext cx="5000465" cy="53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63688" y="6219254"/>
            <a:ext cx="5328592" cy="45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707904" y="6444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970996" y="3525703"/>
            <a:ext cx="292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Cyprinus</a:t>
            </a:r>
            <a:r>
              <a:rPr lang="pt-BR" i="1" dirty="0" smtClean="0"/>
              <a:t> </a:t>
            </a:r>
            <a:r>
              <a:rPr lang="pt-BR" i="1" dirty="0" err="1" smtClean="0"/>
              <a:t>carpio</a:t>
            </a:r>
            <a:endParaRPr lang="pt-BR" i="1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076056" y="3140968"/>
            <a:ext cx="3888432" cy="35283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Classificação dos peixes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254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Superclasse: </a:t>
            </a:r>
            <a:r>
              <a:rPr lang="pt-BR" dirty="0" err="1" smtClean="0"/>
              <a:t>Myxinomorphi</a:t>
            </a:r>
            <a:endParaRPr lang="pt-BR" dirty="0"/>
          </a:p>
          <a:p>
            <a:pPr marL="0" indent="0">
              <a:buNone/>
            </a:pPr>
            <a:r>
              <a:rPr lang="pt-BR" dirty="0" smtClean="0"/>
              <a:t>Classe: </a:t>
            </a:r>
            <a:r>
              <a:rPr lang="pt-BR" dirty="0" err="1" smtClean="0"/>
              <a:t>Myxini</a:t>
            </a:r>
            <a:endParaRPr lang="pt-BR" dirty="0" smtClean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400" dirty="0" smtClean="0"/>
              <a:t>Feiticeiras ou peixes-bruxa</a:t>
            </a:r>
            <a:endParaRPr lang="pt-BR" sz="2400" dirty="0"/>
          </a:p>
        </p:txBody>
      </p:sp>
      <p:pic>
        <p:nvPicPr>
          <p:cNvPr id="2050" name="Picture 2" descr="http://lh5.ggpht.com/-xmXVJ_c1WwQ/Thci1ZxkTmI/AAAAAAAABcU/cgxpH03HVWY/hagfish3%25255B18%2525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384493" cy="23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076056" y="3356992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Peixes sem maxila ou nadadeiras pares;</a:t>
            </a:r>
          </a:p>
          <a:p>
            <a:pPr algn="just"/>
            <a:r>
              <a:rPr lang="pt-BR" sz="2400" dirty="0" smtClean="0"/>
              <a:t>Boca com quatro pares de tentáculos;</a:t>
            </a:r>
          </a:p>
          <a:p>
            <a:pPr algn="just"/>
            <a:r>
              <a:rPr lang="pt-BR" sz="2400" dirty="0" smtClean="0"/>
              <a:t>1 a 16 pares de fendas branquiais externas;</a:t>
            </a:r>
          </a:p>
          <a:p>
            <a:pPr algn="just"/>
            <a:r>
              <a:rPr lang="pt-BR" sz="2400" dirty="0" smtClean="0"/>
              <a:t>Vertebras ausentes.</a:t>
            </a:r>
          </a:p>
          <a:p>
            <a:pPr algn="just"/>
            <a:r>
              <a:rPr lang="pt-BR" sz="2400" dirty="0" smtClean="0"/>
              <a:t>Aproximadamente 70 sp.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467544" y="6106656"/>
            <a:ext cx="4071905" cy="778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67544" y="6106656"/>
            <a:ext cx="407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Peixe primitivo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40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Modificadas em formas de placas ósseas</a:t>
            </a:r>
            <a:endParaRPr lang="pt-BR" dirty="0"/>
          </a:p>
        </p:txBody>
      </p:sp>
      <p:pic>
        <p:nvPicPr>
          <p:cNvPr id="5" name="Picture 2" descr="http://4.bp.blogspot.com/-zTr6UPb6b0E/Tiylwp_yrfI/AAAAAAAABIk/mqUoN6plSWE/s1600/cascudo+ou+peixe-gato+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6096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1.bp.blogspot.com/-LEmTo2N3clk/Tk3QA4jSiII/AAAAAAAAADs/YgBI9DszwI4/s320/caboge+-+descascando+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37112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948264" y="3356992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Rhinelepis</a:t>
            </a:r>
            <a:r>
              <a:rPr lang="pt-BR" i="1" dirty="0" smtClean="0"/>
              <a:t> </a:t>
            </a:r>
            <a:r>
              <a:rPr lang="pt-BR" i="1" dirty="0" err="1" smtClean="0"/>
              <a:t>aspera</a:t>
            </a:r>
            <a:endParaRPr lang="pt-BR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691680" y="6444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56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pterodoras granulo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05" y="1052736"/>
            <a:ext cx="36671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pterodoras granulo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75992"/>
            <a:ext cx="4163616" cy="31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460205" y="6381328"/>
            <a:ext cx="428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Pterodoras</a:t>
            </a:r>
            <a:r>
              <a:rPr lang="pt-BR" i="1" dirty="0" smtClean="0"/>
              <a:t> </a:t>
            </a:r>
            <a:r>
              <a:rPr lang="pt-BR" i="1" dirty="0" err="1" smtClean="0"/>
              <a:t>granulosus</a:t>
            </a:r>
            <a:endParaRPr lang="pt-BR" i="1" dirty="0"/>
          </a:p>
        </p:txBody>
      </p:sp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5" y="288971"/>
            <a:ext cx="3923928" cy="9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m para Acipenser s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9" y="1556792"/>
            <a:ext cx="2493200" cy="46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67544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Acipenser</a:t>
            </a:r>
            <a:r>
              <a:rPr lang="pt-BR" i="1" dirty="0" smtClean="0"/>
              <a:t> spp.</a:t>
            </a:r>
            <a:endParaRPr lang="pt-BR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72000" y="2606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89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144000" cy="19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692696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pt-BR" sz="2800" dirty="0" smtClean="0"/>
              <a:t>As escamas dos peixes teleósteos se classificam em: </a:t>
            </a:r>
            <a:r>
              <a:rPr lang="pt-BR" sz="2800" dirty="0" err="1" smtClean="0"/>
              <a:t>ganóides</a:t>
            </a:r>
            <a:r>
              <a:rPr lang="pt-BR" sz="2800" dirty="0" smtClean="0"/>
              <a:t>, </a:t>
            </a:r>
            <a:r>
              <a:rPr lang="pt-BR" sz="2800" dirty="0" err="1" smtClean="0"/>
              <a:t>cosmóides</a:t>
            </a:r>
            <a:r>
              <a:rPr lang="pt-BR" sz="2800" dirty="0" smtClean="0"/>
              <a:t> e </a:t>
            </a:r>
            <a:r>
              <a:rPr lang="pt-BR" sz="2800" dirty="0" err="1" smtClean="0"/>
              <a:t>elasmóides</a:t>
            </a:r>
            <a:r>
              <a:rPr lang="pt-BR" sz="2800" dirty="0" smtClean="0"/>
              <a:t> (</a:t>
            </a:r>
            <a:r>
              <a:rPr lang="pt-BR" sz="2800" dirty="0" err="1" smtClean="0"/>
              <a:t>ciclóides</a:t>
            </a:r>
            <a:r>
              <a:rPr lang="pt-BR" sz="2800" dirty="0" smtClean="0"/>
              <a:t> e </a:t>
            </a:r>
            <a:r>
              <a:rPr lang="pt-BR" sz="2800" dirty="0" err="1" smtClean="0"/>
              <a:t>ctenóides</a:t>
            </a:r>
            <a:r>
              <a:rPr lang="pt-BR" sz="2800" dirty="0" smtClean="0"/>
              <a:t>);</a:t>
            </a:r>
          </a:p>
          <a:p>
            <a:pPr marL="457200" indent="-457200">
              <a:buFont typeface="Arial" pitchFamily="34" charset="0"/>
              <a:buChar char="•"/>
            </a:pPr>
            <a:endParaRPr lang="pt-BR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pt-BR" sz="2800" dirty="0" smtClean="0"/>
              <a:t>As escamas dos peixes cartilaginosos são as </a:t>
            </a:r>
            <a:r>
              <a:rPr lang="pt-BR" sz="2800" dirty="0" err="1" smtClean="0"/>
              <a:t>placóides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63093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Imagens: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11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79104" y="1883537"/>
            <a:ext cx="8064896" cy="5312361"/>
            <a:chOff x="689395" y="404664"/>
            <a:chExt cx="7714938" cy="5786204"/>
          </a:xfrm>
        </p:grpSpPr>
        <p:grpSp>
          <p:nvGrpSpPr>
            <p:cNvPr id="8" name="Grupo 7"/>
            <p:cNvGrpSpPr/>
            <p:nvPr/>
          </p:nvGrpSpPr>
          <p:grpSpPr>
            <a:xfrm>
              <a:off x="689395" y="404664"/>
              <a:ext cx="7714938" cy="5786204"/>
              <a:chOff x="689395" y="404664"/>
              <a:chExt cx="7714938" cy="5786204"/>
            </a:xfrm>
          </p:grpSpPr>
          <p:pic>
            <p:nvPicPr>
              <p:cNvPr id="3074" name="Picture 2" descr="Identificação de Peixes Marinhos Prof. Willy Vila Nova Pessoa, MSc.  Novembro de 2014 GEP Grupo de Ecologia Pesqueira. - ppt carrega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395" y="404664"/>
                <a:ext cx="7714938" cy="57862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tângulo 1"/>
              <p:cNvSpPr/>
              <p:nvPr/>
            </p:nvSpPr>
            <p:spPr>
              <a:xfrm>
                <a:off x="689395" y="1700808"/>
                <a:ext cx="1434333" cy="44900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 4"/>
              <p:cNvSpPr/>
              <p:nvPr/>
            </p:nvSpPr>
            <p:spPr>
              <a:xfrm>
                <a:off x="1979712" y="4581128"/>
                <a:ext cx="6424621" cy="136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5192022" y="1844824"/>
                <a:ext cx="3212311" cy="27363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Retângulo 8"/>
            <p:cNvSpPr/>
            <p:nvPr/>
          </p:nvSpPr>
          <p:spPr>
            <a:xfrm>
              <a:off x="3707904" y="764704"/>
              <a:ext cx="1872208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790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2800" u="sng" dirty="0" err="1" smtClean="0"/>
              <a:t>Cosmóides</a:t>
            </a:r>
            <a:r>
              <a:rPr lang="pt-BR" sz="2800" dirty="0" smtClean="0"/>
              <a:t> são descritas para os </a:t>
            </a:r>
            <a:r>
              <a:rPr lang="pt-BR" sz="2800" dirty="0" err="1" smtClean="0"/>
              <a:t>crossopterídeos</a:t>
            </a:r>
            <a:r>
              <a:rPr lang="pt-BR" sz="2800" dirty="0" smtClean="0"/>
              <a:t> antigos (peixes com nadadeiras lobadas);</a:t>
            </a:r>
          </a:p>
          <a:p>
            <a:pPr algn="just"/>
            <a:r>
              <a:rPr lang="pt-BR" sz="2800" dirty="0" err="1" smtClean="0"/>
              <a:t>Ganóides</a:t>
            </a:r>
            <a:r>
              <a:rPr lang="pt-BR" sz="2800" dirty="0" smtClean="0"/>
              <a:t> é característica dos peixes primitivos com nadadeiras raiadas. Nos teleósteos modernos é restrito à </a:t>
            </a:r>
            <a:r>
              <a:rPr lang="pt-BR" sz="2800" i="1" dirty="0" err="1" smtClean="0"/>
              <a:t>Acipencer</a:t>
            </a:r>
            <a:r>
              <a:rPr lang="pt-BR" sz="2800" dirty="0" smtClean="0"/>
              <a:t> sp. Possuem formato </a:t>
            </a:r>
            <a:r>
              <a:rPr lang="pt-BR" sz="2800" dirty="0" err="1" smtClean="0"/>
              <a:t>rombóide</a:t>
            </a:r>
            <a:r>
              <a:rPr lang="pt-BR" sz="2800" dirty="0" smtClean="0"/>
              <a:t> (losango) e são comprimidas umas as outras.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07904" y="644430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Willy Pessoa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94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pt-BR" sz="2400" u="sng" dirty="0" err="1" smtClean="0"/>
              <a:t>Elasmóides</a:t>
            </a:r>
            <a:r>
              <a:rPr lang="pt-BR" sz="2400" u="sng" dirty="0" smtClean="0"/>
              <a:t> (</a:t>
            </a:r>
            <a:r>
              <a:rPr lang="pt-BR" sz="2400" u="sng" dirty="0" err="1" smtClean="0"/>
              <a:t>ciclóides</a:t>
            </a:r>
            <a:r>
              <a:rPr lang="pt-BR" sz="2400" u="sng" dirty="0" smtClean="0"/>
              <a:t> e </a:t>
            </a:r>
            <a:r>
              <a:rPr lang="pt-BR" sz="2400" u="sng" dirty="0" err="1" smtClean="0"/>
              <a:t>ctenóides</a:t>
            </a:r>
            <a:r>
              <a:rPr lang="pt-BR" sz="2400" u="sng" dirty="0" smtClean="0"/>
              <a:t>) </a:t>
            </a:r>
            <a:r>
              <a:rPr lang="pt-BR" sz="2400" dirty="0" smtClean="0"/>
              <a:t>são as escamas mais comuns. São finas, transparentes, e podem se apresentar bastante variadas (circular, oval ou quadradas);</a:t>
            </a:r>
          </a:p>
          <a:p>
            <a:r>
              <a:rPr lang="pt-BR" sz="2400" dirty="0" err="1" smtClean="0"/>
              <a:t>Ciclóides</a:t>
            </a:r>
            <a:r>
              <a:rPr lang="pt-BR" sz="2400" dirty="0" smtClean="0"/>
              <a:t>: mais comuns nos grupos ancestrais dos peixes ósseos. Apresentam anéis de crescimento em forma de círculo</a:t>
            </a:r>
          </a:p>
          <a:p>
            <a:r>
              <a:rPr lang="pt-BR" sz="2400" dirty="0" err="1" smtClean="0"/>
              <a:t>Ctenóides</a:t>
            </a:r>
            <a:r>
              <a:rPr lang="pt-BR" sz="2400" dirty="0" smtClean="0"/>
              <a:t>: Na borda livre há pequenos espinhos.</a:t>
            </a:r>
            <a:endParaRPr lang="pt-B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19580"/>
            <a:ext cx="65246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91880" y="65253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</a:t>
            </a:r>
            <a:r>
              <a:rPr lang="pt-BR" dirty="0" err="1" smtClean="0"/>
              <a:t>Izabelle</a:t>
            </a:r>
            <a:r>
              <a:rPr lang="pt-BR" dirty="0" smtClean="0"/>
              <a:t> Mendes (2019)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91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r>
              <a:rPr lang="pt-BR" dirty="0" smtClean="0"/>
              <a:t>Como crescem continuamente conforme os peixes crescem, as escamas são utilizadas para estimativa da idade.</a:t>
            </a:r>
          </a:p>
          <a:p>
            <a:r>
              <a:rPr lang="pt-BR" dirty="0" smtClean="0"/>
              <a:t>Formação de anéis de crescimento (período de deposição de Ca+ em virtude da parada do crescimento do peixe.</a:t>
            </a:r>
            <a:endParaRPr lang="pt-BR" dirty="0"/>
          </a:p>
        </p:txBody>
      </p:sp>
      <p:pic>
        <p:nvPicPr>
          <p:cNvPr id="4" name="Picture 2" descr="http://1.bp.blogspot.com/-_ZiirjZd-BU/TnhkDVTlIsI/AAAAAAAAJd4/WswWbKQhmrw/s320/ESCAMA-DE-PEI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51" y="3351460"/>
            <a:ext cx="29813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447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/>
          <a:lstStyle/>
          <a:p>
            <a:r>
              <a:rPr lang="pt-BR" u="sng" dirty="0" err="1" smtClean="0"/>
              <a:t>Placóide</a:t>
            </a:r>
            <a:r>
              <a:rPr lang="pt-BR" dirty="0" smtClean="0"/>
              <a:t>: Encontrada em </a:t>
            </a:r>
            <a:r>
              <a:rPr lang="pt-BR" dirty="0" err="1" smtClean="0"/>
              <a:t>tuburões</a:t>
            </a:r>
            <a:r>
              <a:rPr lang="pt-BR" dirty="0" smtClean="0"/>
              <a:t> e raias. Essas escamas não aumentam de tamanho e são substituídas conforme o animal cresce.</a:t>
            </a:r>
            <a:endParaRPr lang="pt-BR" dirty="0"/>
          </a:p>
        </p:txBody>
      </p:sp>
      <p:pic>
        <p:nvPicPr>
          <p:cNvPr id="8194" name="Picture 2" descr="http://2.bp.blogspot.com/-VkAs_KJxj4M/Ujd4qiZ0mHI/AAAAAAAAAxU/DXvy6RIRLn4/s1600/Cor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40968"/>
            <a:ext cx="53054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6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Em geral, as escamas têm função de proteção e quando perdidas, não crescem novamente, salmo em alguns casos de lesão. Exceção são para as escamas </a:t>
            </a:r>
            <a:r>
              <a:rPr lang="pt-BR" dirty="0" err="1" smtClean="0"/>
              <a:t>placóides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Curiosidade: As escamas que ficam situadas sob a linha lateral apresentam pequenos orifícios (células sensoriais e  terminações nervosas)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6581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88"/>
            <a:ext cx="78867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88024" y="128588"/>
            <a:ext cx="3384376" cy="660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</a:rPr>
              <a:t>Exemplos de revestimentos nos peixes: (a) somente por </a:t>
            </a:r>
            <a:r>
              <a:rPr lang="pt-BR" b="1" dirty="0">
                <a:solidFill>
                  <a:schemeClr val="tx1"/>
                </a:solidFill>
              </a:rPr>
              <a:t>pele</a:t>
            </a:r>
            <a:r>
              <a:rPr lang="pt-BR" dirty="0">
                <a:solidFill>
                  <a:schemeClr val="tx1"/>
                </a:solidFill>
              </a:rPr>
              <a:t> em bagre (</a:t>
            </a:r>
            <a:r>
              <a:rPr lang="pt-BR" i="1" dirty="0" err="1">
                <a:solidFill>
                  <a:schemeClr val="tx1"/>
                </a:solidFill>
              </a:rPr>
              <a:t>Genidens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genidens</a:t>
            </a:r>
            <a:r>
              <a:rPr lang="pt-BR" dirty="0">
                <a:solidFill>
                  <a:schemeClr val="tx1"/>
                </a:solidFill>
              </a:rPr>
              <a:t>); (b) </a:t>
            </a:r>
            <a:r>
              <a:rPr lang="pt-BR" b="1" dirty="0">
                <a:solidFill>
                  <a:schemeClr val="tx1"/>
                </a:solidFill>
              </a:rPr>
              <a:t>escamas </a:t>
            </a:r>
            <a:r>
              <a:rPr lang="pt-BR" b="1" dirty="0" err="1">
                <a:solidFill>
                  <a:schemeClr val="tx1"/>
                </a:solidFill>
              </a:rPr>
              <a:t>ganóides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em esturjão (</a:t>
            </a:r>
            <a:r>
              <a:rPr lang="pt-BR" i="1" dirty="0" err="1">
                <a:solidFill>
                  <a:schemeClr val="tx1"/>
                </a:solidFill>
              </a:rPr>
              <a:t>Scaphyrhynchus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suttkusi</a:t>
            </a:r>
            <a:r>
              <a:rPr lang="pt-BR" i="1" dirty="0">
                <a:solidFill>
                  <a:schemeClr val="tx1"/>
                </a:solidFill>
              </a:rPr>
              <a:t>*</a:t>
            </a:r>
            <a:r>
              <a:rPr lang="pt-BR" dirty="0">
                <a:solidFill>
                  <a:schemeClr val="tx1"/>
                </a:solidFill>
              </a:rPr>
              <a:t>), (c) </a:t>
            </a:r>
            <a:r>
              <a:rPr lang="pt-BR" b="1" dirty="0">
                <a:solidFill>
                  <a:schemeClr val="tx1"/>
                </a:solidFill>
              </a:rPr>
              <a:t>escamas </a:t>
            </a:r>
            <a:r>
              <a:rPr lang="pt-BR" b="1" dirty="0" err="1">
                <a:solidFill>
                  <a:schemeClr val="tx1"/>
                </a:solidFill>
              </a:rPr>
              <a:t>ciclóides</a:t>
            </a:r>
            <a:r>
              <a:rPr lang="pt-BR" dirty="0">
                <a:solidFill>
                  <a:schemeClr val="tx1"/>
                </a:solidFill>
              </a:rPr>
              <a:t> em voga (</a:t>
            </a:r>
            <a:r>
              <a:rPr lang="pt-BR" dirty="0" err="1">
                <a:solidFill>
                  <a:schemeClr val="tx1"/>
                </a:solidFill>
              </a:rPr>
              <a:t>Cyphocarax</a:t>
            </a:r>
            <a:r>
              <a:rPr lang="pt-BR" dirty="0">
                <a:solidFill>
                  <a:schemeClr val="tx1"/>
                </a:solidFill>
              </a:rPr>
              <a:t> voga); (d) escamas </a:t>
            </a:r>
            <a:r>
              <a:rPr lang="pt-BR" b="1" dirty="0" err="1">
                <a:solidFill>
                  <a:schemeClr val="tx1"/>
                </a:solidFill>
              </a:rPr>
              <a:t>ctenóides</a:t>
            </a:r>
            <a:r>
              <a:rPr lang="pt-BR" dirty="0">
                <a:solidFill>
                  <a:schemeClr val="tx1"/>
                </a:solidFill>
              </a:rPr>
              <a:t> em </a:t>
            </a:r>
            <a:r>
              <a:rPr lang="pt-BR" dirty="0" err="1">
                <a:solidFill>
                  <a:schemeClr val="tx1"/>
                </a:solidFill>
              </a:rPr>
              <a:t>peixe-rato</a:t>
            </a:r>
            <a:r>
              <a:rPr lang="pt-BR" dirty="0">
                <a:solidFill>
                  <a:schemeClr val="tx1"/>
                </a:solidFill>
              </a:rPr>
              <a:t> (</a:t>
            </a:r>
            <a:r>
              <a:rPr lang="pt-BR" i="1" dirty="0" err="1">
                <a:solidFill>
                  <a:schemeClr val="tx1"/>
                </a:solidFill>
              </a:rPr>
              <a:t>Caelorinchus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marinii</a:t>
            </a:r>
            <a:r>
              <a:rPr lang="pt-BR" dirty="0">
                <a:solidFill>
                  <a:schemeClr val="tx1"/>
                </a:solidFill>
              </a:rPr>
              <a:t>); (e) </a:t>
            </a:r>
            <a:r>
              <a:rPr lang="pt-BR" b="1" dirty="0">
                <a:solidFill>
                  <a:schemeClr val="tx1"/>
                </a:solidFill>
              </a:rPr>
              <a:t>escudos laterais</a:t>
            </a:r>
            <a:r>
              <a:rPr lang="pt-BR" dirty="0">
                <a:solidFill>
                  <a:schemeClr val="tx1"/>
                </a:solidFill>
              </a:rPr>
              <a:t> em xaréu (</a:t>
            </a:r>
            <a:r>
              <a:rPr lang="pt-BR" i="1" dirty="0" err="1">
                <a:solidFill>
                  <a:schemeClr val="tx1"/>
                </a:solidFill>
              </a:rPr>
              <a:t>Caranx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hippos</a:t>
            </a:r>
            <a:r>
              <a:rPr lang="pt-BR" dirty="0">
                <a:solidFill>
                  <a:schemeClr val="tx1"/>
                </a:solidFill>
              </a:rPr>
              <a:t>); (f) </a:t>
            </a:r>
            <a:r>
              <a:rPr lang="pt-BR" b="1" dirty="0">
                <a:solidFill>
                  <a:schemeClr val="tx1"/>
                </a:solidFill>
              </a:rPr>
              <a:t>escamas em forma de escudos</a:t>
            </a:r>
            <a:r>
              <a:rPr lang="pt-BR" dirty="0">
                <a:solidFill>
                  <a:schemeClr val="tx1"/>
                </a:solidFill>
              </a:rPr>
              <a:t> no voador (</a:t>
            </a:r>
            <a:r>
              <a:rPr lang="pt-BR" i="1" dirty="0" err="1">
                <a:solidFill>
                  <a:schemeClr val="tx1"/>
                </a:solidFill>
              </a:rPr>
              <a:t>Dactylopterus</a:t>
            </a:r>
            <a:r>
              <a:rPr lang="pt-BR" i="1" dirty="0">
                <a:solidFill>
                  <a:schemeClr val="tx1"/>
                </a:solidFill>
              </a:rPr>
              <a:t> </a:t>
            </a:r>
            <a:r>
              <a:rPr lang="pt-BR" i="1" dirty="0" err="1">
                <a:solidFill>
                  <a:schemeClr val="tx1"/>
                </a:solidFill>
              </a:rPr>
              <a:t>volitans</a:t>
            </a:r>
            <a:r>
              <a:rPr lang="pt-BR" dirty="0">
                <a:solidFill>
                  <a:schemeClr val="tx1"/>
                </a:solidFill>
              </a:rPr>
              <a:t>); </a:t>
            </a:r>
          </a:p>
        </p:txBody>
      </p:sp>
    </p:spTree>
    <p:extLst>
      <p:ext uri="{BB962C8B-B14F-4D97-AF65-F5344CB8AC3E}">
        <p14:creationId xmlns:p14="http://schemas.microsoft.com/office/powerpoint/2010/main" val="325944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88"/>
            <a:ext cx="78867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28650" y="128588"/>
            <a:ext cx="4015358" cy="660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67544" y="1988840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(g) </a:t>
            </a:r>
            <a:r>
              <a:rPr lang="pt-BR" b="1" dirty="0"/>
              <a:t>escudos ventrais</a:t>
            </a:r>
            <a:r>
              <a:rPr lang="pt-BR" dirty="0"/>
              <a:t> em </a:t>
            </a:r>
            <a:r>
              <a:rPr lang="pt-BR" i="1" dirty="0" err="1"/>
              <a:t>Gephyroberyx</a:t>
            </a:r>
            <a:r>
              <a:rPr lang="pt-BR" i="1" dirty="0"/>
              <a:t> </a:t>
            </a:r>
            <a:r>
              <a:rPr lang="pt-BR" i="1" dirty="0" err="1"/>
              <a:t>darwinii</a:t>
            </a:r>
            <a:r>
              <a:rPr lang="pt-BR" dirty="0"/>
              <a:t>; (h) </a:t>
            </a:r>
            <a:r>
              <a:rPr lang="pt-BR" b="1" dirty="0"/>
              <a:t>placas ósseas</a:t>
            </a:r>
            <a:r>
              <a:rPr lang="pt-BR" dirty="0"/>
              <a:t> na cascuda (</a:t>
            </a:r>
            <a:r>
              <a:rPr lang="pt-BR" i="1" dirty="0" err="1"/>
              <a:t>Hoplosternum</a:t>
            </a:r>
            <a:r>
              <a:rPr lang="pt-BR" i="1" dirty="0"/>
              <a:t> </a:t>
            </a:r>
            <a:r>
              <a:rPr lang="pt-BR" i="1" dirty="0" err="1"/>
              <a:t>littorale</a:t>
            </a:r>
            <a:r>
              <a:rPr lang="pt-BR" dirty="0"/>
              <a:t>); (i) </a:t>
            </a:r>
            <a:r>
              <a:rPr lang="pt-BR" b="1" dirty="0"/>
              <a:t>placas retilíneas de escamas</a:t>
            </a:r>
            <a:r>
              <a:rPr lang="pt-BR" dirty="0"/>
              <a:t> no peixe-porco (</a:t>
            </a:r>
            <a:r>
              <a:rPr lang="pt-BR" i="1" dirty="0"/>
              <a:t>Balistes </a:t>
            </a:r>
            <a:r>
              <a:rPr lang="pt-BR" i="1" dirty="0" err="1"/>
              <a:t>capriscus</a:t>
            </a:r>
            <a:r>
              <a:rPr lang="pt-BR" dirty="0"/>
              <a:t>); (j) </a:t>
            </a:r>
            <a:r>
              <a:rPr lang="pt-BR" b="1" dirty="0"/>
              <a:t>tubérculos ósseos</a:t>
            </a:r>
            <a:r>
              <a:rPr lang="pt-BR" dirty="0"/>
              <a:t> no peixe-morcego (</a:t>
            </a:r>
            <a:r>
              <a:rPr lang="pt-BR" i="1" dirty="0" err="1"/>
              <a:t>Ocgocephalus</a:t>
            </a:r>
            <a:r>
              <a:rPr lang="pt-BR" i="1" dirty="0"/>
              <a:t> </a:t>
            </a:r>
            <a:r>
              <a:rPr lang="pt-BR" i="1" dirty="0" err="1"/>
              <a:t>vespertilio</a:t>
            </a:r>
            <a:r>
              <a:rPr lang="pt-BR" dirty="0"/>
              <a:t>); (k) </a:t>
            </a:r>
            <a:r>
              <a:rPr lang="pt-BR" b="1" dirty="0"/>
              <a:t>espinhos ósseos</a:t>
            </a:r>
            <a:r>
              <a:rPr lang="pt-BR" dirty="0"/>
              <a:t> no baiacu-de-espinhos (</a:t>
            </a:r>
            <a:r>
              <a:rPr lang="pt-BR" i="1" dirty="0" err="1"/>
              <a:t>Cyclichthys</a:t>
            </a:r>
            <a:r>
              <a:rPr lang="pt-BR" i="1" dirty="0"/>
              <a:t> </a:t>
            </a:r>
            <a:r>
              <a:rPr lang="pt-BR" i="1" dirty="0" err="1"/>
              <a:t>spinosus</a:t>
            </a:r>
            <a:r>
              <a:rPr lang="pt-BR" dirty="0"/>
              <a:t>); (l) </a:t>
            </a:r>
            <a:r>
              <a:rPr lang="pt-BR" b="1" dirty="0"/>
              <a:t>séries de anéis ósseos formados por placas ósseas</a:t>
            </a:r>
            <a:r>
              <a:rPr lang="pt-BR" dirty="0"/>
              <a:t> no peixe-cachimbo (</a:t>
            </a:r>
            <a:r>
              <a:rPr lang="pt-BR" i="1" dirty="0" err="1"/>
              <a:t>Syngnathus</a:t>
            </a:r>
            <a:r>
              <a:rPr lang="pt-BR" i="1" dirty="0"/>
              <a:t> </a:t>
            </a:r>
            <a:r>
              <a:rPr lang="pt-BR" i="1" dirty="0" err="1"/>
              <a:t>folleti</a:t>
            </a:r>
            <a:r>
              <a:rPr lang="pt-BR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564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cals.ncsu.edu/course/zo150/mozley/fall/hagfishan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3" y="2564904"/>
            <a:ext cx="42862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20"/>
          <p:cNvGrpSpPr/>
          <p:nvPr/>
        </p:nvGrpSpPr>
        <p:grpSpPr>
          <a:xfrm>
            <a:off x="325454" y="364014"/>
            <a:ext cx="8567026" cy="1924248"/>
            <a:chOff x="325454" y="364014"/>
            <a:chExt cx="8567026" cy="1924248"/>
          </a:xfrm>
        </p:grpSpPr>
        <p:grpSp>
          <p:nvGrpSpPr>
            <p:cNvPr id="20" name="Grupo 19"/>
            <p:cNvGrpSpPr/>
            <p:nvPr/>
          </p:nvGrpSpPr>
          <p:grpSpPr>
            <a:xfrm>
              <a:off x="325454" y="364014"/>
              <a:ext cx="7774938" cy="1924248"/>
              <a:chOff x="325454" y="364014"/>
              <a:chExt cx="7774938" cy="1924248"/>
            </a:xfrm>
          </p:grpSpPr>
          <p:pic>
            <p:nvPicPr>
              <p:cNvPr id="1032" name="Picture 8" descr="http://www.2classnotes.com/images/12/science/Zoology/Myxine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400" y="476672"/>
                <a:ext cx="7021656" cy="1811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ângulo 3"/>
              <p:cNvSpPr/>
              <p:nvPr/>
            </p:nvSpPr>
            <p:spPr>
              <a:xfrm>
                <a:off x="6698010" y="476672"/>
                <a:ext cx="898326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CaixaDeTexto 4"/>
              <p:cNvSpPr txBox="1"/>
              <p:nvPr/>
            </p:nvSpPr>
            <p:spPr>
              <a:xfrm>
                <a:off x="6732240" y="476672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Olhos</a:t>
                </a:r>
                <a:endParaRPr lang="pt-BR" dirty="0"/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7164288" y="1628800"/>
                <a:ext cx="936104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364088" y="1535941"/>
                <a:ext cx="1224136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5148064" y="1535941"/>
                <a:ext cx="18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Fenda branquial externa</a:t>
                </a:r>
                <a:endParaRPr lang="pt-BR" dirty="0"/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4139952" y="404664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3995936" y="364014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Tronco</a:t>
                </a:r>
                <a:endParaRPr lang="pt-BR" dirty="0"/>
              </a:p>
            </p:txBody>
          </p:sp>
          <p:sp>
            <p:nvSpPr>
              <p:cNvPr id="12" name="Retângulo 11"/>
              <p:cNvSpPr/>
              <p:nvPr/>
            </p:nvSpPr>
            <p:spPr>
              <a:xfrm>
                <a:off x="921400" y="846004"/>
                <a:ext cx="554256" cy="689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325454" y="846003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Nadadeira caudal</a:t>
                </a:r>
                <a:endParaRPr lang="pt-BR" dirty="0"/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1835696" y="1492334"/>
                <a:ext cx="432048" cy="2596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1583668" y="154788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cauda</a:t>
                </a:r>
                <a:endParaRPr lang="pt-BR" dirty="0"/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2843808" y="1556792"/>
                <a:ext cx="1080120" cy="4756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4139952" y="1967990"/>
                <a:ext cx="648072" cy="3202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2557639" y="1527169"/>
                <a:ext cx="19802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/>
                  <a:t>Abertura de glândulas de lodo</a:t>
                </a:r>
                <a:endParaRPr lang="pt-BR" dirty="0"/>
              </a:p>
            </p:txBody>
          </p:sp>
        </p:grpSp>
        <p:sp>
          <p:nvSpPr>
            <p:cNvPr id="7" name="CaixaDeTexto 6"/>
            <p:cNvSpPr txBox="1"/>
            <p:nvPr/>
          </p:nvSpPr>
          <p:spPr>
            <a:xfrm>
              <a:off x="7308304" y="1628800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Tentáculos sensoriais</a:t>
              </a:r>
              <a:endParaRPr lang="pt-BR" dirty="0"/>
            </a:p>
          </p:txBody>
        </p:sp>
      </p:grpSp>
      <p:pic>
        <p:nvPicPr>
          <p:cNvPr id="1036" name="Picture 12" descr="https://encrypted-tbn3.gstatic.com/images?q=tbn:ANd9GcQRP58d7Z4gA6R_c6wZod60hcLnHDD4xs-xSFCXePyyPzrEIl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49080"/>
            <a:ext cx="1952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de seta reta 22"/>
          <p:cNvCxnSpPr/>
          <p:nvPr/>
        </p:nvCxnSpPr>
        <p:spPr>
          <a:xfrm>
            <a:off x="1637674" y="3645024"/>
            <a:ext cx="4716524" cy="14401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11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/>
          <a:lstStyle/>
          <a:p>
            <a:r>
              <a:rPr lang="pt-BR" dirty="0" smtClean="0"/>
              <a:t>Nadadeiras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11560" y="2564904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Peitorais;</a:t>
            </a:r>
          </a:p>
          <a:p>
            <a:r>
              <a:rPr lang="pt-BR" sz="3200" dirty="0" smtClean="0"/>
              <a:t>Pélvicas;</a:t>
            </a:r>
          </a:p>
          <a:p>
            <a:r>
              <a:rPr lang="pt-BR" sz="3200" dirty="0" smtClean="0"/>
              <a:t>Dorsal (uma ou duas);</a:t>
            </a:r>
          </a:p>
          <a:p>
            <a:r>
              <a:rPr lang="pt-BR" sz="3200" dirty="0" smtClean="0"/>
              <a:t>Anal (uma ou duas);</a:t>
            </a:r>
          </a:p>
          <a:p>
            <a:r>
              <a:rPr lang="pt-BR" sz="3200" dirty="0" smtClean="0"/>
              <a:t>Caudal;</a:t>
            </a:r>
          </a:p>
          <a:p>
            <a:r>
              <a:rPr lang="pt-BR" sz="3200" dirty="0" smtClean="0"/>
              <a:t>Adiposa.</a:t>
            </a:r>
            <a:endParaRPr lang="pt-BR" sz="3200" dirty="0"/>
          </a:p>
        </p:txBody>
      </p:sp>
      <p:sp>
        <p:nvSpPr>
          <p:cNvPr id="5" name="Chave direita 4"/>
          <p:cNvSpPr/>
          <p:nvPr/>
        </p:nvSpPr>
        <p:spPr>
          <a:xfrm>
            <a:off x="2555776" y="2852936"/>
            <a:ext cx="288032" cy="648072"/>
          </a:xfrm>
          <a:prstGeom prst="rightBrac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987824" y="299230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Nadadeiras pares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Nadadeira peitoral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Responsável pelo movimento de subida e descida.</a:t>
            </a:r>
          </a:p>
          <a:p>
            <a:r>
              <a:rPr lang="pt-BR" dirty="0" smtClean="0"/>
              <a:t>Em alguns casos ajudam o peixe a fixar-se.</a:t>
            </a:r>
            <a:endParaRPr lang="pt-BR" dirty="0"/>
          </a:p>
        </p:txBody>
      </p:sp>
      <p:pic>
        <p:nvPicPr>
          <p:cNvPr id="1026" name="Picture 2" descr="http://www.fishwisepro.com/pics/JPG/040667F000434W0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619711"/>
            <a:ext cx="3548189" cy="19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sca.tur.br/wp-content/atum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82816"/>
            <a:ext cx="428625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Nadadeira pélvica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Auxiliares das peitorais;</a:t>
            </a:r>
          </a:p>
          <a:p>
            <a:r>
              <a:rPr lang="pt-BR" dirty="0" smtClean="0"/>
              <a:t>Ausentes em algumas sp.</a:t>
            </a:r>
            <a:endParaRPr lang="pt-BR" dirty="0"/>
          </a:p>
        </p:txBody>
      </p:sp>
      <p:pic>
        <p:nvPicPr>
          <p:cNvPr id="2050" name="Picture 2" descr="https://encrypted-tbn0.gstatic.com/images?q=tbn:ANd9GcSauDXpixtlABGtQs22BvZiKWGTCfQ9fRbnRqB17glA5YeX0hA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1008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04248" y="62373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smtClean="0"/>
              <a:t>Mola</a:t>
            </a:r>
            <a:r>
              <a:rPr lang="pt-BR" dirty="0" smtClean="0"/>
              <a:t> sp.</a:t>
            </a:r>
            <a:endParaRPr lang="pt-BR" dirty="0"/>
          </a:p>
        </p:txBody>
      </p:sp>
      <p:pic>
        <p:nvPicPr>
          <p:cNvPr id="2052" name="Picture 4" descr="http://2.bp.blogspot.com/-rhaATuDJiaI/UintUu4KdCI/AAAAAAAAFds/RLupjFaTRao/s640/hammerhead-vegas_9038_600x450+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5664"/>
            <a:ext cx="3384376" cy="298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Nadadeiras dorsal e anal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Funcionam como uma quilha, dando estabilidade ao peixe.</a:t>
            </a:r>
            <a:endParaRPr lang="pt-BR" dirty="0"/>
          </a:p>
        </p:txBody>
      </p:sp>
      <p:pic>
        <p:nvPicPr>
          <p:cNvPr id="3074" name="Picture 2" descr="http://image.slidesharecdn.com/peixescartilaginosos-131009183346-phpapp02/95/peixes-cartilaginosos-8-638.jpg?cb=13813625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14" y="4941168"/>
            <a:ext cx="255310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ivaterra.org.br/frade_15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3928" y="4905463"/>
            <a:ext cx="2208824" cy="17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lmps.com.br/images/peixes_esportivos_garoup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5119688"/>
            <a:ext cx="2911524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reflor.com.br/peixe_cachorro_2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6952"/>
            <a:ext cx="33337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dfg.ca.gov/fish/Resources/BlackBass/images/SpottedBa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58" y="3273585"/>
            <a:ext cx="3016112" cy="11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Nadadeira adiposa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???</a:t>
            </a:r>
            <a:endParaRPr lang="pt-BR" dirty="0"/>
          </a:p>
        </p:txBody>
      </p:sp>
      <p:pic>
        <p:nvPicPr>
          <p:cNvPr id="9218" name="Picture 2" descr="http://www.bardobaiano.jipa.com.br/Tambaqui_Bar_do_Baian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5622"/>
            <a:ext cx="3744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vivaterra.org.br/barbado_7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33337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2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Nadadeira caudal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Responsável pela propulsão;</a:t>
            </a:r>
          </a:p>
          <a:p>
            <a:endParaRPr lang="pt-BR" dirty="0"/>
          </a:p>
          <a:p>
            <a:r>
              <a:rPr lang="pt-BR" dirty="0" smtClean="0"/>
              <a:t>Diversas formas</a:t>
            </a:r>
          </a:p>
          <a:p>
            <a:pPr lvl="1"/>
            <a:r>
              <a:rPr lang="pt-BR" dirty="0" smtClean="0"/>
              <a:t>Como relação a simetria óssea (homocerca, heterocerca e </a:t>
            </a:r>
            <a:r>
              <a:rPr lang="pt-BR" dirty="0" err="1" smtClean="0"/>
              <a:t>dificerca</a:t>
            </a:r>
            <a:r>
              <a:rPr lang="pt-BR" dirty="0" smtClean="0"/>
              <a:t>/</a:t>
            </a:r>
            <a:r>
              <a:rPr lang="pt-BR" dirty="0" err="1" smtClean="0"/>
              <a:t>protocerca</a:t>
            </a:r>
            <a:r>
              <a:rPr lang="pt-BR" dirty="0" smtClean="0"/>
              <a:t>)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Quanto relação a forma externa (pontudas, arredondadas, truncada, emarginada, </a:t>
            </a:r>
            <a:r>
              <a:rPr lang="pt-BR" dirty="0" err="1" smtClean="0"/>
              <a:t>furcada</a:t>
            </a:r>
            <a:r>
              <a:rPr lang="pt-BR" dirty="0" smtClean="0"/>
              <a:t> e </a:t>
            </a:r>
            <a:r>
              <a:rPr lang="pt-BR" dirty="0" err="1" smtClean="0"/>
              <a:t>lunada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54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Quanto a simetria</a:t>
            </a:r>
            <a:endParaRPr lang="pt-BR" dirty="0"/>
          </a:p>
        </p:txBody>
      </p:sp>
      <p:pic>
        <p:nvPicPr>
          <p:cNvPr id="11266" name="Picture 2" descr="http://1.bp.blogspot.com/-Q7muJlv5jys/UXAyMdYb-OI/AAAAAAAAAHQ/_ikjnMiV8o8/s1600/Image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20888"/>
            <a:ext cx="9145016" cy="25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homocerca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Raios simetricamente dispostos e unidos a pequenos ossos presos à ultima vertebra.</a:t>
            </a:r>
            <a:endParaRPr lang="pt-BR" dirty="0"/>
          </a:p>
        </p:txBody>
      </p:sp>
      <p:pic>
        <p:nvPicPr>
          <p:cNvPr id="4098" name="Picture 2" descr="http://st.depositphotos.com/1594920/4276/i/950/depositphotos_42768327-Close-up-of-a-Crucian-carps-caudal-fin-Carassius-carassius-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8207"/>
            <a:ext cx="4823226" cy="32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55576" y="63813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84168" y="34290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Peixes mais evoluídos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heterocerca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Lobos superior e inferior desiguais. A coluna vertebral se estende para o ramo superior da nadadeira caudal.</a:t>
            </a:r>
            <a:endParaRPr lang="pt-BR" dirty="0"/>
          </a:p>
        </p:txBody>
      </p:sp>
      <p:pic>
        <p:nvPicPr>
          <p:cNvPr id="5122" name="Picture 2" descr="http://www.quali.pt/imagens/esturj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65104"/>
            <a:ext cx="6237300" cy="15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18531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/>
              <a:t>Acispencer</a:t>
            </a:r>
            <a:r>
              <a:rPr lang="pt-BR" dirty="0" smtClean="0"/>
              <a:t> sp.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55576" y="63813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2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Protocerca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Nadadeira primitiva. Contínua, arredondada, e estendem-se em linha reta até a extremidade posterior.</a:t>
            </a:r>
            <a:endParaRPr lang="pt-BR" dirty="0"/>
          </a:p>
        </p:txBody>
      </p:sp>
      <p:pic>
        <p:nvPicPr>
          <p:cNvPr id="7170" name="Picture 2" descr="https://encrypted-tbn2.gstatic.com/images?q=tbn:ANd9GcTAuUUKQmJTnsDCPrNNYA0moUoLW0wiZNS7mGet886853vi22X6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4248472" cy="26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thumb/8/88/PletwyRyb.svg/2000px-PletwyRy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70093"/>
            <a:ext cx="3782616" cy="26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https://encrypted-tbn3.gstatic.com/images?q=tbn:ANd9GcQ8fWxebZOMK0jeZC6xkn7dM6Wd8aBBEKrTb8rxPLS0_DlkJM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27" y="4781550"/>
            <a:ext cx="21336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age.slidesharecdn.com/peceschondrictios-140627120451-phpapp01/95/peces-chondrictios-7-638.jpg?cb=1403888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9552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750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Dificerca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Lembra a </a:t>
            </a:r>
            <a:r>
              <a:rPr lang="pt-BR" dirty="0" err="1" smtClean="0"/>
              <a:t>protocerca</a:t>
            </a:r>
            <a:r>
              <a:rPr lang="pt-BR" dirty="0" smtClean="0"/>
              <a:t>. São contínuas e fundidas com a nadadeira dorsal e anal.</a:t>
            </a:r>
            <a:endParaRPr lang="pt-BR" dirty="0"/>
          </a:p>
        </p:txBody>
      </p:sp>
      <p:pic>
        <p:nvPicPr>
          <p:cNvPr id="8194" name="Picture 2" descr="http://images.treccani.it/enc/media/share/images/orig/system/galleries/NPT/VOL_7/IMMAGINI/pi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3865"/>
            <a:ext cx="39832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brasilpetshop.com.br/fotos_produtos/u14990/ouro-aruana-e-outros-tipos-venda-57426-1363579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96403"/>
            <a:ext cx="4027282" cy="187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0981" y="-677106"/>
            <a:ext cx="6851669" cy="821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26064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FF0000"/>
                </a:solidFill>
              </a:rPr>
              <a:t>Forma externa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427984" y="64440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Moro et al., (2013)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36904" cy="64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9792" y="6493875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err="1" smtClean="0"/>
              <a:t>Bemvenuti</a:t>
            </a:r>
            <a:r>
              <a:rPr lang="pt-BR" dirty="0" smtClean="0"/>
              <a:t> e Fisher (2010)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79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Linha lateral</a:t>
            </a:r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9704"/>
            <a:ext cx="6901755" cy="434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8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Órgão </a:t>
            </a:r>
            <a:r>
              <a:rPr lang="pt-BR" dirty="0"/>
              <a:t>sensorial adicional, que é usado </a:t>
            </a:r>
            <a:r>
              <a:rPr lang="pt-BR" dirty="0" smtClean="0"/>
              <a:t>para detectar </a:t>
            </a:r>
            <a:r>
              <a:rPr lang="pt-BR" dirty="0"/>
              <a:t>variações hidrodinâmicas e </a:t>
            </a:r>
            <a:r>
              <a:rPr lang="pt-BR" dirty="0" smtClean="0"/>
              <a:t> movimentações </a:t>
            </a:r>
            <a:r>
              <a:rPr lang="pt-BR" dirty="0"/>
              <a:t>na água, sendo composta </a:t>
            </a:r>
            <a:r>
              <a:rPr lang="pt-BR" dirty="0" smtClean="0"/>
              <a:t>de placas </a:t>
            </a:r>
            <a:r>
              <a:rPr lang="pt-BR" dirty="0"/>
              <a:t>neuroepiteliais, chamadas </a:t>
            </a:r>
            <a:r>
              <a:rPr lang="pt-BR" dirty="0" err="1" smtClean="0"/>
              <a:t>neuromastos</a:t>
            </a:r>
            <a:r>
              <a:rPr lang="pt-BR" dirty="0" smtClean="0"/>
              <a:t>.</a:t>
            </a:r>
          </a:p>
          <a:p>
            <a:pPr algn="just"/>
            <a:r>
              <a:rPr lang="pt-BR" dirty="0"/>
              <a:t>Em larvas de peixe-zebra (</a:t>
            </a:r>
            <a:r>
              <a:rPr lang="pt-BR" i="1" dirty="0" err="1"/>
              <a:t>Danio</a:t>
            </a:r>
            <a:r>
              <a:rPr lang="pt-BR" i="1" dirty="0"/>
              <a:t> </a:t>
            </a:r>
            <a:r>
              <a:rPr lang="pt-BR" i="1" dirty="0" err="1"/>
              <a:t>rerio</a:t>
            </a:r>
            <a:r>
              <a:rPr lang="pt-BR" dirty="0" smtClean="0"/>
              <a:t>), cada </a:t>
            </a:r>
            <a:r>
              <a:rPr lang="pt-BR" dirty="0" err="1"/>
              <a:t>neuromasto</a:t>
            </a:r>
            <a:r>
              <a:rPr lang="pt-BR" dirty="0"/>
              <a:t> contém de 20 a 30 células com </a:t>
            </a:r>
            <a:r>
              <a:rPr lang="pt-BR" dirty="0" err="1"/>
              <a:t>estereocílios</a:t>
            </a:r>
            <a:r>
              <a:rPr lang="pt-BR" dirty="0"/>
              <a:t> </a:t>
            </a:r>
            <a:r>
              <a:rPr lang="pt-BR" dirty="0" err="1"/>
              <a:t>mecanossensoriais</a:t>
            </a:r>
            <a:r>
              <a:rPr lang="pt-BR" dirty="0"/>
              <a:t> </a:t>
            </a:r>
            <a:r>
              <a:rPr lang="pt-BR" dirty="0" smtClean="0"/>
              <a:t>e um </a:t>
            </a:r>
            <a:r>
              <a:rPr lang="pt-BR" dirty="0"/>
              <a:t>número similar de células auxiliares </a:t>
            </a:r>
            <a:r>
              <a:rPr lang="pt-BR" dirty="0" smtClean="0"/>
              <a:t>não-sensoriais.</a:t>
            </a:r>
          </a:p>
          <a:p>
            <a:pPr algn="just"/>
            <a:r>
              <a:rPr lang="pt-BR" dirty="0" smtClean="0"/>
              <a:t>Desempenha </a:t>
            </a:r>
            <a:r>
              <a:rPr lang="pt-BR" dirty="0"/>
              <a:t>um importante papel em reações motoras, e, em </a:t>
            </a:r>
            <a:r>
              <a:rPr lang="pt-BR" dirty="0" smtClean="0"/>
              <a:t>animais cuja </a:t>
            </a:r>
            <a:r>
              <a:rPr lang="pt-BR" dirty="0"/>
              <a:t>capacidade visual é mais limitada, é maior a dependência desse </a:t>
            </a:r>
            <a:r>
              <a:rPr lang="pt-BR" dirty="0" smtClean="0"/>
              <a:t>sistema sensorial.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51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68552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Barbilhão: apêndice carnoso e filamentoso em forma de filamento olfativo ou gustativo </a:t>
            </a:r>
            <a:r>
              <a:rPr lang="pt-BR" dirty="0" smtClean="0"/>
              <a:t>presente, geralmente </a:t>
            </a:r>
            <a:r>
              <a:rPr lang="pt-BR" dirty="0"/>
              <a:t>em peixes de couro (Siluriformes</a:t>
            </a:r>
            <a:r>
              <a:rPr lang="pt-BR" dirty="0" smtClean="0"/>
              <a:t>), mas também em peixes de escama. </a:t>
            </a:r>
            <a:r>
              <a:rPr lang="pt-BR" dirty="0"/>
              <a:t>Apresenta-se em pares, podendo localizar-se próximo a diferentes estruturas da cabeça dos peixes. Possui formas e comprimentos que variam muito de acordo com o grupo ou com a espécie do peixe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u="sng" dirty="0" smtClean="0"/>
              <a:t>Barbilhão </a:t>
            </a:r>
            <a:r>
              <a:rPr lang="pt-BR" u="sng" dirty="0"/>
              <a:t>maxilar</a:t>
            </a:r>
            <a:r>
              <a:rPr lang="pt-BR" dirty="0"/>
              <a:t>: cuja base é inserida na região do osso maxilar, que se origina logo acima do canto da </a:t>
            </a:r>
            <a:r>
              <a:rPr lang="pt-BR" dirty="0" smtClean="0"/>
              <a:t>boca</a:t>
            </a:r>
            <a:r>
              <a:rPr lang="pt-BR" dirty="0"/>
              <a:t>;</a:t>
            </a:r>
            <a:endParaRPr lang="pt-BR" dirty="0" smtClean="0"/>
          </a:p>
          <a:p>
            <a:r>
              <a:rPr lang="pt-BR" u="sng" dirty="0" smtClean="0"/>
              <a:t>Barbilhão </a:t>
            </a:r>
            <a:r>
              <a:rPr lang="pt-BR" u="sng" dirty="0" err="1"/>
              <a:t>mentoniano</a:t>
            </a:r>
            <a:r>
              <a:rPr lang="pt-BR" dirty="0"/>
              <a:t>: localizado na região inferior da mandíbula. Geralmente, existem dois pares de barbilhões </a:t>
            </a:r>
            <a:r>
              <a:rPr lang="pt-BR" dirty="0" err="1"/>
              <a:t>mentonianos</a:t>
            </a:r>
            <a:r>
              <a:rPr lang="pt-BR" dirty="0" smtClean="0"/>
              <a:t>;</a:t>
            </a:r>
          </a:p>
          <a:p>
            <a:r>
              <a:rPr lang="pt-BR" u="sng" dirty="0" smtClean="0"/>
              <a:t>Barbilhão </a:t>
            </a:r>
            <a:r>
              <a:rPr lang="pt-BR" u="sng" dirty="0"/>
              <a:t>nasal</a:t>
            </a:r>
            <a:r>
              <a:rPr lang="pt-BR" dirty="0"/>
              <a:t>: localizado na abertura </a:t>
            </a:r>
            <a:r>
              <a:rPr lang="pt-BR" dirty="0" smtClean="0"/>
              <a:t>nasal; </a:t>
            </a:r>
          </a:p>
          <a:p>
            <a:r>
              <a:rPr lang="pt-BR" u="sng" dirty="0" smtClean="0"/>
              <a:t>Barbilhão </a:t>
            </a:r>
            <a:r>
              <a:rPr lang="pt-BR" u="sng" dirty="0" err="1"/>
              <a:t>rictal</a:t>
            </a:r>
            <a:r>
              <a:rPr lang="pt-BR" dirty="0"/>
              <a:t>: localizado no canto da boca ou do lábio, originando-se próximo e logo abaixo da base do barbilhão maxilar. </a:t>
            </a:r>
            <a:endParaRPr lang="pt-BR" dirty="0" smtClean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 smtClean="0"/>
              <a:t>Barbilhões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94076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Órgãos sensoriais localizados próximos a boca;</a:t>
            </a:r>
          </a:p>
          <a:p>
            <a:r>
              <a:rPr lang="pt-BR" dirty="0" smtClean="0"/>
              <a:t>Geralmente filamentosos, podendo ser muito longo e até bifurcado;</a:t>
            </a:r>
          </a:p>
          <a:p>
            <a:r>
              <a:rPr lang="pt-BR" dirty="0" smtClean="0"/>
              <a:t>Apresentam células sensoriais que auxiliam na localização de alimento;</a:t>
            </a:r>
          </a:p>
          <a:p>
            <a:r>
              <a:rPr lang="pt-BR" dirty="0" smtClean="0"/>
              <a:t>Podem apresentar </a:t>
            </a:r>
            <a:r>
              <a:rPr lang="pt-BR" dirty="0" err="1" smtClean="0"/>
              <a:t>fotóforos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8526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Barbilhões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445743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56176" y="615786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fotóforos</a:t>
            </a:r>
            <a:endParaRPr lang="pt-BR" dirty="0"/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596336" y="5805264"/>
            <a:ext cx="864096" cy="53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 flipV="1">
            <a:off x="6084168" y="5589240"/>
            <a:ext cx="648072" cy="56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611560" y="6157865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Bemvenuti</a:t>
            </a:r>
            <a:r>
              <a:rPr lang="pt-BR" dirty="0" smtClean="0"/>
              <a:t> e Fisher (2010)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56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Órgãos sensoriais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8308"/>
            <a:ext cx="5791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1484784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Ampolas de </a:t>
            </a:r>
            <a:r>
              <a:rPr lang="pt-BR" sz="3200" dirty="0" err="1" smtClean="0"/>
              <a:t>Lorenzini</a:t>
            </a:r>
            <a:endParaRPr lang="pt-BR" sz="3200" dirty="0"/>
          </a:p>
        </p:txBody>
      </p:sp>
      <p:sp>
        <p:nvSpPr>
          <p:cNvPr id="5" name="Retângulo 4"/>
          <p:cNvSpPr/>
          <p:nvPr/>
        </p:nvSpPr>
        <p:spPr>
          <a:xfrm>
            <a:off x="251520" y="580700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Órgãos </a:t>
            </a:r>
            <a:r>
              <a:rPr lang="pt-BR" dirty="0"/>
              <a:t>sensoriais encontrados na cabeça </a:t>
            </a:r>
            <a:r>
              <a:rPr lang="pt-BR" dirty="0" smtClean="0"/>
              <a:t>de tubarões</a:t>
            </a:r>
            <a:r>
              <a:rPr lang="pt-BR" dirty="0"/>
              <a:t>, raias e quimeras, que contêm um gel que proporciona propriedades </a:t>
            </a:r>
            <a:r>
              <a:rPr lang="pt-BR" dirty="0" smtClean="0"/>
              <a:t>de semicondutor termoelétrico.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3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/>
              <a:t>Apresentam </a:t>
            </a:r>
            <a:r>
              <a:rPr lang="pt-BR" dirty="0" smtClean="0"/>
              <a:t>diversas funções </a:t>
            </a:r>
            <a:r>
              <a:rPr lang="pt-BR" dirty="0"/>
              <a:t>descritas na </a:t>
            </a:r>
            <a:r>
              <a:rPr lang="pt-BR" dirty="0" smtClean="0"/>
              <a:t>literatura, a </a:t>
            </a:r>
            <a:r>
              <a:rPr lang="pt-BR" dirty="0"/>
              <a:t>saber</a:t>
            </a:r>
            <a:r>
              <a:rPr lang="pt-BR" dirty="0" smtClean="0"/>
              <a:t>: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receptores sensoriais para </a:t>
            </a:r>
            <a:r>
              <a:rPr lang="pt-BR" dirty="0"/>
              <a:t>toque, </a:t>
            </a:r>
            <a:r>
              <a:rPr lang="pt-BR" dirty="0" smtClean="0"/>
              <a:t>salinidade, temperatura, </a:t>
            </a:r>
            <a:r>
              <a:rPr lang="pt-BR" dirty="0"/>
              <a:t>campos elétricos e </a:t>
            </a:r>
            <a:r>
              <a:rPr lang="pt-BR" dirty="0" smtClean="0"/>
              <a:t>magnéticos </a:t>
            </a:r>
          </a:p>
          <a:p>
            <a:pPr algn="just"/>
            <a:r>
              <a:rPr lang="pt-BR" dirty="0" smtClean="0"/>
              <a:t> Elas desenvolvem </a:t>
            </a:r>
            <a:r>
              <a:rPr lang="pt-BR" dirty="0"/>
              <a:t>papel importante no sistema sensorial de tubarões e </a:t>
            </a:r>
            <a:r>
              <a:rPr lang="pt-BR" dirty="0" smtClean="0"/>
              <a:t>similares, </a:t>
            </a:r>
            <a:r>
              <a:rPr lang="pt-BR" dirty="0"/>
              <a:t>apresentando também sensibilidade a mudanças no </a:t>
            </a:r>
            <a:r>
              <a:rPr lang="pt-BR" dirty="0" smtClean="0"/>
              <a:t>campo magnético </a:t>
            </a:r>
            <a:r>
              <a:rPr lang="pt-BR" dirty="0"/>
              <a:t>terrestre</a:t>
            </a:r>
          </a:p>
        </p:txBody>
      </p:sp>
    </p:spTree>
    <p:extLst>
      <p:ext uri="{BB962C8B-B14F-4D97-AF65-F5344CB8AC3E}">
        <p14:creationId xmlns:p14="http://schemas.microsoft.com/office/powerpoint/2010/main" val="39814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Superclasse: </a:t>
            </a:r>
            <a:r>
              <a:rPr lang="pt-BR" dirty="0" err="1" smtClean="0"/>
              <a:t>Petromyzontomorphi</a:t>
            </a:r>
            <a:endParaRPr lang="pt-BR" dirty="0" smtClean="0"/>
          </a:p>
          <a:p>
            <a:pPr marL="0" indent="0">
              <a:buNone/>
            </a:pPr>
            <a:r>
              <a:rPr lang="pt-BR" sz="2800" dirty="0" smtClean="0"/>
              <a:t>Classe: </a:t>
            </a:r>
            <a:r>
              <a:rPr lang="pt-BR" sz="2800" dirty="0" err="1" smtClean="0"/>
              <a:t>Petromyzontida</a:t>
            </a:r>
            <a:endParaRPr lang="pt-BR" sz="2800" dirty="0"/>
          </a:p>
        </p:txBody>
      </p:sp>
      <p:pic>
        <p:nvPicPr>
          <p:cNvPr id="6146" name="Picture 2" descr="http://www.fishesofaustralia.net.au/Images/Image/MordaciaMordaxA_web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215921" cy="12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35010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Lampreias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932040" y="3068960"/>
            <a:ext cx="4067944" cy="360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076056" y="321297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Peixes sem maxila ou nadadeiras pares;</a:t>
            </a:r>
          </a:p>
          <a:p>
            <a:r>
              <a:rPr lang="pt-BR" dirty="0" smtClean="0"/>
              <a:t>Boca rodeada por dentes queratinizados, sem barbilhões;</a:t>
            </a:r>
          </a:p>
          <a:p>
            <a:r>
              <a:rPr lang="pt-BR" dirty="0" smtClean="0"/>
              <a:t>7 pares de fendas branquiais externas;</a:t>
            </a:r>
          </a:p>
          <a:p>
            <a:r>
              <a:rPr lang="pt-BR" dirty="0" smtClean="0"/>
              <a:t>Vertebras presentes apenas como arco neurais;</a:t>
            </a:r>
          </a:p>
          <a:p>
            <a:r>
              <a:rPr lang="pt-BR" dirty="0"/>
              <a:t>Aproximadamente </a:t>
            </a:r>
            <a:r>
              <a:rPr lang="pt-BR" dirty="0" smtClean="0"/>
              <a:t>40 </a:t>
            </a:r>
            <a:r>
              <a:rPr lang="pt-BR" dirty="0"/>
              <a:t>sp.</a:t>
            </a:r>
          </a:p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67544" y="5890632"/>
            <a:ext cx="4071905" cy="778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00095" y="5890632"/>
            <a:ext cx="407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Peixe primitivo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164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Animais Aquáticos Cultiváveis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Aula 3</a:t>
            </a:r>
          </a:p>
          <a:p>
            <a:r>
              <a:rPr lang="pt-BR" dirty="0" smtClean="0"/>
              <a:t>Anatomia interna de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55576" y="40466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Universidade Federal da Grande Dourados</a:t>
            </a:r>
          </a:p>
          <a:p>
            <a:pPr algn="ctr"/>
            <a:r>
              <a:rPr lang="pt-BR" sz="2400" dirty="0" smtClean="0"/>
              <a:t>Engenharia de Aquicultura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803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764704"/>
            <a:ext cx="8229600" cy="1143000"/>
          </a:xfrm>
        </p:spPr>
        <p:txBody>
          <a:bodyPr/>
          <a:lstStyle/>
          <a:p>
            <a:r>
              <a:rPr lang="pt-BR" dirty="0" smtClean="0"/>
              <a:t>Cavidade bucal faringe e esôfago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683568" y="2564904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pt-BR" sz="3200" dirty="0" smtClean="0"/>
              <a:t>Na cavidade bucal e faringe estão os lábios, boca dentes, língua e arcos branquiais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pt-BR" sz="32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3200" dirty="0" smtClean="0"/>
              <a:t>Local onde ocorrem os processos de seleção, apreensão e condução do alimento até o esôfago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360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Boca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Relacionada com o hábito alimentar e a posição na coluna d’água onde vivem.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95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Posição ventral ou inferior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Peixes que se alimentam de organismos bentônicos (raias, cascudos, etc.)</a:t>
            </a:r>
            <a:endParaRPr lang="pt-B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549"/>
            <a:ext cx="9164037" cy="40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9792" y="647557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Sado et al.,  (2014)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18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Posição terminal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pt-BR" dirty="0" smtClean="0"/>
              <a:t>Peixes que podem se alimentar em mais de uma direção (geralmente peixes de meia água, </a:t>
            </a:r>
            <a:r>
              <a:rPr lang="pt-BR" dirty="0" err="1" smtClean="0"/>
              <a:t>tilápia</a:t>
            </a:r>
            <a:r>
              <a:rPr lang="pt-BR" dirty="0" smtClean="0"/>
              <a:t>, lambari, dourado, etc.)</a:t>
            </a:r>
            <a:endParaRPr lang="pt-BR" dirty="0"/>
          </a:p>
        </p:txBody>
      </p:sp>
      <p:pic>
        <p:nvPicPr>
          <p:cNvPr id="17414" name="Picture 6" descr="http://www.pesqueiroosato.com/wp-content/uploads/2015/02/tila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2368"/>
            <a:ext cx="7620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82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Posição superior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Indicativo de peixes que se alimentam na superfície (</a:t>
            </a:r>
            <a:r>
              <a:rPr lang="pt-BR" dirty="0" err="1" smtClean="0"/>
              <a:t>aruanã</a:t>
            </a:r>
            <a:r>
              <a:rPr lang="pt-BR" dirty="0" smtClean="0"/>
              <a:t>, cachorra, dourado facão, etc.). Geralmente apresentam </a:t>
            </a:r>
            <a:r>
              <a:rPr lang="pt-BR" dirty="0" err="1" smtClean="0"/>
              <a:t>carnivoria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18434" name="Picture 2" descr="http://www.clickpesca.com.br/images/peixes/26112010_19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05084"/>
            <a:ext cx="38100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pescaesportiva.org/images/draw/aru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57150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31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Boca protrátil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Espécies que se alimentam de plâncton, bentos, </a:t>
            </a:r>
            <a:r>
              <a:rPr lang="pt-BR" dirty="0" err="1" smtClean="0"/>
              <a:t>perífiton</a:t>
            </a:r>
            <a:r>
              <a:rPr lang="pt-BR" dirty="0" smtClean="0"/>
              <a:t> e vegetais. Boca comumente pequena e tubular, permitindo a sucção do alimento (</a:t>
            </a:r>
            <a:r>
              <a:rPr lang="pt-BR" dirty="0" err="1" smtClean="0"/>
              <a:t>curimba</a:t>
            </a:r>
            <a:r>
              <a:rPr lang="pt-BR" dirty="0" smtClean="0"/>
              <a:t>, </a:t>
            </a:r>
            <a:r>
              <a:rPr lang="pt-BR" dirty="0" err="1" smtClean="0"/>
              <a:t>carapicu</a:t>
            </a:r>
            <a:r>
              <a:rPr lang="pt-BR" dirty="0" smtClean="0"/>
              <a:t>, etc.).</a:t>
            </a:r>
            <a:endParaRPr lang="pt-BR" dirty="0"/>
          </a:p>
        </p:txBody>
      </p:sp>
      <p:pic>
        <p:nvPicPr>
          <p:cNvPr id="19458" name="Picture 2" descr="https://c1.staticflickr.com/5/4023/4585130501_d24217ec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648726" cy="27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8" y="3807614"/>
            <a:ext cx="4840272" cy="255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95536" y="64886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Imagem: Google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52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595313"/>
            <a:ext cx="69627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2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8" y="1412776"/>
            <a:ext cx="82581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D</a:t>
            </a:r>
            <a:r>
              <a:rPr lang="pt-BR" dirty="0" smtClean="0"/>
              <a:t>entes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24639" y="6093296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Sua função se relaciona com seu formato</a:t>
            </a: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724128" y="573325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Sampaio e Goulart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2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pt-BR" dirty="0" smtClean="0"/>
              <a:t>De </a:t>
            </a:r>
            <a:r>
              <a:rPr lang="pt-BR" dirty="0"/>
              <a:t>acordo com </a:t>
            </a:r>
            <a:r>
              <a:rPr lang="pt-BR" dirty="0" err="1"/>
              <a:t>Lagler</a:t>
            </a:r>
            <a:r>
              <a:rPr lang="pt-BR" dirty="0"/>
              <a:t> et al. (1977) </a:t>
            </a:r>
            <a:r>
              <a:rPr lang="pt-BR" dirty="0" smtClean="0"/>
              <a:t>os dentes dos peixes podem ser classificados em:</a:t>
            </a:r>
          </a:p>
          <a:p>
            <a:pPr lvl="1"/>
            <a:r>
              <a:rPr lang="pt-BR" dirty="0" err="1" smtClean="0"/>
              <a:t>Cardiformes</a:t>
            </a:r>
            <a:r>
              <a:rPr lang="pt-BR" dirty="0" smtClean="0"/>
              <a:t>;</a:t>
            </a:r>
          </a:p>
          <a:p>
            <a:pPr lvl="1"/>
            <a:r>
              <a:rPr lang="pt-BR" dirty="0" err="1" smtClean="0"/>
              <a:t>Caniniformes</a:t>
            </a:r>
            <a:r>
              <a:rPr lang="pt-BR" dirty="0" smtClean="0"/>
              <a:t>; </a:t>
            </a:r>
          </a:p>
          <a:p>
            <a:pPr lvl="1"/>
            <a:r>
              <a:rPr lang="pt-BR" dirty="0" err="1" smtClean="0"/>
              <a:t>Viliformes</a:t>
            </a:r>
            <a:r>
              <a:rPr lang="pt-BR" dirty="0" smtClean="0"/>
              <a:t>;</a:t>
            </a:r>
          </a:p>
          <a:p>
            <a:pPr lvl="1"/>
            <a:r>
              <a:rPr lang="pt-BR" dirty="0" err="1" smtClean="0"/>
              <a:t>Incisiformes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Molariformes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3758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4462</Words>
  <Application>Microsoft Office PowerPoint</Application>
  <PresentationFormat>Apresentação na tela (4:3)</PresentationFormat>
  <Paragraphs>660</Paragraphs>
  <Slides>160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160</vt:i4>
      </vt:variant>
    </vt:vector>
  </HeadingPairs>
  <TitlesOfParts>
    <vt:vector size="161" baseType="lpstr">
      <vt:lpstr>Tema do Office</vt:lpstr>
      <vt:lpstr>Animais Aquáticos Cultiváveis</vt:lpstr>
      <vt:lpstr>Introdução</vt:lpstr>
      <vt:lpstr>Apresentação do PowerPoint</vt:lpstr>
      <vt:lpstr>Apresentação do PowerPoint</vt:lpstr>
      <vt:lpstr>Classificação dos peixes</vt:lpstr>
      <vt:lpstr>Classificação dos peixes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Diferença peixe bruxa x lampreia</vt:lpstr>
      <vt:lpstr>Apresentação do PowerPoint</vt:lpstr>
      <vt:lpstr>Apresentação do PowerPoint</vt:lpstr>
      <vt:lpstr>Apresentação do PowerPoint</vt:lpstr>
      <vt:lpstr>Elasmobranchii (brânquias achatadas) </vt:lpstr>
      <vt:lpstr>Video</vt:lpstr>
      <vt:lpstr>Cópula tubarão</vt:lpstr>
      <vt:lpstr>Holocephali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Infraclasse: Teleostei</vt:lpstr>
      <vt:lpstr>Characiformes</vt:lpstr>
      <vt:lpstr>Siluriformes</vt:lpstr>
      <vt:lpstr>Outras ordens</vt:lpstr>
      <vt:lpstr>Apresentação do PowerPoint</vt:lpstr>
      <vt:lpstr>Apresentação do PowerPoint</vt:lpstr>
      <vt:lpstr>Apresentação do PowerPoint</vt:lpstr>
      <vt:lpstr>Apresentação do PowerPoint</vt:lpstr>
      <vt:lpstr>Classificação Rãs</vt:lpstr>
      <vt:lpstr>Apresentação do PowerPoint</vt:lpstr>
      <vt:lpstr>Classificação dos jacarés</vt:lpstr>
      <vt:lpstr>Classificação jacarés</vt:lpstr>
      <vt:lpstr>Classificação camarão água doce</vt:lpstr>
      <vt:lpstr>Apresentação do PowerPoint</vt:lpstr>
      <vt:lpstr>Classificação camarão</vt:lpstr>
      <vt:lpstr>Apresentação do PowerPoint</vt:lpstr>
      <vt:lpstr>Apresentação do PowerPoint</vt:lpstr>
      <vt:lpstr>Apresentação do PowerPoint</vt:lpstr>
      <vt:lpstr>Camarão marinho</vt:lpstr>
      <vt:lpstr>Apresentação do PowerPoint</vt:lpstr>
      <vt:lpstr>Apresentação do PowerPoint</vt:lpstr>
      <vt:lpstr>Animais Aquáticos Cultiváveis</vt:lpstr>
      <vt:lpstr>32.500 sp.</vt:lpstr>
      <vt:lpstr>Apresentação do PowerPoint</vt:lpstr>
      <vt:lpstr>Apresentação do PowerPoint</vt:lpstr>
      <vt:lpstr>Apresentação do PowerPoint</vt:lpstr>
      <vt:lpstr>Apresentação do PowerPoint</vt:lpstr>
      <vt:lpstr>Divisão do corpo dos peixes</vt:lpstr>
      <vt:lpstr>Apresentação do PowerPoint</vt:lpstr>
      <vt:lpstr>Apresentação do PowerPoint</vt:lpstr>
      <vt:lpstr>Apresentação do PowerPoint</vt:lpstr>
      <vt:lpstr>Revestimento corporal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Nadadeiras</vt:lpstr>
      <vt:lpstr>Nadadeira peitoral</vt:lpstr>
      <vt:lpstr>Nadadeira pélvica</vt:lpstr>
      <vt:lpstr>Nadadeiras dorsal e anal</vt:lpstr>
      <vt:lpstr>Nadadeira adiposa</vt:lpstr>
      <vt:lpstr>Nadadeira caudal</vt:lpstr>
      <vt:lpstr>Quanto a simetria</vt:lpstr>
      <vt:lpstr>homocerca</vt:lpstr>
      <vt:lpstr>heterocerca</vt:lpstr>
      <vt:lpstr>Protocerca </vt:lpstr>
      <vt:lpstr>Dificerca </vt:lpstr>
      <vt:lpstr>Apresentação do PowerPoint</vt:lpstr>
      <vt:lpstr>Apresentação do PowerPoint</vt:lpstr>
      <vt:lpstr>Linha lateral</vt:lpstr>
      <vt:lpstr>Apresentação do PowerPoint</vt:lpstr>
      <vt:lpstr>Barbilhões</vt:lpstr>
      <vt:lpstr>Apresentação do PowerPoint</vt:lpstr>
      <vt:lpstr>Barbilhões</vt:lpstr>
      <vt:lpstr>Órgãos sensoriais</vt:lpstr>
      <vt:lpstr>Apresentação do PowerPoint</vt:lpstr>
      <vt:lpstr>Animais Aquáticos Cultiváveis</vt:lpstr>
      <vt:lpstr>Cavidade bucal faringe e esôfago</vt:lpstr>
      <vt:lpstr>Boca</vt:lpstr>
      <vt:lpstr>Posição ventral ou inferior</vt:lpstr>
      <vt:lpstr>Posição terminal</vt:lpstr>
      <vt:lpstr>Posição superior</vt:lpstr>
      <vt:lpstr>Boca protrátil</vt:lpstr>
      <vt:lpstr>Apresentação do PowerPoint</vt:lpstr>
      <vt:lpstr>Dentes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Rastros branquiais</vt:lpstr>
      <vt:lpstr>Rastros branquiais</vt:lpstr>
      <vt:lpstr>Estrutura branquial</vt:lpstr>
      <vt:lpstr>Apresentação do PowerPoint</vt:lpstr>
      <vt:lpstr>Apresentação do PowerPoint</vt:lpstr>
      <vt:lpstr>Apresentação do PowerPoint</vt:lpstr>
      <vt:lpstr>Esôfago</vt:lpstr>
      <vt:lpstr>Apresentação do PowerPoint</vt:lpstr>
      <vt:lpstr>Estômago</vt:lpstr>
      <vt:lpstr>Apresentação do PowerPoint</vt:lpstr>
      <vt:lpstr>Apresentação do PowerPoint</vt:lpstr>
      <vt:lpstr>Grau de repleção</vt:lpstr>
      <vt:lpstr>Intestino</vt:lpstr>
      <vt:lpstr>Apresentação do PowerPoint</vt:lpstr>
      <vt:lpstr>Quociente intestinal</vt:lpstr>
      <vt:lpstr>Apresentação do PowerPoint</vt:lpstr>
      <vt:lpstr>Apresentação do PowerPoint</vt:lpstr>
      <vt:lpstr>Microscopia do intestino</vt:lpstr>
      <vt:lpstr>Apresentação do PowerPoint</vt:lpstr>
      <vt:lpstr>Cecos piloricos</vt:lpstr>
      <vt:lpstr>Apresentação do PowerPoint</vt:lpstr>
      <vt:lpstr>Fígado</vt:lpstr>
      <vt:lpstr>Fígado</vt:lpstr>
      <vt:lpstr>Microscopia do fígado</vt:lpstr>
      <vt:lpstr>Pâncreas</vt:lpstr>
      <vt:lpstr>Vesícula biliar</vt:lpstr>
      <vt:lpstr>Vesícula biliar</vt:lpstr>
      <vt:lpstr>Rim</vt:lpstr>
      <vt:lpstr>Rim</vt:lpstr>
      <vt:lpstr>Apresentação do PowerPoint</vt:lpstr>
      <vt:lpstr>Baço</vt:lpstr>
      <vt:lpstr>Baço</vt:lpstr>
      <vt:lpstr>Bexiga natatória</vt:lpstr>
      <vt:lpstr>Apresentação do PowerPoint</vt:lpstr>
      <vt:lpstr>Bexiga natatória</vt:lpstr>
      <vt:lpstr>Aparelho de weber</vt:lpstr>
      <vt:lpstr>Aparelho de Weber</vt:lpstr>
      <vt:lpstr>Apresentação do PowerPoint</vt:lpstr>
      <vt:lpstr>Brânquias</vt:lpstr>
      <vt:lpstr>Apresentação do PowerPoint</vt:lpstr>
      <vt:lpstr>Apresentação do PowerPoint</vt:lpstr>
      <vt:lpstr>Hábitos alimentares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Animais Aquáticos Cultiváveis</dc:title>
  <dc:creator>D</dc:creator>
  <cp:lastModifiedBy>D.</cp:lastModifiedBy>
  <cp:revision>141</cp:revision>
  <dcterms:created xsi:type="dcterms:W3CDTF">2015-03-02T17:40:54Z</dcterms:created>
  <dcterms:modified xsi:type="dcterms:W3CDTF">2021-03-09T01:20:16Z</dcterms:modified>
</cp:coreProperties>
</file>