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317"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8" r:id="rId6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Estilo Médio 4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édio 4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9C6E685-0C82-425A-90C0-6835C9C11C7B}" type="datetimeFigureOut">
              <a:rPr lang="pt-BR" smtClean="0"/>
              <a:t>11/03/2021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AFB0CB-F87F-439B-B1D0-FB76409FDDED}" type="slidenum">
              <a:rPr lang="pt-BR" smtClean="0"/>
              <a:t>‹nº›</a:t>
            </a:fld>
            <a:endParaRPr lang="pt-BR"/>
          </a:p>
        </p:txBody>
      </p:sp>
    </p:spTree>
    <p:extLst>
      <p:ext uri="{BB962C8B-B14F-4D97-AF65-F5344CB8AC3E}">
        <p14:creationId xmlns:p14="http://schemas.microsoft.com/office/powerpoint/2010/main" val="297686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9C6E685-0C82-425A-90C0-6835C9C11C7B}" type="datetimeFigureOut">
              <a:rPr lang="pt-BR" smtClean="0"/>
              <a:t>11/03/2021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AFB0CB-F87F-439B-B1D0-FB76409FDDED}" type="slidenum">
              <a:rPr lang="pt-BR" smtClean="0"/>
              <a:t>‹nº›</a:t>
            </a:fld>
            <a:endParaRPr lang="pt-BR"/>
          </a:p>
        </p:txBody>
      </p:sp>
    </p:spTree>
    <p:extLst>
      <p:ext uri="{BB962C8B-B14F-4D97-AF65-F5344CB8AC3E}">
        <p14:creationId xmlns:p14="http://schemas.microsoft.com/office/powerpoint/2010/main" val="275291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9C6E685-0C82-425A-90C0-6835C9C11C7B}" type="datetimeFigureOut">
              <a:rPr lang="pt-BR" smtClean="0"/>
              <a:t>11/03/2021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AFB0CB-F87F-439B-B1D0-FB76409FDDED}" type="slidenum">
              <a:rPr lang="pt-BR" smtClean="0"/>
              <a:t>‹nº›</a:t>
            </a:fld>
            <a:endParaRPr lang="pt-BR"/>
          </a:p>
        </p:txBody>
      </p:sp>
    </p:spTree>
    <p:extLst>
      <p:ext uri="{BB962C8B-B14F-4D97-AF65-F5344CB8AC3E}">
        <p14:creationId xmlns:p14="http://schemas.microsoft.com/office/powerpoint/2010/main" val="200720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9C6E685-0C82-425A-90C0-6835C9C11C7B}" type="datetimeFigureOut">
              <a:rPr lang="pt-BR" smtClean="0"/>
              <a:t>11/03/2021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AFB0CB-F87F-439B-B1D0-FB76409FDDED}" type="slidenum">
              <a:rPr lang="pt-BR" smtClean="0"/>
              <a:t>‹nº›</a:t>
            </a:fld>
            <a:endParaRPr lang="pt-BR"/>
          </a:p>
        </p:txBody>
      </p:sp>
    </p:spTree>
    <p:extLst>
      <p:ext uri="{BB962C8B-B14F-4D97-AF65-F5344CB8AC3E}">
        <p14:creationId xmlns:p14="http://schemas.microsoft.com/office/powerpoint/2010/main" val="310801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9C6E685-0C82-425A-90C0-6835C9C11C7B}" type="datetimeFigureOut">
              <a:rPr lang="pt-BR" smtClean="0"/>
              <a:t>11/03/2021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CAFB0CB-F87F-439B-B1D0-FB76409FDDED}" type="slidenum">
              <a:rPr lang="pt-BR" smtClean="0"/>
              <a:t>‹nº›</a:t>
            </a:fld>
            <a:endParaRPr lang="pt-BR"/>
          </a:p>
        </p:txBody>
      </p:sp>
    </p:spTree>
    <p:extLst>
      <p:ext uri="{BB962C8B-B14F-4D97-AF65-F5344CB8AC3E}">
        <p14:creationId xmlns:p14="http://schemas.microsoft.com/office/powerpoint/2010/main" val="40482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9C6E685-0C82-425A-90C0-6835C9C11C7B}" type="datetimeFigureOut">
              <a:rPr lang="pt-BR" smtClean="0"/>
              <a:t>11/03/2021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AFB0CB-F87F-439B-B1D0-FB76409FDDED}" type="slidenum">
              <a:rPr lang="pt-BR" smtClean="0"/>
              <a:t>‹nº›</a:t>
            </a:fld>
            <a:endParaRPr lang="pt-BR"/>
          </a:p>
        </p:txBody>
      </p:sp>
    </p:spTree>
    <p:extLst>
      <p:ext uri="{BB962C8B-B14F-4D97-AF65-F5344CB8AC3E}">
        <p14:creationId xmlns:p14="http://schemas.microsoft.com/office/powerpoint/2010/main" val="421880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9C6E685-0C82-425A-90C0-6835C9C11C7B}" type="datetimeFigureOut">
              <a:rPr lang="pt-BR" smtClean="0"/>
              <a:t>11/03/2021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CAFB0CB-F87F-439B-B1D0-FB76409FDDED}" type="slidenum">
              <a:rPr lang="pt-BR" smtClean="0"/>
              <a:t>‹nº›</a:t>
            </a:fld>
            <a:endParaRPr lang="pt-BR"/>
          </a:p>
        </p:txBody>
      </p:sp>
    </p:spTree>
    <p:extLst>
      <p:ext uri="{BB962C8B-B14F-4D97-AF65-F5344CB8AC3E}">
        <p14:creationId xmlns:p14="http://schemas.microsoft.com/office/powerpoint/2010/main" val="15367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9C6E685-0C82-425A-90C0-6835C9C11C7B}" type="datetimeFigureOut">
              <a:rPr lang="pt-BR" smtClean="0"/>
              <a:t>11/03/2021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CAFB0CB-F87F-439B-B1D0-FB76409FDDED}" type="slidenum">
              <a:rPr lang="pt-BR" smtClean="0"/>
              <a:t>‹nº›</a:t>
            </a:fld>
            <a:endParaRPr lang="pt-BR"/>
          </a:p>
        </p:txBody>
      </p:sp>
    </p:spTree>
    <p:extLst>
      <p:ext uri="{BB962C8B-B14F-4D97-AF65-F5344CB8AC3E}">
        <p14:creationId xmlns:p14="http://schemas.microsoft.com/office/powerpoint/2010/main" val="288834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9C6E685-0C82-425A-90C0-6835C9C11C7B}" type="datetimeFigureOut">
              <a:rPr lang="pt-BR" smtClean="0"/>
              <a:t>11/03/2021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CAFB0CB-F87F-439B-B1D0-FB76409FDDED}" type="slidenum">
              <a:rPr lang="pt-BR" smtClean="0"/>
              <a:t>‹nº›</a:t>
            </a:fld>
            <a:endParaRPr lang="pt-BR"/>
          </a:p>
        </p:txBody>
      </p:sp>
    </p:spTree>
    <p:extLst>
      <p:ext uri="{BB962C8B-B14F-4D97-AF65-F5344CB8AC3E}">
        <p14:creationId xmlns:p14="http://schemas.microsoft.com/office/powerpoint/2010/main" val="196352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9C6E685-0C82-425A-90C0-6835C9C11C7B}" type="datetimeFigureOut">
              <a:rPr lang="pt-BR" smtClean="0"/>
              <a:t>11/03/2021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AFB0CB-F87F-439B-B1D0-FB76409FDDED}" type="slidenum">
              <a:rPr lang="pt-BR" smtClean="0"/>
              <a:t>‹nº›</a:t>
            </a:fld>
            <a:endParaRPr lang="pt-BR"/>
          </a:p>
        </p:txBody>
      </p:sp>
    </p:spTree>
    <p:extLst>
      <p:ext uri="{BB962C8B-B14F-4D97-AF65-F5344CB8AC3E}">
        <p14:creationId xmlns:p14="http://schemas.microsoft.com/office/powerpoint/2010/main" val="360252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9C6E685-0C82-425A-90C0-6835C9C11C7B}" type="datetimeFigureOut">
              <a:rPr lang="pt-BR" smtClean="0"/>
              <a:t>11/03/2021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CAFB0CB-F87F-439B-B1D0-FB76409FDDED}" type="slidenum">
              <a:rPr lang="pt-BR" smtClean="0"/>
              <a:t>‹nº›</a:t>
            </a:fld>
            <a:endParaRPr lang="pt-BR"/>
          </a:p>
        </p:txBody>
      </p:sp>
    </p:spTree>
    <p:extLst>
      <p:ext uri="{BB962C8B-B14F-4D97-AF65-F5344CB8AC3E}">
        <p14:creationId xmlns:p14="http://schemas.microsoft.com/office/powerpoint/2010/main" val="338880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6E685-0C82-425A-90C0-6835C9C11C7B}" type="datetimeFigureOut">
              <a:rPr lang="pt-BR" smtClean="0"/>
              <a:t>11/03/2021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FB0CB-F87F-439B-B1D0-FB76409FDDED}" type="slidenum">
              <a:rPr lang="pt-BR" smtClean="0"/>
              <a:t>‹nº›</a:t>
            </a:fld>
            <a:endParaRPr lang="pt-BR"/>
          </a:p>
        </p:txBody>
      </p:sp>
    </p:spTree>
    <p:extLst>
      <p:ext uri="{BB962C8B-B14F-4D97-AF65-F5344CB8AC3E}">
        <p14:creationId xmlns:p14="http://schemas.microsoft.com/office/powerpoint/2010/main" val="2019634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anoramadaaquicultura.com.br/fenomeno-da-embolia-gasosa-volta-a-matar-tilapias-nos-tanques-rede-do-sao-francisc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aquaculturebrasil.com/artigo/5" TargetMode="External"/><Relationship Id="rId2" Type="http://schemas.openxmlformats.org/officeDocument/2006/relationships/hyperlink" Target="https://www.aquaculturebrasil.com/artigo/53/aeracao-em-aquicultura-%E2%80%93-parte-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789040"/>
            <a:ext cx="9144000" cy="1152128"/>
          </a:xfrm>
        </p:spPr>
        <p:txBody>
          <a:bodyPr>
            <a:normAutofit/>
          </a:bodyPr>
          <a:lstStyle/>
          <a:p>
            <a:r>
              <a:rPr lang="pt-BR" sz="3200" dirty="0" smtClean="0">
                <a:solidFill>
                  <a:schemeClr val="bg1">
                    <a:lumMod val="50000"/>
                  </a:schemeClr>
                </a:solidFill>
              </a:rPr>
              <a:t>Oxigênio dissolvido</a:t>
            </a:r>
            <a:endParaRPr lang="pt-BR" sz="3200" dirty="0">
              <a:solidFill>
                <a:schemeClr val="bg1">
                  <a:lumMod val="50000"/>
                </a:schemeClr>
              </a:solidFill>
            </a:endParaRPr>
          </a:p>
        </p:txBody>
      </p:sp>
      <p:sp>
        <p:nvSpPr>
          <p:cNvPr id="3" name="Subtítulo 2"/>
          <p:cNvSpPr>
            <a:spLocks noGrp="1"/>
          </p:cNvSpPr>
          <p:nvPr>
            <p:ph type="subTitle" idx="1"/>
          </p:nvPr>
        </p:nvSpPr>
        <p:spPr>
          <a:xfrm>
            <a:off x="4139952" y="5589240"/>
            <a:ext cx="4280520" cy="622920"/>
          </a:xfrm>
        </p:spPr>
        <p:txBody>
          <a:bodyPr/>
          <a:lstStyle/>
          <a:p>
            <a:r>
              <a:rPr lang="pt-BR" dirty="0" smtClean="0"/>
              <a:t>Prof. Dacley</a:t>
            </a:r>
            <a:endParaRPr lang="pt-BR" dirty="0"/>
          </a:p>
        </p:txBody>
      </p:sp>
      <p:sp>
        <p:nvSpPr>
          <p:cNvPr id="4" name="CaixaDeTexto 3"/>
          <p:cNvSpPr txBox="1"/>
          <p:nvPr/>
        </p:nvSpPr>
        <p:spPr>
          <a:xfrm>
            <a:off x="0" y="2731567"/>
            <a:ext cx="9144000" cy="769441"/>
          </a:xfrm>
          <a:prstGeom prst="rect">
            <a:avLst/>
          </a:prstGeom>
          <a:noFill/>
        </p:spPr>
        <p:txBody>
          <a:bodyPr wrap="square" rtlCol="0">
            <a:spAutoFit/>
          </a:bodyPr>
          <a:lstStyle/>
          <a:p>
            <a:pPr algn="ctr"/>
            <a:r>
              <a:rPr lang="pt-BR" sz="4400" dirty="0" smtClean="0"/>
              <a:t>Qualidade de água</a:t>
            </a:r>
            <a:endParaRPr lang="pt-BR" sz="4400" dirty="0"/>
          </a:p>
        </p:txBody>
      </p:sp>
      <p:sp>
        <p:nvSpPr>
          <p:cNvPr id="5" name="CaixaDeTexto 4"/>
          <p:cNvSpPr txBox="1"/>
          <p:nvPr/>
        </p:nvSpPr>
        <p:spPr>
          <a:xfrm>
            <a:off x="0" y="404664"/>
            <a:ext cx="9144000" cy="1200329"/>
          </a:xfrm>
          <a:prstGeom prst="rect">
            <a:avLst/>
          </a:prstGeom>
          <a:noFill/>
        </p:spPr>
        <p:txBody>
          <a:bodyPr wrap="square" rtlCol="0">
            <a:spAutoFit/>
          </a:bodyPr>
          <a:lstStyle/>
          <a:p>
            <a:pPr algn="ctr"/>
            <a:r>
              <a:rPr lang="pt-BR" sz="2400" dirty="0" smtClean="0"/>
              <a:t>Universidade Federal da Grande Dourados – UFGD</a:t>
            </a:r>
          </a:p>
          <a:p>
            <a:pPr algn="ctr"/>
            <a:r>
              <a:rPr lang="pt-BR" sz="2400" dirty="0" smtClean="0"/>
              <a:t>Faculdade de Ciências Agrárias – FCA</a:t>
            </a:r>
          </a:p>
          <a:p>
            <a:pPr algn="ctr"/>
            <a:r>
              <a:rPr lang="pt-BR" sz="2400" dirty="0" smtClean="0"/>
              <a:t>Engenharia de Aquicultura</a:t>
            </a:r>
            <a:endParaRPr lang="pt-BR" sz="2400" dirty="0"/>
          </a:p>
        </p:txBody>
      </p:sp>
    </p:spTree>
    <p:extLst>
      <p:ext uri="{BB962C8B-B14F-4D97-AF65-F5344CB8AC3E}">
        <p14:creationId xmlns:p14="http://schemas.microsoft.com/office/powerpoint/2010/main" val="148166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Exercício </a:t>
            </a:r>
            <a:endParaRPr lang="pt-BR" dirty="0"/>
          </a:p>
        </p:txBody>
      </p:sp>
      <p:sp>
        <p:nvSpPr>
          <p:cNvPr id="3" name="Espaço Reservado para Conteúdo 2"/>
          <p:cNvSpPr>
            <a:spLocks noGrp="1"/>
          </p:cNvSpPr>
          <p:nvPr>
            <p:ph idx="1"/>
          </p:nvPr>
        </p:nvSpPr>
        <p:spPr/>
        <p:txBody>
          <a:bodyPr/>
          <a:lstStyle/>
          <a:p>
            <a:pPr algn="just"/>
            <a:r>
              <a:rPr lang="pt-BR" dirty="0"/>
              <a:t>Em 35</a:t>
            </a:r>
            <a:r>
              <a:rPr lang="pt-BR" baseline="30000" dirty="0"/>
              <a:t>o</a:t>
            </a:r>
            <a:r>
              <a:rPr lang="pt-BR" dirty="0"/>
              <a:t>C e ao nível do mar, foi verificado uma concentração de oxigênio dissolvido de 7,0 mg/L. Como está a saturação de oxigênio na água</a:t>
            </a:r>
            <a:r>
              <a:rPr lang="pt-BR" dirty="0" smtClean="0"/>
              <a:t>?</a:t>
            </a:r>
          </a:p>
          <a:p>
            <a:pPr algn="just"/>
            <a:endParaRPr lang="pt-BR" dirty="0"/>
          </a:p>
          <a:p>
            <a:pPr algn="just"/>
            <a:r>
              <a:rPr lang="pt-BR" dirty="0" smtClean="0"/>
              <a:t>7,04 --- 100%</a:t>
            </a:r>
          </a:p>
          <a:p>
            <a:pPr algn="just"/>
            <a:r>
              <a:rPr lang="pt-BR" dirty="0" smtClean="0"/>
              <a:t>7,00 --- X%</a:t>
            </a:r>
          </a:p>
          <a:p>
            <a:pPr algn="just"/>
            <a:r>
              <a:rPr lang="pt-BR" dirty="0" smtClean="0"/>
              <a:t>X = 100%</a:t>
            </a:r>
            <a:endParaRPr lang="pt-BR" dirty="0"/>
          </a:p>
        </p:txBody>
      </p:sp>
      <p:sp>
        <p:nvSpPr>
          <p:cNvPr id="4" name="Forma livre 3"/>
          <p:cNvSpPr/>
          <p:nvPr/>
        </p:nvSpPr>
        <p:spPr>
          <a:xfrm>
            <a:off x="1177636" y="5527642"/>
            <a:ext cx="221673" cy="83449"/>
          </a:xfrm>
          <a:custGeom>
            <a:avLst/>
            <a:gdLst>
              <a:gd name="connsiteX0" fmla="*/ 0 w 221673"/>
              <a:gd name="connsiteY0" fmla="*/ 83449 h 83449"/>
              <a:gd name="connsiteX1" fmla="*/ 27709 w 221673"/>
              <a:gd name="connsiteY1" fmla="*/ 14176 h 83449"/>
              <a:gd name="connsiteX2" fmla="*/ 124691 w 221673"/>
              <a:gd name="connsiteY2" fmla="*/ 14176 h 83449"/>
              <a:gd name="connsiteX3" fmla="*/ 138546 w 221673"/>
              <a:gd name="connsiteY3" fmla="*/ 69594 h 83449"/>
              <a:gd name="connsiteX4" fmla="*/ 221673 w 221673"/>
              <a:gd name="connsiteY4" fmla="*/ 41885 h 83449"/>
              <a:gd name="connsiteX5" fmla="*/ 207819 w 221673"/>
              <a:gd name="connsiteY5" fmla="*/ 322 h 8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673" h="83449">
                <a:moveTo>
                  <a:pt x="0" y="83449"/>
                </a:moveTo>
                <a:cubicBezTo>
                  <a:pt x="9236" y="60358"/>
                  <a:pt x="11788" y="33281"/>
                  <a:pt x="27709" y="14176"/>
                </a:cubicBezTo>
                <a:cubicBezTo>
                  <a:pt x="51697" y="-14609"/>
                  <a:pt x="101574" y="8397"/>
                  <a:pt x="124691" y="14176"/>
                </a:cubicBezTo>
                <a:cubicBezTo>
                  <a:pt x="129309" y="32649"/>
                  <a:pt x="120237" y="64363"/>
                  <a:pt x="138546" y="69594"/>
                </a:cubicBezTo>
                <a:cubicBezTo>
                  <a:pt x="166630" y="77618"/>
                  <a:pt x="221673" y="41885"/>
                  <a:pt x="221673" y="41885"/>
                </a:cubicBezTo>
                <a:lnTo>
                  <a:pt x="207819" y="322"/>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765312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r>
              <a:rPr lang="pt-BR" dirty="0" smtClean="0"/>
              <a:t>Nota: A supersaturação até 300% não causa nenhum mal aos peixes cultivados. Acima desse valor, podem se formar bolhas de ar no sangue, levando a </a:t>
            </a:r>
            <a:r>
              <a:rPr lang="pt-BR" dirty="0" smtClean="0"/>
              <a:t>morte dos animais por embolia gasosa.</a:t>
            </a:r>
            <a:endParaRPr lang="pt-BR" dirty="0"/>
          </a:p>
        </p:txBody>
      </p:sp>
      <p:sp>
        <p:nvSpPr>
          <p:cNvPr id="2" name="Retângulo 1"/>
          <p:cNvSpPr/>
          <p:nvPr/>
        </p:nvSpPr>
        <p:spPr>
          <a:xfrm>
            <a:off x="1187624" y="4725144"/>
            <a:ext cx="7488832" cy="646331"/>
          </a:xfrm>
          <a:prstGeom prst="rect">
            <a:avLst/>
          </a:prstGeom>
        </p:spPr>
        <p:txBody>
          <a:bodyPr wrap="square">
            <a:spAutoFit/>
          </a:bodyPr>
          <a:lstStyle/>
          <a:p>
            <a:pPr algn="ctr"/>
            <a:r>
              <a:rPr lang="pt-BR" dirty="0">
                <a:hlinkClick r:id="rId2"/>
              </a:rPr>
              <a:t>https://panoramadaaquicultura.com.br/fenomeno-da-embolia-gasosa-volta-a-matar-tilapias-nos-tanques-rede-do-sao-francisco</a:t>
            </a:r>
            <a:r>
              <a:rPr lang="pt-BR" dirty="0" smtClean="0">
                <a:hlinkClick r:id="rId2"/>
              </a:rPr>
              <a:t>/</a:t>
            </a:r>
            <a:r>
              <a:rPr lang="pt-BR" dirty="0" smtClean="0"/>
              <a:t> </a:t>
            </a:r>
            <a:endParaRPr lang="pt-BR" dirty="0"/>
          </a:p>
        </p:txBody>
      </p:sp>
    </p:spTree>
    <p:extLst>
      <p:ext uri="{BB962C8B-B14F-4D97-AF65-F5344CB8AC3E}">
        <p14:creationId xmlns:p14="http://schemas.microsoft.com/office/powerpoint/2010/main" val="3681189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 y="607829"/>
            <a:ext cx="9143841" cy="534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070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405"/>
            <a:ext cx="9143999" cy="6684971"/>
          </a:xfrm>
          <a:prstGeom prst="rect">
            <a:avLst/>
          </a:prstGeom>
          <a:noFill/>
          <a:ln>
            <a:solidFill>
              <a:schemeClr val="accent2">
                <a:lumMod val="75000"/>
              </a:schemeClr>
            </a:solidFill>
          </a:ln>
          <a:effectLst/>
        </p:spPr>
      </p:pic>
      <p:sp>
        <p:nvSpPr>
          <p:cNvPr id="4" name="Retângulo 3"/>
          <p:cNvSpPr/>
          <p:nvPr/>
        </p:nvSpPr>
        <p:spPr>
          <a:xfrm>
            <a:off x="107504" y="2852936"/>
            <a:ext cx="1728192" cy="1800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07504" y="2852936"/>
            <a:ext cx="1728192" cy="1692771"/>
          </a:xfrm>
          <a:prstGeom prst="rect">
            <a:avLst/>
          </a:prstGeom>
          <a:noFill/>
        </p:spPr>
        <p:txBody>
          <a:bodyPr wrap="square" rtlCol="0">
            <a:spAutoFit/>
          </a:bodyPr>
          <a:lstStyle/>
          <a:p>
            <a:r>
              <a:rPr lang="pt-BR" sz="1200" u="sng" dirty="0" smtClean="0"/>
              <a:t>Entrada O</a:t>
            </a:r>
            <a:r>
              <a:rPr lang="pt-BR" sz="1200" u="sng" baseline="-25000" dirty="0" smtClean="0"/>
              <a:t>2</a:t>
            </a:r>
          </a:p>
          <a:p>
            <a:endParaRPr lang="pt-BR" sz="1200" baseline="-25000" dirty="0"/>
          </a:p>
          <a:p>
            <a:r>
              <a:rPr lang="pt-BR" sz="1200" dirty="0" smtClean="0"/>
              <a:t>Fotossíntese – 5 a 20 mg O</a:t>
            </a:r>
            <a:r>
              <a:rPr lang="pt-BR" sz="1200" baseline="-25000" dirty="0" smtClean="0"/>
              <a:t>2</a:t>
            </a:r>
            <a:r>
              <a:rPr lang="pt-BR" sz="1200" dirty="0" smtClean="0"/>
              <a:t>/L;</a:t>
            </a:r>
          </a:p>
          <a:p>
            <a:r>
              <a:rPr lang="pt-BR" sz="1200" dirty="0" smtClean="0"/>
              <a:t>Difusão ar – 1 a 5 mg O</a:t>
            </a:r>
            <a:r>
              <a:rPr lang="pt-BR" sz="1200" baseline="-25000" dirty="0" smtClean="0"/>
              <a:t>2</a:t>
            </a:r>
            <a:r>
              <a:rPr lang="pt-BR" sz="1200" dirty="0" smtClean="0"/>
              <a:t>/L</a:t>
            </a:r>
          </a:p>
          <a:p>
            <a:endParaRPr lang="pt-BR" sz="1200" dirty="0"/>
          </a:p>
          <a:p>
            <a:endParaRPr lang="pt-BR" sz="1200" dirty="0" smtClean="0"/>
          </a:p>
          <a:p>
            <a:endParaRPr lang="pt-BR" sz="1200" dirty="0"/>
          </a:p>
        </p:txBody>
      </p:sp>
      <p:sp>
        <p:nvSpPr>
          <p:cNvPr id="6" name="Retângulo 5"/>
          <p:cNvSpPr/>
          <p:nvPr/>
        </p:nvSpPr>
        <p:spPr>
          <a:xfrm>
            <a:off x="7524328" y="2852936"/>
            <a:ext cx="1619672" cy="249299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7524328" y="2924944"/>
            <a:ext cx="1619672" cy="1938992"/>
          </a:xfrm>
          <a:prstGeom prst="rect">
            <a:avLst/>
          </a:prstGeom>
          <a:noFill/>
        </p:spPr>
        <p:txBody>
          <a:bodyPr wrap="square" rtlCol="0">
            <a:spAutoFit/>
          </a:bodyPr>
          <a:lstStyle/>
          <a:p>
            <a:r>
              <a:rPr lang="pt-BR" sz="1200" u="sng" dirty="0" smtClean="0"/>
              <a:t>Saída O</a:t>
            </a:r>
            <a:r>
              <a:rPr lang="pt-BR" sz="1200" u="sng" baseline="-25000" dirty="0" smtClean="0"/>
              <a:t>2</a:t>
            </a:r>
          </a:p>
          <a:p>
            <a:endParaRPr lang="pt-BR" sz="1200" dirty="0"/>
          </a:p>
          <a:p>
            <a:r>
              <a:rPr lang="pt-BR" sz="1200" dirty="0" smtClean="0"/>
              <a:t>Resp. plâncton – 5 a 15 mg O</a:t>
            </a:r>
            <a:r>
              <a:rPr lang="pt-BR" sz="1200" baseline="-25000" dirty="0" smtClean="0"/>
              <a:t>2</a:t>
            </a:r>
            <a:r>
              <a:rPr lang="pt-BR" sz="1200" dirty="0" smtClean="0"/>
              <a:t>/L;</a:t>
            </a:r>
          </a:p>
          <a:p>
            <a:r>
              <a:rPr lang="pt-BR" sz="1200" dirty="0" smtClean="0"/>
              <a:t>Resp. animais – 2 a 6 mg O</a:t>
            </a:r>
            <a:r>
              <a:rPr lang="pt-BR" sz="1200" baseline="-25000" dirty="0" smtClean="0"/>
              <a:t>2</a:t>
            </a:r>
            <a:r>
              <a:rPr lang="pt-BR" sz="1200" dirty="0" smtClean="0"/>
              <a:t>/L;</a:t>
            </a:r>
          </a:p>
          <a:p>
            <a:r>
              <a:rPr lang="pt-BR" sz="1200" dirty="0" smtClean="0"/>
              <a:t>Resp. lodo – 1 a 3 mg O</a:t>
            </a:r>
            <a:r>
              <a:rPr lang="pt-BR" sz="1200" baseline="-25000" dirty="0" smtClean="0"/>
              <a:t>2</a:t>
            </a:r>
            <a:r>
              <a:rPr lang="pt-BR" sz="1200" dirty="0" smtClean="0"/>
              <a:t>/L;</a:t>
            </a:r>
          </a:p>
          <a:p>
            <a:r>
              <a:rPr lang="pt-BR" sz="1200" dirty="0" smtClean="0"/>
              <a:t>Difusão ATM – 1 a 5 mg O</a:t>
            </a:r>
            <a:r>
              <a:rPr lang="pt-BR" sz="1200" baseline="-25000" dirty="0" smtClean="0"/>
              <a:t>2</a:t>
            </a:r>
            <a:r>
              <a:rPr lang="pt-BR" sz="1200" dirty="0" smtClean="0"/>
              <a:t>/L</a:t>
            </a:r>
            <a:endParaRPr lang="pt-BR" sz="1200" dirty="0"/>
          </a:p>
        </p:txBody>
      </p:sp>
    </p:spTree>
    <p:extLst>
      <p:ext uri="{BB962C8B-B14F-4D97-AF65-F5344CB8AC3E}">
        <p14:creationId xmlns:p14="http://schemas.microsoft.com/office/powerpoint/2010/main" val="3654659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Variações durante o dia</a:t>
            </a:r>
            <a:endParaRPr lang="pt-BR" dirty="0"/>
          </a:p>
        </p:txBody>
      </p:sp>
      <p:sp>
        <p:nvSpPr>
          <p:cNvPr id="3" name="Espaço Reservado para Conteúdo 2"/>
          <p:cNvSpPr>
            <a:spLocks noGrp="1"/>
          </p:cNvSpPr>
          <p:nvPr>
            <p:ph idx="1"/>
          </p:nvPr>
        </p:nvSpPr>
        <p:spPr/>
        <p:txBody>
          <a:bodyPr/>
          <a:lstStyle/>
          <a:p>
            <a:pPr algn="just"/>
            <a:r>
              <a:rPr lang="pt-BR" dirty="0"/>
              <a:t>Quando a atividade fotossintética começa a aumentar gradativamente durante as primeiras horas da manhã, o oxigênio dissolvido também começa a ser incorporado ao sistema</a:t>
            </a:r>
            <a:r>
              <a:rPr lang="pt-BR" dirty="0" smtClean="0"/>
              <a:t>.</a:t>
            </a:r>
          </a:p>
          <a:p>
            <a:pPr algn="just"/>
            <a:r>
              <a:rPr lang="pt-BR" dirty="0"/>
              <a:t>O valor máximo de oxigênio dissolvido, até mais alto que a saturação, pode ser observado ao entardecer.</a:t>
            </a:r>
          </a:p>
          <a:p>
            <a:pPr algn="just"/>
            <a:endParaRPr lang="pt-BR" dirty="0"/>
          </a:p>
        </p:txBody>
      </p:sp>
    </p:spTree>
    <p:extLst>
      <p:ext uri="{BB962C8B-B14F-4D97-AF65-F5344CB8AC3E}">
        <p14:creationId xmlns:p14="http://schemas.microsoft.com/office/powerpoint/2010/main" val="180972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260648"/>
            <a:ext cx="8229600" cy="4525963"/>
          </a:xfrm>
        </p:spPr>
        <p:txBody>
          <a:bodyPr>
            <a:normAutofit/>
          </a:bodyPr>
          <a:lstStyle/>
          <a:p>
            <a:pPr algn="just"/>
            <a:r>
              <a:rPr lang="pt-BR" dirty="0"/>
              <a:t>Ao anoitecer, a atividade fotossintética diminui rapidamente, dando lugar aos </a:t>
            </a:r>
            <a:r>
              <a:rPr lang="pt-BR" u="sng" dirty="0"/>
              <a:t>processos de respiração</a:t>
            </a:r>
            <a:r>
              <a:rPr lang="pt-BR" dirty="0"/>
              <a:t> (plantas que antes produziam irão agora consumir junto com os organismos heterotróficos presentes), provocando redução do oxigênio dissolvido na água (Figura 3).</a:t>
            </a:r>
          </a:p>
          <a:p>
            <a:pPr algn="just"/>
            <a:endParaRPr lang="pt-BR" dirty="0"/>
          </a:p>
        </p:txBody>
      </p:sp>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936220" y="3799541"/>
            <a:ext cx="5940036" cy="2839670"/>
          </a:xfrm>
          <a:prstGeom prst="rect">
            <a:avLst/>
          </a:prstGeom>
          <a:noFill/>
          <a:ln>
            <a:noFill/>
          </a:ln>
        </p:spPr>
      </p:pic>
      <p:sp>
        <p:nvSpPr>
          <p:cNvPr id="5" name="CaixaDeTexto 4"/>
          <p:cNvSpPr txBox="1"/>
          <p:nvPr/>
        </p:nvSpPr>
        <p:spPr>
          <a:xfrm>
            <a:off x="6732240" y="6454545"/>
            <a:ext cx="2520280" cy="369332"/>
          </a:xfrm>
          <a:prstGeom prst="rect">
            <a:avLst/>
          </a:prstGeom>
          <a:noFill/>
        </p:spPr>
        <p:txBody>
          <a:bodyPr wrap="square" rtlCol="0">
            <a:spAutoFit/>
          </a:bodyPr>
          <a:lstStyle/>
          <a:p>
            <a:r>
              <a:rPr lang="pt-BR" dirty="0" smtClean="0"/>
              <a:t>Fonte: </a:t>
            </a:r>
            <a:r>
              <a:rPr lang="pt-BR" dirty="0" err="1" smtClean="0"/>
              <a:t>Arana</a:t>
            </a:r>
            <a:r>
              <a:rPr lang="pt-BR" dirty="0" smtClean="0"/>
              <a:t> (2004)</a:t>
            </a:r>
            <a:endParaRPr lang="pt-BR" dirty="0"/>
          </a:p>
        </p:txBody>
      </p:sp>
      <p:sp>
        <p:nvSpPr>
          <p:cNvPr id="6" name="Retângulo 5"/>
          <p:cNvSpPr/>
          <p:nvPr/>
        </p:nvSpPr>
        <p:spPr>
          <a:xfrm>
            <a:off x="6588224" y="4183920"/>
            <a:ext cx="2600788" cy="1477328"/>
          </a:xfrm>
          <a:prstGeom prst="rect">
            <a:avLst/>
          </a:prstGeom>
        </p:spPr>
        <p:txBody>
          <a:bodyPr wrap="square">
            <a:spAutoFit/>
          </a:bodyPr>
          <a:lstStyle/>
          <a:p>
            <a:pPr algn="just"/>
            <a:r>
              <a:rPr lang="pt-BR" dirty="0"/>
              <a:t>Figura 3. Variação diuturna do oxigênio dissolvido na água, devido aos processos de respiração e fotossíntese</a:t>
            </a:r>
          </a:p>
        </p:txBody>
      </p:sp>
    </p:spTree>
    <p:extLst>
      <p:ext uri="{BB962C8B-B14F-4D97-AF65-F5344CB8AC3E}">
        <p14:creationId xmlns:p14="http://schemas.microsoft.com/office/powerpoint/2010/main" val="2108945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6"/>
            <a:ext cx="3178696" cy="6192688"/>
          </a:xfrm>
        </p:spPr>
        <p:txBody>
          <a:bodyPr>
            <a:normAutofit/>
          </a:bodyPr>
          <a:lstStyle/>
          <a:p>
            <a:pPr marL="0" indent="0" algn="just">
              <a:buNone/>
            </a:pPr>
            <a:r>
              <a:rPr lang="pt-BR" sz="2800" dirty="0" smtClean="0"/>
              <a:t>Os diferentes sistemas de criação podem ocasionar flutuações nos níveis de oxigênio dissolvido, de acordo com o grau de intensificação do sistema. A curva de oxigênio dissolvido pode se apresentar semelhante ao demonstrado na figura 4.</a:t>
            </a:r>
            <a:endParaRPr lang="pt-BR" sz="2800" dirty="0"/>
          </a:p>
        </p:txBody>
      </p:sp>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04664"/>
            <a:ext cx="5184576" cy="4680520"/>
          </a:xfrm>
          <a:prstGeom prst="rect">
            <a:avLst/>
          </a:prstGeom>
          <a:noFill/>
          <a:ln>
            <a:noFill/>
          </a:ln>
        </p:spPr>
      </p:pic>
      <p:sp>
        <p:nvSpPr>
          <p:cNvPr id="5" name="Retângulo 4"/>
          <p:cNvSpPr/>
          <p:nvPr/>
        </p:nvSpPr>
        <p:spPr>
          <a:xfrm>
            <a:off x="3810178" y="5082722"/>
            <a:ext cx="5154310" cy="923330"/>
          </a:xfrm>
          <a:prstGeom prst="rect">
            <a:avLst/>
          </a:prstGeom>
        </p:spPr>
        <p:txBody>
          <a:bodyPr wrap="square">
            <a:spAutoFit/>
          </a:bodyPr>
          <a:lstStyle/>
          <a:p>
            <a:pPr algn="just"/>
            <a:r>
              <a:rPr lang="pt-BR" dirty="0"/>
              <a:t>Figura 4. Flutuação do oxigênio dissolvido em viveiros de criação de camarões em seus respectivos sistemas de </a:t>
            </a:r>
            <a:r>
              <a:rPr lang="pt-BR" dirty="0" err="1"/>
              <a:t>instensificação</a:t>
            </a:r>
            <a:endParaRPr lang="pt-BR" dirty="0"/>
          </a:p>
        </p:txBody>
      </p:sp>
      <p:sp>
        <p:nvSpPr>
          <p:cNvPr id="2" name="CaixaDeTexto 1"/>
          <p:cNvSpPr txBox="1"/>
          <p:nvPr/>
        </p:nvSpPr>
        <p:spPr>
          <a:xfrm>
            <a:off x="7596336" y="1711841"/>
            <a:ext cx="1152128" cy="276999"/>
          </a:xfrm>
          <a:prstGeom prst="rect">
            <a:avLst/>
          </a:prstGeom>
          <a:noFill/>
        </p:spPr>
        <p:txBody>
          <a:bodyPr wrap="square" rtlCol="0">
            <a:spAutoFit/>
          </a:bodyPr>
          <a:lstStyle/>
          <a:p>
            <a:r>
              <a:rPr lang="pt-BR" sz="1200" dirty="0" smtClean="0">
                <a:solidFill>
                  <a:srgbClr val="FF0000"/>
                </a:solidFill>
              </a:rPr>
              <a:t>extensivo</a:t>
            </a:r>
            <a:endParaRPr lang="pt-BR" sz="1200" dirty="0">
              <a:solidFill>
                <a:srgbClr val="FF0000"/>
              </a:solidFill>
            </a:endParaRPr>
          </a:p>
        </p:txBody>
      </p:sp>
      <p:sp>
        <p:nvSpPr>
          <p:cNvPr id="6" name="CaixaDeTexto 5"/>
          <p:cNvSpPr txBox="1"/>
          <p:nvPr/>
        </p:nvSpPr>
        <p:spPr>
          <a:xfrm>
            <a:off x="6588224" y="836712"/>
            <a:ext cx="1944216" cy="276999"/>
          </a:xfrm>
          <a:prstGeom prst="rect">
            <a:avLst/>
          </a:prstGeom>
          <a:noFill/>
        </p:spPr>
        <p:txBody>
          <a:bodyPr wrap="square" rtlCol="0">
            <a:spAutoFit/>
          </a:bodyPr>
          <a:lstStyle/>
          <a:p>
            <a:r>
              <a:rPr lang="pt-BR" sz="1200" dirty="0" smtClean="0">
                <a:solidFill>
                  <a:srgbClr val="FF0000"/>
                </a:solidFill>
              </a:rPr>
              <a:t>Intensivo sem aeração</a:t>
            </a:r>
            <a:endParaRPr lang="pt-BR" sz="1200" dirty="0">
              <a:solidFill>
                <a:srgbClr val="FF0000"/>
              </a:solidFill>
            </a:endParaRPr>
          </a:p>
        </p:txBody>
      </p:sp>
      <p:sp>
        <p:nvSpPr>
          <p:cNvPr id="7" name="CaixaDeTexto 6"/>
          <p:cNvSpPr txBox="1"/>
          <p:nvPr/>
        </p:nvSpPr>
        <p:spPr>
          <a:xfrm>
            <a:off x="6372200" y="1423809"/>
            <a:ext cx="1944216" cy="276999"/>
          </a:xfrm>
          <a:prstGeom prst="rect">
            <a:avLst/>
          </a:prstGeom>
          <a:noFill/>
        </p:spPr>
        <p:txBody>
          <a:bodyPr wrap="square" rtlCol="0">
            <a:spAutoFit/>
          </a:bodyPr>
          <a:lstStyle/>
          <a:p>
            <a:r>
              <a:rPr lang="pt-BR" sz="1200" dirty="0" smtClean="0">
                <a:solidFill>
                  <a:srgbClr val="FF0000"/>
                </a:solidFill>
              </a:rPr>
              <a:t>Intensivo com aeração</a:t>
            </a:r>
            <a:endParaRPr lang="pt-BR" sz="1200" dirty="0">
              <a:solidFill>
                <a:srgbClr val="FF0000"/>
              </a:solidFill>
            </a:endParaRPr>
          </a:p>
        </p:txBody>
      </p:sp>
      <p:sp>
        <p:nvSpPr>
          <p:cNvPr id="8" name="CaixaDeTexto 7"/>
          <p:cNvSpPr txBox="1"/>
          <p:nvPr/>
        </p:nvSpPr>
        <p:spPr>
          <a:xfrm>
            <a:off x="4427984" y="1988840"/>
            <a:ext cx="1152128" cy="276999"/>
          </a:xfrm>
          <a:prstGeom prst="rect">
            <a:avLst/>
          </a:prstGeom>
          <a:noFill/>
        </p:spPr>
        <p:txBody>
          <a:bodyPr wrap="square" rtlCol="0">
            <a:spAutoFit/>
          </a:bodyPr>
          <a:lstStyle/>
          <a:p>
            <a:r>
              <a:rPr lang="pt-BR" sz="1200" dirty="0" err="1" smtClean="0">
                <a:solidFill>
                  <a:srgbClr val="FF0000"/>
                </a:solidFill>
              </a:rPr>
              <a:t>Semi</a:t>
            </a:r>
            <a:r>
              <a:rPr lang="pt-BR" sz="1200" dirty="0" smtClean="0">
                <a:solidFill>
                  <a:srgbClr val="FF0000"/>
                </a:solidFill>
              </a:rPr>
              <a:t> intensivo</a:t>
            </a:r>
            <a:endParaRPr lang="pt-BR" sz="1200" dirty="0">
              <a:solidFill>
                <a:srgbClr val="FF0000"/>
              </a:solidFill>
            </a:endParaRPr>
          </a:p>
        </p:txBody>
      </p:sp>
    </p:spTree>
    <p:extLst>
      <p:ext uri="{BB962C8B-B14F-4D97-AF65-F5344CB8AC3E}">
        <p14:creationId xmlns:p14="http://schemas.microsoft.com/office/powerpoint/2010/main" val="3067873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pPr algn="just"/>
            <a:r>
              <a:rPr lang="pt-BR" dirty="0"/>
              <a:t>Quanto maior o número de indivíduos por unidade de área (densidade de estocagem), maior será a variação diurna de oxigênio dissolvido.</a:t>
            </a:r>
          </a:p>
          <a:p>
            <a:pPr algn="just"/>
            <a:r>
              <a:rPr lang="pt-BR" dirty="0"/>
              <a:t>Outro ponto que pode fazer com que ocorra redução dos níveis de oxigênio é a idade do viveiro, pois quando ele se torna </a:t>
            </a:r>
            <a:r>
              <a:rPr lang="pt-BR" dirty="0" smtClean="0"/>
              <a:t>velho, </a:t>
            </a:r>
            <a:r>
              <a:rPr lang="pt-BR" dirty="0"/>
              <a:t>acumula muita matéria orgânica (importante fazer a limpeza a cada ciclo), então deixa de ter condição autotrófica e passa a ter uma condição heterotrófica.</a:t>
            </a:r>
          </a:p>
          <a:p>
            <a:pPr algn="just"/>
            <a:endParaRPr lang="pt-BR" dirty="0"/>
          </a:p>
        </p:txBody>
      </p:sp>
    </p:spTree>
    <p:extLst>
      <p:ext uri="{BB962C8B-B14F-4D97-AF65-F5344CB8AC3E}">
        <p14:creationId xmlns:p14="http://schemas.microsoft.com/office/powerpoint/2010/main" val="1940930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Níveis de </a:t>
            </a:r>
            <a:r>
              <a:rPr lang="pt-BR" dirty="0" err="1" smtClean="0"/>
              <a:t>arraçoamento</a:t>
            </a:r>
            <a:r>
              <a:rPr lang="pt-BR" dirty="0" smtClean="0"/>
              <a:t> e qualidade de água</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166517189"/>
              </p:ext>
            </p:extLst>
          </p:nvPr>
        </p:nvGraphicFramePr>
        <p:xfrm>
          <a:off x="457200" y="1600200"/>
          <a:ext cx="8229600" cy="35102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pt-BR" dirty="0" err="1" smtClean="0"/>
                        <a:t>Arraçoamento</a:t>
                      </a:r>
                      <a:r>
                        <a:rPr lang="pt-BR" dirty="0" smtClean="0"/>
                        <a:t> máximo (kg/ha/dia)</a:t>
                      </a:r>
                      <a:endParaRPr lang="pt-BR" dirty="0"/>
                    </a:p>
                  </a:txBody>
                  <a:tcPr/>
                </a:tc>
                <a:tc>
                  <a:txBody>
                    <a:bodyPr/>
                    <a:lstStyle/>
                    <a:p>
                      <a:r>
                        <a:rPr lang="pt-BR" dirty="0" smtClean="0"/>
                        <a:t>O.D. mínimo (mg/L)</a:t>
                      </a:r>
                      <a:endParaRPr lang="pt-BR" dirty="0"/>
                    </a:p>
                  </a:txBody>
                  <a:tcPr/>
                </a:tc>
                <a:tc>
                  <a:txBody>
                    <a:bodyPr/>
                    <a:lstStyle/>
                    <a:p>
                      <a:r>
                        <a:rPr lang="pt-BR" dirty="0" smtClean="0"/>
                        <a:t>Clorofila</a:t>
                      </a:r>
                      <a:r>
                        <a:rPr lang="pt-BR" baseline="0" dirty="0" smtClean="0"/>
                        <a:t> – a máximo (µg/L)</a:t>
                      </a:r>
                      <a:endParaRPr lang="pt-BR" dirty="0"/>
                    </a:p>
                  </a:txBody>
                  <a:tcPr/>
                </a:tc>
                <a:tc>
                  <a:txBody>
                    <a:bodyPr/>
                    <a:lstStyle/>
                    <a:p>
                      <a:r>
                        <a:rPr lang="pt-BR" dirty="0" smtClean="0"/>
                        <a:t>Amônia total máxima (mg/L)</a:t>
                      </a:r>
                      <a:endParaRPr lang="pt-BR" dirty="0"/>
                    </a:p>
                  </a:txBody>
                  <a:tcPr/>
                </a:tc>
              </a:tr>
              <a:tr h="370840">
                <a:tc>
                  <a:txBody>
                    <a:bodyPr/>
                    <a:lstStyle/>
                    <a:p>
                      <a:r>
                        <a:rPr lang="pt-BR" dirty="0" smtClean="0"/>
                        <a:t>0</a:t>
                      </a:r>
                    </a:p>
                  </a:txBody>
                  <a:tcPr/>
                </a:tc>
                <a:tc>
                  <a:txBody>
                    <a:bodyPr/>
                    <a:lstStyle/>
                    <a:p>
                      <a:r>
                        <a:rPr lang="pt-BR" dirty="0" smtClean="0"/>
                        <a:t>5,1</a:t>
                      </a:r>
                      <a:endParaRPr lang="pt-BR" dirty="0"/>
                    </a:p>
                  </a:txBody>
                  <a:tcPr/>
                </a:tc>
                <a:tc>
                  <a:txBody>
                    <a:bodyPr/>
                    <a:lstStyle/>
                    <a:p>
                      <a:r>
                        <a:rPr lang="pt-BR" dirty="0" smtClean="0"/>
                        <a:t>50</a:t>
                      </a:r>
                      <a:endParaRPr lang="pt-BR" dirty="0"/>
                    </a:p>
                  </a:txBody>
                  <a:tcPr/>
                </a:tc>
                <a:tc>
                  <a:txBody>
                    <a:bodyPr/>
                    <a:lstStyle/>
                    <a:p>
                      <a:r>
                        <a:rPr lang="pt-BR" dirty="0" smtClean="0"/>
                        <a:t>0,9</a:t>
                      </a:r>
                      <a:endParaRPr lang="pt-BR" dirty="0"/>
                    </a:p>
                  </a:txBody>
                  <a:tcPr/>
                </a:tc>
              </a:tr>
              <a:tr h="370840">
                <a:tc>
                  <a:txBody>
                    <a:bodyPr/>
                    <a:lstStyle/>
                    <a:p>
                      <a:r>
                        <a:rPr lang="pt-BR" dirty="0" smtClean="0"/>
                        <a:t>28</a:t>
                      </a:r>
                      <a:endParaRPr lang="pt-BR" dirty="0"/>
                    </a:p>
                  </a:txBody>
                  <a:tcPr/>
                </a:tc>
                <a:tc>
                  <a:txBody>
                    <a:bodyPr/>
                    <a:lstStyle/>
                    <a:p>
                      <a:r>
                        <a:rPr lang="pt-BR" dirty="0" smtClean="0"/>
                        <a:t>4,2</a:t>
                      </a:r>
                      <a:endParaRPr lang="pt-BR" dirty="0"/>
                    </a:p>
                  </a:txBody>
                  <a:tcPr/>
                </a:tc>
                <a:tc>
                  <a:txBody>
                    <a:bodyPr/>
                    <a:lstStyle/>
                    <a:p>
                      <a:r>
                        <a:rPr lang="pt-BR" dirty="0" smtClean="0"/>
                        <a:t>95</a:t>
                      </a:r>
                      <a:endParaRPr lang="pt-BR" dirty="0"/>
                    </a:p>
                  </a:txBody>
                  <a:tcPr/>
                </a:tc>
                <a:tc>
                  <a:txBody>
                    <a:bodyPr/>
                    <a:lstStyle/>
                    <a:p>
                      <a:r>
                        <a:rPr lang="pt-BR" dirty="0" smtClean="0"/>
                        <a:t>1,0</a:t>
                      </a:r>
                      <a:endParaRPr lang="pt-BR" dirty="0"/>
                    </a:p>
                  </a:txBody>
                  <a:tcPr/>
                </a:tc>
              </a:tr>
              <a:tr h="370840">
                <a:tc>
                  <a:txBody>
                    <a:bodyPr/>
                    <a:lstStyle/>
                    <a:p>
                      <a:r>
                        <a:rPr lang="pt-BR" dirty="0" smtClean="0"/>
                        <a:t>56</a:t>
                      </a:r>
                      <a:endParaRPr lang="pt-BR" dirty="0"/>
                    </a:p>
                  </a:txBody>
                  <a:tcPr/>
                </a:tc>
                <a:tc>
                  <a:txBody>
                    <a:bodyPr/>
                    <a:lstStyle/>
                    <a:p>
                      <a:r>
                        <a:rPr lang="pt-BR" dirty="0" smtClean="0"/>
                        <a:t>1,9</a:t>
                      </a:r>
                      <a:endParaRPr lang="pt-BR" dirty="0"/>
                    </a:p>
                  </a:txBody>
                  <a:tcPr/>
                </a:tc>
                <a:tc>
                  <a:txBody>
                    <a:bodyPr/>
                    <a:lstStyle/>
                    <a:p>
                      <a:r>
                        <a:rPr lang="pt-BR" dirty="0" smtClean="0"/>
                        <a:t>105</a:t>
                      </a:r>
                      <a:endParaRPr lang="pt-BR" dirty="0"/>
                    </a:p>
                  </a:txBody>
                  <a:tcPr/>
                </a:tc>
                <a:tc>
                  <a:txBody>
                    <a:bodyPr/>
                    <a:lstStyle/>
                    <a:p>
                      <a:r>
                        <a:rPr lang="pt-BR" dirty="0" smtClean="0"/>
                        <a:t>2,6</a:t>
                      </a:r>
                      <a:endParaRPr lang="pt-BR" dirty="0"/>
                    </a:p>
                  </a:txBody>
                  <a:tcPr/>
                </a:tc>
              </a:tr>
              <a:tr h="370840">
                <a:tc>
                  <a:txBody>
                    <a:bodyPr/>
                    <a:lstStyle/>
                    <a:p>
                      <a:r>
                        <a:rPr lang="pt-BR" dirty="0" smtClean="0"/>
                        <a:t>84</a:t>
                      </a:r>
                      <a:endParaRPr lang="pt-BR" dirty="0"/>
                    </a:p>
                  </a:txBody>
                  <a:tcPr/>
                </a:tc>
                <a:tc>
                  <a:txBody>
                    <a:bodyPr/>
                    <a:lstStyle/>
                    <a:p>
                      <a:r>
                        <a:rPr lang="pt-BR" dirty="0" smtClean="0"/>
                        <a:t>1,0</a:t>
                      </a:r>
                      <a:endParaRPr lang="pt-BR" dirty="0"/>
                    </a:p>
                  </a:txBody>
                  <a:tcPr/>
                </a:tc>
                <a:tc>
                  <a:txBody>
                    <a:bodyPr/>
                    <a:lstStyle/>
                    <a:p>
                      <a:r>
                        <a:rPr lang="pt-BR" dirty="0" smtClean="0"/>
                        <a:t>192</a:t>
                      </a:r>
                      <a:endParaRPr lang="pt-BR" dirty="0"/>
                    </a:p>
                  </a:txBody>
                  <a:tcPr/>
                </a:tc>
                <a:tc>
                  <a:txBody>
                    <a:bodyPr/>
                    <a:lstStyle/>
                    <a:p>
                      <a:r>
                        <a:rPr lang="pt-BR" dirty="0" smtClean="0"/>
                        <a:t>4,2</a:t>
                      </a:r>
                      <a:endParaRPr lang="pt-BR" dirty="0"/>
                    </a:p>
                  </a:txBody>
                  <a:tcPr/>
                </a:tc>
              </a:tr>
              <a:tr h="370840">
                <a:tc>
                  <a:txBody>
                    <a:bodyPr/>
                    <a:lstStyle/>
                    <a:p>
                      <a:r>
                        <a:rPr lang="pt-BR" dirty="0" smtClean="0"/>
                        <a:t>112</a:t>
                      </a:r>
                      <a:endParaRPr lang="pt-BR" dirty="0"/>
                    </a:p>
                  </a:txBody>
                  <a:tcPr/>
                </a:tc>
                <a:tc>
                  <a:txBody>
                    <a:bodyPr/>
                    <a:lstStyle/>
                    <a:p>
                      <a:r>
                        <a:rPr lang="pt-BR" dirty="0" smtClean="0"/>
                        <a:t>0,5</a:t>
                      </a:r>
                      <a:endParaRPr lang="pt-BR" dirty="0"/>
                    </a:p>
                  </a:txBody>
                  <a:tcPr/>
                </a:tc>
                <a:tc>
                  <a:txBody>
                    <a:bodyPr/>
                    <a:lstStyle/>
                    <a:p>
                      <a:r>
                        <a:rPr lang="pt-BR" dirty="0" smtClean="0"/>
                        <a:t>310</a:t>
                      </a:r>
                      <a:endParaRPr lang="pt-BR" dirty="0"/>
                    </a:p>
                  </a:txBody>
                  <a:tcPr/>
                </a:tc>
                <a:tc>
                  <a:txBody>
                    <a:bodyPr/>
                    <a:lstStyle/>
                    <a:p>
                      <a:r>
                        <a:rPr lang="pt-BR" dirty="0" smtClean="0"/>
                        <a:t>4,1</a:t>
                      </a:r>
                      <a:endParaRPr lang="pt-BR" dirty="0"/>
                    </a:p>
                  </a:txBody>
                  <a:tcPr/>
                </a:tc>
              </a:tr>
              <a:tr h="370840">
                <a:tc>
                  <a:txBody>
                    <a:bodyPr/>
                    <a:lstStyle/>
                    <a:p>
                      <a:r>
                        <a:rPr lang="pt-BR" dirty="0" smtClean="0"/>
                        <a:t>168</a:t>
                      </a:r>
                      <a:endParaRPr lang="pt-BR" dirty="0"/>
                    </a:p>
                  </a:txBody>
                  <a:tcPr/>
                </a:tc>
                <a:tc>
                  <a:txBody>
                    <a:bodyPr/>
                    <a:lstStyle/>
                    <a:p>
                      <a:r>
                        <a:rPr lang="pt-BR" dirty="0" smtClean="0"/>
                        <a:t>0,0</a:t>
                      </a:r>
                      <a:endParaRPr lang="pt-BR" dirty="0"/>
                    </a:p>
                  </a:txBody>
                  <a:tcPr/>
                </a:tc>
                <a:tc>
                  <a:txBody>
                    <a:bodyPr/>
                    <a:lstStyle/>
                    <a:p>
                      <a:r>
                        <a:rPr lang="pt-BR" dirty="0" smtClean="0"/>
                        <a:t>205</a:t>
                      </a:r>
                      <a:endParaRPr lang="pt-BR" dirty="0"/>
                    </a:p>
                  </a:txBody>
                  <a:tcPr/>
                </a:tc>
                <a:tc>
                  <a:txBody>
                    <a:bodyPr/>
                    <a:lstStyle/>
                    <a:p>
                      <a:r>
                        <a:rPr lang="pt-BR" dirty="0" smtClean="0"/>
                        <a:t>4,5</a:t>
                      </a:r>
                      <a:endParaRPr lang="pt-BR" dirty="0"/>
                    </a:p>
                  </a:txBody>
                  <a:tcPr/>
                </a:tc>
              </a:tr>
              <a:tr h="370840">
                <a:tc>
                  <a:txBody>
                    <a:bodyPr/>
                    <a:lstStyle/>
                    <a:p>
                      <a:r>
                        <a:rPr lang="pt-BR" dirty="0" smtClean="0"/>
                        <a:t>224</a:t>
                      </a:r>
                      <a:endParaRPr lang="pt-BR" dirty="0"/>
                    </a:p>
                  </a:txBody>
                  <a:tcPr/>
                </a:tc>
                <a:tc>
                  <a:txBody>
                    <a:bodyPr/>
                    <a:lstStyle/>
                    <a:p>
                      <a:r>
                        <a:rPr lang="pt-BR" dirty="0" smtClean="0"/>
                        <a:t>0,0</a:t>
                      </a:r>
                      <a:endParaRPr lang="pt-BR" dirty="0"/>
                    </a:p>
                  </a:txBody>
                  <a:tcPr/>
                </a:tc>
                <a:tc>
                  <a:txBody>
                    <a:bodyPr/>
                    <a:lstStyle/>
                    <a:p>
                      <a:r>
                        <a:rPr lang="pt-BR" dirty="0" smtClean="0"/>
                        <a:t>405</a:t>
                      </a:r>
                      <a:endParaRPr lang="pt-BR" dirty="0"/>
                    </a:p>
                  </a:txBody>
                  <a:tcPr/>
                </a:tc>
                <a:tc>
                  <a:txBody>
                    <a:bodyPr/>
                    <a:lstStyle/>
                    <a:p>
                      <a:r>
                        <a:rPr lang="pt-BR" dirty="0" smtClean="0"/>
                        <a:t>4,7</a:t>
                      </a:r>
                      <a:endParaRPr lang="pt-BR" dirty="0"/>
                    </a:p>
                  </a:txBody>
                  <a:tcPr/>
                </a:tc>
              </a:tr>
            </a:tbl>
          </a:graphicData>
        </a:graphic>
      </p:graphicFrame>
      <p:sp>
        <p:nvSpPr>
          <p:cNvPr id="8" name="CaixaDeTexto 7"/>
          <p:cNvSpPr txBox="1"/>
          <p:nvPr/>
        </p:nvSpPr>
        <p:spPr>
          <a:xfrm>
            <a:off x="467544" y="5085184"/>
            <a:ext cx="2304256" cy="369332"/>
          </a:xfrm>
          <a:prstGeom prst="rect">
            <a:avLst/>
          </a:prstGeom>
          <a:noFill/>
        </p:spPr>
        <p:txBody>
          <a:bodyPr wrap="square" rtlCol="0">
            <a:spAutoFit/>
          </a:bodyPr>
          <a:lstStyle/>
          <a:p>
            <a:r>
              <a:rPr lang="pt-BR" dirty="0" err="1" smtClean="0"/>
              <a:t>Boyd</a:t>
            </a:r>
            <a:r>
              <a:rPr lang="pt-BR" dirty="0" smtClean="0"/>
              <a:t> e Cole (1986)</a:t>
            </a:r>
            <a:endParaRPr lang="pt-BR" dirty="0"/>
          </a:p>
        </p:txBody>
      </p:sp>
      <p:sp>
        <p:nvSpPr>
          <p:cNvPr id="10" name="CaixaDeTexto 9"/>
          <p:cNvSpPr txBox="1"/>
          <p:nvPr/>
        </p:nvSpPr>
        <p:spPr>
          <a:xfrm>
            <a:off x="467544" y="5517232"/>
            <a:ext cx="8280920" cy="1384995"/>
          </a:xfrm>
          <a:prstGeom prst="rect">
            <a:avLst/>
          </a:prstGeom>
          <a:noFill/>
        </p:spPr>
        <p:txBody>
          <a:bodyPr wrap="square" rtlCol="0">
            <a:spAutoFit/>
          </a:bodyPr>
          <a:lstStyle/>
          <a:p>
            <a:pPr algn="just"/>
            <a:r>
              <a:rPr lang="pt-BR" sz="2800" dirty="0" smtClean="0"/>
              <a:t>O aumento da clorofila a indica aumento na população </a:t>
            </a:r>
            <a:r>
              <a:rPr lang="pt-BR" sz="2800" dirty="0" err="1" smtClean="0"/>
              <a:t>fitoplânctonica</a:t>
            </a:r>
            <a:r>
              <a:rPr lang="pt-BR" sz="2800" dirty="0" smtClean="0"/>
              <a:t>, proporcionada pelo acúmulo de nutrientes da ração, principalmente P e N.</a:t>
            </a:r>
            <a:endParaRPr lang="pt-BR" sz="2800" dirty="0"/>
          </a:p>
        </p:txBody>
      </p:sp>
    </p:spTree>
    <p:extLst>
      <p:ext uri="{BB962C8B-B14F-4D97-AF65-F5344CB8AC3E}">
        <p14:creationId xmlns:p14="http://schemas.microsoft.com/office/powerpoint/2010/main" val="3159240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340768"/>
            <a:ext cx="8229600" cy="4525963"/>
          </a:xfrm>
        </p:spPr>
        <p:txBody>
          <a:bodyPr>
            <a:normAutofit fontScale="92500"/>
          </a:bodyPr>
          <a:lstStyle/>
          <a:p>
            <a:pPr algn="just"/>
            <a:r>
              <a:rPr lang="pt-BR" dirty="0" smtClean="0"/>
              <a:t>O aumento do fitoplâncton pode proporcionar níveis críticos de O.D. durante a noite;</a:t>
            </a:r>
          </a:p>
          <a:p>
            <a:pPr algn="just"/>
            <a:r>
              <a:rPr lang="pt-BR" dirty="0" smtClean="0"/>
              <a:t>Como há intensa atividade fotossintética, há elevação do pH no período </a:t>
            </a:r>
            <a:r>
              <a:rPr lang="pt-BR" dirty="0" smtClean="0"/>
              <a:t>da tarde </a:t>
            </a:r>
            <a:r>
              <a:rPr lang="pt-BR" dirty="0" smtClean="0"/>
              <a:t>(8,5 – 9,5), isso proporciona aumento nos níveis de NH</a:t>
            </a:r>
            <a:r>
              <a:rPr lang="pt-BR" baseline="-25000" dirty="0" smtClean="0"/>
              <a:t>3</a:t>
            </a:r>
            <a:r>
              <a:rPr lang="pt-BR" dirty="0" smtClean="0"/>
              <a:t>.</a:t>
            </a:r>
          </a:p>
          <a:p>
            <a:pPr lvl="1" algn="just"/>
            <a:r>
              <a:rPr lang="pt-BR" dirty="0" smtClean="0"/>
              <a:t>Limita a capacidade de suporte em sistemas com alta taxa de </a:t>
            </a:r>
            <a:r>
              <a:rPr lang="pt-BR" dirty="0" err="1" smtClean="0"/>
              <a:t>arraçoamento</a:t>
            </a:r>
            <a:r>
              <a:rPr lang="pt-BR" dirty="0" smtClean="0"/>
              <a:t>;</a:t>
            </a:r>
          </a:p>
          <a:p>
            <a:pPr lvl="1" algn="just"/>
            <a:r>
              <a:rPr lang="pt-BR" dirty="0" smtClean="0"/>
              <a:t>Pois a amônia é tóxica;</a:t>
            </a:r>
          </a:p>
          <a:p>
            <a:pPr lvl="1" algn="just"/>
            <a:r>
              <a:rPr lang="pt-BR" dirty="0" smtClean="0"/>
              <a:t>Mesmo colocando aerador.</a:t>
            </a:r>
          </a:p>
        </p:txBody>
      </p:sp>
    </p:spTree>
    <p:extLst>
      <p:ext uri="{BB962C8B-B14F-4D97-AF65-F5344CB8AC3E}">
        <p14:creationId xmlns:p14="http://schemas.microsoft.com/office/powerpoint/2010/main" val="1556070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solidFill>
                  <a:schemeClr val="bg1">
                    <a:lumMod val="50000"/>
                  </a:schemeClr>
                </a:solidFill>
              </a:rPr>
              <a:t>Introdução</a:t>
            </a:r>
            <a:endParaRPr lang="pt-BR" dirty="0">
              <a:solidFill>
                <a:schemeClr val="bg1">
                  <a:lumMod val="50000"/>
                </a:schemeClr>
              </a:solidFill>
            </a:endParaRPr>
          </a:p>
        </p:txBody>
      </p:sp>
      <p:sp>
        <p:nvSpPr>
          <p:cNvPr id="3" name="Espaço Reservado para Conteúdo 2"/>
          <p:cNvSpPr>
            <a:spLocks noGrp="1"/>
          </p:cNvSpPr>
          <p:nvPr>
            <p:ph idx="1"/>
          </p:nvPr>
        </p:nvSpPr>
        <p:spPr/>
        <p:txBody>
          <a:bodyPr/>
          <a:lstStyle/>
          <a:p>
            <a:pPr algn="just"/>
            <a:r>
              <a:rPr lang="pt-BR" dirty="0"/>
              <a:t>Sabe-se muito bem que qualquer organismo </a:t>
            </a:r>
            <a:r>
              <a:rPr lang="pt-BR" dirty="0" smtClean="0"/>
              <a:t>heterótrofo, </a:t>
            </a:r>
            <a:r>
              <a:rPr lang="pt-BR" dirty="0"/>
              <a:t>por mais insignificante que seja, precisa de oxigênio para sobreviver. Um organismo heterótrofo, como o ser humano, por exemplo, pode resistir aproximadamente 10 dias sem comer, três a quatro dias sem beber água, mas apenas uns minutos de oxigênio.</a:t>
            </a:r>
          </a:p>
        </p:txBody>
      </p:sp>
    </p:spTree>
    <p:extLst>
      <p:ext uri="{BB962C8B-B14F-4D97-AF65-F5344CB8AC3E}">
        <p14:creationId xmlns:p14="http://schemas.microsoft.com/office/powerpoint/2010/main" val="1500465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Necessidade dos organismos aquáticos</a:t>
            </a:r>
            <a:endParaRPr lang="pt-BR" dirty="0"/>
          </a:p>
        </p:txBody>
      </p:sp>
      <p:sp>
        <p:nvSpPr>
          <p:cNvPr id="3" name="Espaço Reservado para Conteúdo 2"/>
          <p:cNvSpPr>
            <a:spLocks noGrp="1"/>
          </p:cNvSpPr>
          <p:nvPr>
            <p:ph idx="1"/>
          </p:nvPr>
        </p:nvSpPr>
        <p:spPr/>
        <p:txBody>
          <a:bodyPr>
            <a:normAutofit fontScale="92500" lnSpcReduction="20000"/>
          </a:bodyPr>
          <a:lstStyle/>
          <a:p>
            <a:pPr algn="just"/>
            <a:r>
              <a:rPr lang="pt-BR" dirty="0"/>
              <a:t>Dependendo da quantidade de oxigênio presente na </a:t>
            </a:r>
            <a:r>
              <a:rPr lang="pt-BR" dirty="0" smtClean="0"/>
              <a:t>unidade de </a:t>
            </a:r>
            <a:r>
              <a:rPr lang="pt-BR" dirty="0"/>
              <a:t>cultivo, os organismos aquáticos podem enfrentar quatro condições diferentes:</a:t>
            </a:r>
          </a:p>
          <a:p>
            <a:pPr algn="just"/>
            <a:r>
              <a:rPr lang="pt-BR" u="sng" dirty="0"/>
              <a:t>Independência de oxigênio</a:t>
            </a:r>
            <a:r>
              <a:rPr lang="pt-BR" dirty="0"/>
              <a:t> : realiza todas as atividades metabólicas</a:t>
            </a:r>
          </a:p>
          <a:p>
            <a:pPr algn="just"/>
            <a:r>
              <a:rPr lang="pt-BR" u="sng" dirty="0"/>
              <a:t>Dependência </a:t>
            </a:r>
            <a:r>
              <a:rPr lang="pt-BR" u="sng" dirty="0" smtClean="0"/>
              <a:t>alimentar</a:t>
            </a:r>
            <a:r>
              <a:rPr lang="pt-BR" dirty="0" smtClean="0"/>
              <a:t>: </a:t>
            </a:r>
            <a:r>
              <a:rPr lang="pt-BR" dirty="0"/>
              <a:t>não dispõe de oxigênio suficiente para metabolizar os alimentos ingeridos</a:t>
            </a:r>
          </a:p>
          <a:p>
            <a:pPr algn="just"/>
            <a:r>
              <a:rPr lang="pt-BR" u="sng" dirty="0"/>
              <a:t>Dependência fisiológica</a:t>
            </a:r>
            <a:r>
              <a:rPr lang="pt-BR" dirty="0"/>
              <a:t>: animal fica estressado e doente</a:t>
            </a:r>
          </a:p>
          <a:p>
            <a:pPr algn="just"/>
            <a:r>
              <a:rPr lang="pt-BR" u="sng" dirty="0"/>
              <a:t>Mortalidade</a:t>
            </a:r>
            <a:r>
              <a:rPr lang="pt-BR" dirty="0"/>
              <a:t>: animais morrem por asfixia.</a:t>
            </a:r>
          </a:p>
          <a:p>
            <a:pPr algn="just"/>
            <a:endParaRPr lang="pt-BR" dirty="0"/>
          </a:p>
        </p:txBody>
      </p:sp>
    </p:spTree>
    <p:extLst>
      <p:ext uri="{BB962C8B-B14F-4D97-AF65-F5344CB8AC3E}">
        <p14:creationId xmlns:p14="http://schemas.microsoft.com/office/powerpoint/2010/main" val="2580710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dirty="0"/>
              <a:t>O consumo de oxigênio pode variar de acordo com a espécie, tamanho do animal, estado nutricional e temperatura da água.</a:t>
            </a:r>
          </a:p>
          <a:p>
            <a:pPr algn="just"/>
            <a:r>
              <a:rPr lang="pt-BR" dirty="0"/>
              <a:t>A concentração na água pode variar com a temperatura, salinidade (Tabela 3), pressão, concentração de fitoplâncton, entre outros fatores.</a:t>
            </a:r>
          </a:p>
        </p:txBody>
      </p:sp>
    </p:spTree>
    <p:extLst>
      <p:ext uri="{BB962C8B-B14F-4D97-AF65-F5344CB8AC3E}">
        <p14:creationId xmlns:p14="http://schemas.microsoft.com/office/powerpoint/2010/main" val="2428616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16416"/>
            <a:ext cx="4824536" cy="3153359"/>
          </a:xfrm>
          <a:prstGeom prst="rect">
            <a:avLst/>
          </a:prstGeom>
          <a:noFill/>
          <a:ln>
            <a:noFill/>
          </a:ln>
        </p:spPr>
      </p:pic>
      <p:pic>
        <p:nvPicPr>
          <p:cNvPr id="5" name="Imagem 4"/>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708920"/>
            <a:ext cx="4260225" cy="4149080"/>
          </a:xfrm>
          <a:prstGeom prst="rect">
            <a:avLst/>
          </a:prstGeom>
          <a:noFill/>
          <a:ln>
            <a:noFill/>
          </a:ln>
        </p:spPr>
      </p:pic>
      <p:sp>
        <p:nvSpPr>
          <p:cNvPr id="6" name="Retângulo 5"/>
          <p:cNvSpPr/>
          <p:nvPr/>
        </p:nvSpPr>
        <p:spPr>
          <a:xfrm>
            <a:off x="305780" y="1844824"/>
            <a:ext cx="8730716" cy="369332"/>
          </a:xfrm>
          <a:prstGeom prst="rect">
            <a:avLst/>
          </a:prstGeom>
        </p:spPr>
        <p:txBody>
          <a:bodyPr wrap="square">
            <a:spAutoFit/>
          </a:bodyPr>
          <a:lstStyle/>
          <a:p>
            <a:r>
              <a:rPr lang="pt-BR" dirty="0"/>
              <a:t>Tabela 3. Solubilidade do oxigênio (mg/L) em função da temperatura e salinidade da água</a:t>
            </a:r>
          </a:p>
        </p:txBody>
      </p:sp>
    </p:spTree>
    <p:extLst>
      <p:ext uri="{BB962C8B-B14F-4D97-AF65-F5344CB8AC3E}">
        <p14:creationId xmlns:p14="http://schemas.microsoft.com/office/powerpoint/2010/main" val="813309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8640"/>
            <a:ext cx="8229600" cy="4525963"/>
          </a:xfrm>
        </p:spPr>
        <p:txBody>
          <a:bodyPr/>
          <a:lstStyle/>
          <a:p>
            <a:pPr algn="just"/>
            <a:r>
              <a:rPr lang="pt-BR" dirty="0"/>
              <a:t>Geralmente, sistemas que mantêm a concentração de oxigênio dissolvido superior a 5 mg/L não apresentam mortalidade. Porém peixes mais ativos, como a truta e o salmão, alcançam a independência de oxigênio com aproximadamente 8 mg/L</a:t>
            </a:r>
            <a:r>
              <a:rPr lang="pt-BR" dirty="0" smtClean="0"/>
              <a:t>.</a:t>
            </a:r>
          </a:p>
          <a:p>
            <a:pPr algn="just"/>
            <a:r>
              <a:rPr lang="pt-BR" dirty="0" smtClean="0"/>
              <a:t>Quanto maior a concentração de oxigênio na água, menor a conversão alimentar.</a:t>
            </a:r>
            <a:endParaRPr lang="pt-BR" dirty="0"/>
          </a:p>
        </p:txBody>
      </p:sp>
      <p:cxnSp>
        <p:nvCxnSpPr>
          <p:cNvPr id="6" name="Conector de seta reta 5"/>
          <p:cNvCxnSpPr/>
          <p:nvPr/>
        </p:nvCxnSpPr>
        <p:spPr>
          <a:xfrm>
            <a:off x="2483768" y="6309320"/>
            <a:ext cx="31683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flipV="1">
            <a:off x="2483768" y="4581128"/>
            <a:ext cx="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5148064" y="6453336"/>
            <a:ext cx="2736304" cy="369332"/>
          </a:xfrm>
          <a:prstGeom prst="rect">
            <a:avLst/>
          </a:prstGeom>
          <a:noFill/>
        </p:spPr>
        <p:txBody>
          <a:bodyPr wrap="square" rtlCol="0">
            <a:spAutoFit/>
          </a:bodyPr>
          <a:lstStyle/>
          <a:p>
            <a:r>
              <a:rPr lang="pt-BR" dirty="0" smtClean="0"/>
              <a:t>Oxigênio dissolvido</a:t>
            </a:r>
            <a:endParaRPr lang="pt-BR" dirty="0"/>
          </a:p>
        </p:txBody>
      </p:sp>
      <p:sp>
        <p:nvSpPr>
          <p:cNvPr id="10" name="CaixaDeTexto 9"/>
          <p:cNvSpPr txBox="1"/>
          <p:nvPr/>
        </p:nvSpPr>
        <p:spPr>
          <a:xfrm>
            <a:off x="395536" y="4581128"/>
            <a:ext cx="2952328" cy="369332"/>
          </a:xfrm>
          <a:prstGeom prst="rect">
            <a:avLst/>
          </a:prstGeom>
          <a:noFill/>
        </p:spPr>
        <p:txBody>
          <a:bodyPr wrap="square" rtlCol="0">
            <a:spAutoFit/>
          </a:bodyPr>
          <a:lstStyle/>
          <a:p>
            <a:r>
              <a:rPr lang="pt-BR" dirty="0" smtClean="0"/>
              <a:t>Conversão alimentar</a:t>
            </a:r>
            <a:endParaRPr lang="pt-BR" dirty="0"/>
          </a:p>
        </p:txBody>
      </p:sp>
      <p:sp>
        <p:nvSpPr>
          <p:cNvPr id="11" name="Retângulo 10"/>
          <p:cNvSpPr/>
          <p:nvPr/>
        </p:nvSpPr>
        <p:spPr>
          <a:xfrm>
            <a:off x="2699792" y="5157192"/>
            <a:ext cx="4320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3419872" y="5445224"/>
            <a:ext cx="43204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4139952" y="5733256"/>
            <a:ext cx="43204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2483768" y="6309320"/>
            <a:ext cx="2376264" cy="369332"/>
          </a:xfrm>
          <a:prstGeom prst="rect">
            <a:avLst/>
          </a:prstGeom>
          <a:noFill/>
        </p:spPr>
        <p:txBody>
          <a:bodyPr wrap="square" rtlCol="0">
            <a:spAutoFit/>
          </a:bodyPr>
          <a:lstStyle/>
          <a:p>
            <a:r>
              <a:rPr lang="pt-BR" dirty="0" smtClean="0"/>
              <a:t>   2,1        3,1         4,5</a:t>
            </a:r>
            <a:endParaRPr lang="pt-BR" dirty="0"/>
          </a:p>
        </p:txBody>
      </p:sp>
      <p:sp>
        <p:nvSpPr>
          <p:cNvPr id="15" name="CaixaDeTexto 14"/>
          <p:cNvSpPr txBox="1"/>
          <p:nvPr/>
        </p:nvSpPr>
        <p:spPr>
          <a:xfrm>
            <a:off x="2627784" y="4787860"/>
            <a:ext cx="648072" cy="369332"/>
          </a:xfrm>
          <a:prstGeom prst="rect">
            <a:avLst/>
          </a:prstGeom>
          <a:noFill/>
        </p:spPr>
        <p:txBody>
          <a:bodyPr wrap="square" rtlCol="0">
            <a:spAutoFit/>
          </a:bodyPr>
          <a:lstStyle/>
          <a:p>
            <a:r>
              <a:rPr lang="pt-BR" dirty="0" smtClean="0"/>
              <a:t>2,5</a:t>
            </a:r>
            <a:endParaRPr lang="pt-BR" dirty="0"/>
          </a:p>
        </p:txBody>
      </p:sp>
      <p:sp>
        <p:nvSpPr>
          <p:cNvPr id="16" name="CaixaDeTexto 15"/>
          <p:cNvSpPr txBox="1"/>
          <p:nvPr/>
        </p:nvSpPr>
        <p:spPr>
          <a:xfrm>
            <a:off x="3419872" y="5075892"/>
            <a:ext cx="648072" cy="369332"/>
          </a:xfrm>
          <a:prstGeom prst="rect">
            <a:avLst/>
          </a:prstGeom>
          <a:noFill/>
        </p:spPr>
        <p:txBody>
          <a:bodyPr wrap="square" rtlCol="0">
            <a:spAutoFit/>
          </a:bodyPr>
          <a:lstStyle/>
          <a:p>
            <a:r>
              <a:rPr lang="pt-BR" dirty="0" smtClean="0"/>
              <a:t>1,7</a:t>
            </a:r>
            <a:endParaRPr lang="pt-BR" dirty="0"/>
          </a:p>
        </p:txBody>
      </p:sp>
      <p:sp>
        <p:nvSpPr>
          <p:cNvPr id="17" name="CaixaDeTexto 16"/>
          <p:cNvSpPr txBox="1"/>
          <p:nvPr/>
        </p:nvSpPr>
        <p:spPr>
          <a:xfrm>
            <a:off x="4139952" y="5373216"/>
            <a:ext cx="648072" cy="369332"/>
          </a:xfrm>
          <a:prstGeom prst="rect">
            <a:avLst/>
          </a:prstGeom>
          <a:noFill/>
        </p:spPr>
        <p:txBody>
          <a:bodyPr wrap="square" rtlCol="0">
            <a:spAutoFit/>
          </a:bodyPr>
          <a:lstStyle/>
          <a:p>
            <a:r>
              <a:rPr lang="pt-BR" dirty="0" smtClean="0"/>
              <a:t>1,3</a:t>
            </a:r>
            <a:endParaRPr lang="pt-BR" dirty="0"/>
          </a:p>
        </p:txBody>
      </p:sp>
    </p:spTree>
    <p:extLst>
      <p:ext uri="{BB962C8B-B14F-4D97-AF65-F5344CB8AC3E}">
        <p14:creationId xmlns:p14="http://schemas.microsoft.com/office/powerpoint/2010/main" val="1808167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85000" lnSpcReduction="10000"/>
          </a:bodyPr>
          <a:lstStyle/>
          <a:p>
            <a:pPr algn="just"/>
            <a:r>
              <a:rPr lang="pt-BR" dirty="0"/>
              <a:t>Quando detectado níveis críticos (valores baixos por um determinado período de tempo</a:t>
            </a:r>
            <a:r>
              <a:rPr lang="pt-BR" dirty="0" smtClean="0"/>
              <a:t>) de </a:t>
            </a:r>
            <a:r>
              <a:rPr lang="pt-BR" dirty="0"/>
              <a:t>oxigênio, dois métodos podem ser empregados.</a:t>
            </a:r>
          </a:p>
          <a:p>
            <a:pPr algn="just"/>
            <a:r>
              <a:rPr lang="pt-BR" u="sng" dirty="0"/>
              <a:t>a) Renovação de água</a:t>
            </a:r>
            <a:r>
              <a:rPr lang="pt-BR" dirty="0"/>
              <a:t> = consiste em introduzir água nova ao sistema, e essa água que está entrando contendo </a:t>
            </a:r>
            <a:r>
              <a:rPr lang="pt-BR" dirty="0" smtClean="0"/>
              <a:t>nível </a:t>
            </a:r>
            <a:r>
              <a:rPr lang="pt-BR" dirty="0"/>
              <a:t>superior de oxigênio dissolvido do que a que já está presente no viveiro. Se houver água com disponibilidade na propriedade é o método mais recomendado, por ser mais barato, mas dependendo da situação terá que ser feito essa renovação aliado a estratégia “b”.</a:t>
            </a:r>
          </a:p>
        </p:txBody>
      </p:sp>
    </p:spTree>
    <p:extLst>
      <p:ext uri="{BB962C8B-B14F-4D97-AF65-F5344CB8AC3E}">
        <p14:creationId xmlns:p14="http://schemas.microsoft.com/office/powerpoint/2010/main" val="782843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pPr algn="just"/>
            <a:r>
              <a:rPr lang="pt-BR" u="sng" dirty="0"/>
              <a:t>b) Aeração mecânica</a:t>
            </a:r>
            <a:r>
              <a:rPr lang="pt-BR" dirty="0"/>
              <a:t> = consiste em aumentar a área de contato ar/água, evitar a estratificação térmica ou contribuir para desfazê-la devido à movimentação da água, distribuir o plâncton em suspensão por todo o tanque para que a atividade fotossintética se dê ao longo do sistema. Esse é método é mais caro, mas a incorporação de oxigênio é mais rápida, pode garantir que não ocorram mortalidades.</a:t>
            </a:r>
          </a:p>
          <a:p>
            <a:pPr algn="just"/>
            <a:endParaRPr lang="pt-BR" dirty="0"/>
          </a:p>
        </p:txBody>
      </p:sp>
    </p:spTree>
    <p:extLst>
      <p:ext uri="{BB962C8B-B14F-4D97-AF65-F5344CB8AC3E}">
        <p14:creationId xmlns:p14="http://schemas.microsoft.com/office/powerpoint/2010/main" val="663605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Como mensurar o oxigênio dissolvido?</a:t>
            </a:r>
            <a:endParaRPr lang="pt-BR" dirty="0"/>
          </a:p>
        </p:txBody>
      </p:sp>
      <p:pic>
        <p:nvPicPr>
          <p:cNvPr id="1026" name="Picture 2" descr="Beraq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15970"/>
            <a:ext cx="4536504" cy="3402378"/>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755576" y="4653136"/>
            <a:ext cx="2736304" cy="369332"/>
          </a:xfrm>
          <a:prstGeom prst="rect">
            <a:avLst/>
          </a:prstGeom>
          <a:noFill/>
        </p:spPr>
        <p:txBody>
          <a:bodyPr wrap="square" rtlCol="0">
            <a:spAutoFit/>
          </a:bodyPr>
          <a:lstStyle/>
          <a:p>
            <a:r>
              <a:rPr lang="pt-BR" dirty="0" smtClean="0"/>
              <a:t>Imagem: </a:t>
            </a:r>
            <a:r>
              <a:rPr lang="pt-BR" dirty="0" err="1" smtClean="0"/>
              <a:t>Beraqua</a:t>
            </a:r>
            <a:endParaRPr lang="pt-BR"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700808"/>
            <a:ext cx="2660251" cy="354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1187624" y="6004878"/>
            <a:ext cx="5472608" cy="584775"/>
          </a:xfrm>
          <a:prstGeom prst="rect">
            <a:avLst/>
          </a:prstGeom>
          <a:noFill/>
        </p:spPr>
        <p:txBody>
          <a:bodyPr wrap="square" rtlCol="0">
            <a:spAutoFit/>
          </a:bodyPr>
          <a:lstStyle/>
          <a:p>
            <a:r>
              <a:rPr lang="pt-BR" sz="3200" dirty="0" smtClean="0"/>
              <a:t>Método de </a:t>
            </a:r>
            <a:r>
              <a:rPr lang="pt-BR" sz="3200" dirty="0" err="1" smtClean="0"/>
              <a:t>Winkler</a:t>
            </a:r>
            <a:endParaRPr lang="pt-BR" sz="3200" dirty="0"/>
          </a:p>
        </p:txBody>
      </p:sp>
    </p:spTree>
    <p:extLst>
      <p:ext uri="{BB962C8B-B14F-4D97-AF65-F5344CB8AC3E}">
        <p14:creationId xmlns:p14="http://schemas.microsoft.com/office/powerpoint/2010/main" val="2806245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Manejo do oxigênio</a:t>
            </a:r>
            <a:endParaRPr lang="pt-BR" dirty="0"/>
          </a:p>
        </p:txBody>
      </p:sp>
      <p:sp>
        <p:nvSpPr>
          <p:cNvPr id="3" name="Espaço Reservado para Conteúdo 2"/>
          <p:cNvSpPr>
            <a:spLocks noGrp="1"/>
          </p:cNvSpPr>
          <p:nvPr>
            <p:ph idx="1"/>
          </p:nvPr>
        </p:nvSpPr>
        <p:spPr/>
        <p:txBody>
          <a:bodyPr/>
          <a:lstStyle/>
          <a:p>
            <a:pPr algn="just"/>
            <a:r>
              <a:rPr lang="pt-BR" dirty="0"/>
              <a:t>Via de regra faz-se o manejo para evitar que as concentrações de oxigênio fiquem em níveis críticos nos ambientes de criação. Como já dito pode ser por meio de renovação constante da água de entrada ou por meio de aeração mecânica, e essa aeração pode ser feita em fluxos contínuos ou em momentos onde os níveis críticos </a:t>
            </a:r>
            <a:r>
              <a:rPr lang="pt-BR" dirty="0" smtClean="0"/>
              <a:t>aparecem (aeração de emergência ou suplementar).</a:t>
            </a:r>
            <a:endParaRPr lang="pt-BR" dirty="0"/>
          </a:p>
          <a:p>
            <a:pPr algn="just"/>
            <a:endParaRPr lang="pt-BR" dirty="0"/>
          </a:p>
        </p:txBody>
      </p:sp>
    </p:spTree>
    <p:extLst>
      <p:ext uri="{BB962C8B-B14F-4D97-AF65-F5344CB8AC3E}">
        <p14:creationId xmlns:p14="http://schemas.microsoft.com/office/powerpoint/2010/main" val="1607421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88640"/>
            <a:ext cx="8229600" cy="4525963"/>
          </a:xfrm>
        </p:spPr>
        <p:txBody>
          <a:bodyPr>
            <a:normAutofit fontScale="92500" lnSpcReduction="10000"/>
          </a:bodyPr>
          <a:lstStyle/>
          <a:p>
            <a:pPr algn="just"/>
            <a:r>
              <a:rPr lang="pt-BR" dirty="0"/>
              <a:t>A figura 5 mostra uma situação de criação, onde após o acionamento do sistema de aeração, os níveis de oxigênio sobem rapidamente, voltando a um valor onde os animais conseguirão suportar. Já numa situação onde não há aeração, o período da madrugada (quando não há produção de oxigênio via fotossíntese) pode ser crucial na produção, fazendo com que os animais não suportem a quantidade que permanece no sistema.</a:t>
            </a:r>
          </a:p>
        </p:txBody>
      </p:sp>
      <p:pic>
        <p:nvPicPr>
          <p:cNvPr id="5" name="Imagem 4"/>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30406"/>
            <a:ext cx="5400040" cy="2202815"/>
          </a:xfrm>
          <a:prstGeom prst="rect">
            <a:avLst/>
          </a:prstGeom>
          <a:noFill/>
          <a:ln>
            <a:noFill/>
          </a:ln>
        </p:spPr>
      </p:pic>
      <p:sp>
        <p:nvSpPr>
          <p:cNvPr id="6" name="Retângulo 5"/>
          <p:cNvSpPr/>
          <p:nvPr/>
        </p:nvSpPr>
        <p:spPr>
          <a:xfrm>
            <a:off x="5148064" y="4834853"/>
            <a:ext cx="4143106" cy="646331"/>
          </a:xfrm>
          <a:prstGeom prst="rect">
            <a:avLst/>
          </a:prstGeom>
        </p:spPr>
        <p:txBody>
          <a:bodyPr wrap="square">
            <a:spAutoFit/>
          </a:bodyPr>
          <a:lstStyle/>
          <a:p>
            <a:r>
              <a:rPr lang="pt-BR" dirty="0"/>
              <a:t>Figura 5. Oscilações de oxigênio dissolvido em ambientes com e sem aeração.</a:t>
            </a:r>
          </a:p>
        </p:txBody>
      </p:sp>
    </p:spTree>
    <p:extLst>
      <p:ext uri="{BB962C8B-B14F-4D97-AF65-F5344CB8AC3E}">
        <p14:creationId xmlns:p14="http://schemas.microsoft.com/office/powerpoint/2010/main" val="2811940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85000" lnSpcReduction="10000"/>
          </a:bodyPr>
          <a:lstStyle/>
          <a:p>
            <a:pPr algn="just"/>
            <a:r>
              <a:rPr lang="pt-BR" dirty="0"/>
              <a:t>A aeração permite aumentar a biomassa produzida por unidade de área, pois ela exercerá papel fundamental na disponibilidade de oxigênio, que é o fundamental para a intensificação da produção. Sistemas de produção intensiva de </a:t>
            </a:r>
            <a:r>
              <a:rPr lang="pt-BR" dirty="0" err="1"/>
              <a:t>tilápias</a:t>
            </a:r>
            <a:r>
              <a:rPr lang="pt-BR" dirty="0"/>
              <a:t> e camarões marinho já fazem uso constante de aeração, e no Paraná, já é possível encontrar produções de 54 toneladas de </a:t>
            </a:r>
            <a:r>
              <a:rPr lang="pt-BR" dirty="0" err="1"/>
              <a:t>tilápia</a:t>
            </a:r>
            <a:r>
              <a:rPr lang="pt-BR" dirty="0"/>
              <a:t> por hectare, com uso ininterrupto de oxigênio e aeração balanceada. As figuras 6 e 7 e as tabelas 4 e 5 mostram como pode ser elevada a biomassa produzida, incluindo aeração.</a:t>
            </a:r>
          </a:p>
          <a:p>
            <a:pPr algn="just"/>
            <a:endParaRPr lang="pt-BR" dirty="0"/>
          </a:p>
        </p:txBody>
      </p:sp>
    </p:spTree>
    <p:extLst>
      <p:ext uri="{BB962C8B-B14F-4D97-AF65-F5344CB8AC3E}">
        <p14:creationId xmlns:p14="http://schemas.microsoft.com/office/powerpoint/2010/main" val="2499599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08720"/>
            <a:ext cx="8229600" cy="5217443"/>
          </a:xfrm>
        </p:spPr>
        <p:txBody>
          <a:bodyPr>
            <a:normAutofit/>
          </a:bodyPr>
          <a:lstStyle/>
          <a:p>
            <a:pPr algn="just"/>
            <a:r>
              <a:rPr lang="pt-BR" dirty="0" smtClean="0"/>
              <a:t>Em </a:t>
            </a:r>
            <a:r>
              <a:rPr lang="pt-BR" dirty="0"/>
              <a:t>aquicultura, é o elemento que deve ser considerado como </a:t>
            </a:r>
            <a:r>
              <a:rPr lang="pt-BR" u="sng" dirty="0"/>
              <a:t>parâmetro mais importante da qualidade de água</a:t>
            </a:r>
            <a:r>
              <a:rPr lang="pt-BR" dirty="0"/>
              <a:t>, isso, claro, em situações onde haverá animais com respiração branquial obrigatória</a:t>
            </a:r>
            <a:r>
              <a:rPr lang="pt-BR" dirty="0" smtClean="0"/>
              <a:t>.</a:t>
            </a:r>
          </a:p>
          <a:p>
            <a:pPr algn="just"/>
            <a:r>
              <a:rPr lang="pt-BR" dirty="0" smtClean="0"/>
              <a:t>Quando </a:t>
            </a:r>
            <a:r>
              <a:rPr lang="pt-BR" dirty="0"/>
              <a:t>níveis muitos baixos estão presentes nos viveiros de aquicultura, os organismos acabam se estressando e podem chegar a óbito.</a:t>
            </a:r>
          </a:p>
          <a:p>
            <a:pPr algn="just"/>
            <a:endParaRPr lang="pt-BR" dirty="0"/>
          </a:p>
        </p:txBody>
      </p:sp>
    </p:spTree>
    <p:extLst>
      <p:ext uri="{BB962C8B-B14F-4D97-AF65-F5344CB8AC3E}">
        <p14:creationId xmlns:p14="http://schemas.microsoft.com/office/powerpoint/2010/main" val="226994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166"/>
            <a:ext cx="7200800" cy="2664296"/>
          </a:xfrm>
          <a:prstGeom prst="rect">
            <a:avLst/>
          </a:prstGeom>
          <a:noFill/>
          <a:ln>
            <a:noFill/>
          </a:ln>
        </p:spPr>
      </p:pic>
      <p:sp>
        <p:nvSpPr>
          <p:cNvPr id="5" name="Retângulo 4"/>
          <p:cNvSpPr/>
          <p:nvPr/>
        </p:nvSpPr>
        <p:spPr>
          <a:xfrm>
            <a:off x="1331640" y="2564904"/>
            <a:ext cx="6264696" cy="646331"/>
          </a:xfrm>
          <a:prstGeom prst="rect">
            <a:avLst/>
          </a:prstGeom>
        </p:spPr>
        <p:txBody>
          <a:bodyPr wrap="square">
            <a:spAutoFit/>
          </a:bodyPr>
          <a:lstStyle/>
          <a:p>
            <a:r>
              <a:rPr lang="pt-BR" dirty="0"/>
              <a:t>Figura 6. Condições de criação de peixes encontradas no estado de São Paulo.</a:t>
            </a:r>
          </a:p>
        </p:txBody>
      </p:sp>
      <p:pic>
        <p:nvPicPr>
          <p:cNvPr id="6" name="Imagem 5"/>
          <p:cNvPicPr/>
          <p:nvPr/>
        </p:nvPicPr>
        <p:blipFill>
          <a:blip r:embed="rId3">
            <a:extLst>
              <a:ext uri="{28A0092B-C50C-407E-A947-70E740481C1C}">
                <a14:useLocalDpi xmlns:a14="http://schemas.microsoft.com/office/drawing/2010/main" val="0"/>
              </a:ext>
            </a:extLst>
          </a:blip>
          <a:srcRect/>
          <a:stretch>
            <a:fillRect/>
          </a:stretch>
        </p:blipFill>
        <p:spPr bwMode="auto">
          <a:xfrm>
            <a:off x="1188336" y="3220719"/>
            <a:ext cx="6408000" cy="1720449"/>
          </a:xfrm>
          <a:prstGeom prst="rect">
            <a:avLst/>
          </a:prstGeom>
          <a:noFill/>
          <a:ln>
            <a:noFill/>
          </a:ln>
        </p:spPr>
      </p:pic>
      <p:sp>
        <p:nvSpPr>
          <p:cNvPr id="7" name="Retângulo 6"/>
          <p:cNvSpPr/>
          <p:nvPr/>
        </p:nvSpPr>
        <p:spPr>
          <a:xfrm>
            <a:off x="1547664" y="4870901"/>
            <a:ext cx="6048672" cy="646331"/>
          </a:xfrm>
          <a:prstGeom prst="rect">
            <a:avLst/>
          </a:prstGeom>
        </p:spPr>
        <p:txBody>
          <a:bodyPr wrap="square">
            <a:spAutoFit/>
          </a:bodyPr>
          <a:lstStyle/>
          <a:p>
            <a:r>
              <a:rPr lang="pt-BR" dirty="0"/>
              <a:t>Figura 7. Aumento da biomassa estocada com o uso de aeração mecânica.</a:t>
            </a:r>
          </a:p>
        </p:txBody>
      </p:sp>
    </p:spTree>
    <p:extLst>
      <p:ext uri="{BB962C8B-B14F-4D97-AF65-F5344CB8AC3E}">
        <p14:creationId xmlns:p14="http://schemas.microsoft.com/office/powerpoint/2010/main" val="2419459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55576" y="611396"/>
            <a:ext cx="7920880" cy="369332"/>
          </a:xfrm>
          <a:prstGeom prst="rect">
            <a:avLst/>
          </a:prstGeom>
        </p:spPr>
        <p:txBody>
          <a:bodyPr wrap="square">
            <a:spAutoFit/>
          </a:bodyPr>
          <a:lstStyle/>
          <a:p>
            <a:r>
              <a:rPr lang="pt-BR" dirty="0"/>
              <a:t>Tabela 4. Produção de tambaqui em viveiros com aeração noturna e sem aeração</a:t>
            </a:r>
          </a:p>
        </p:txBody>
      </p:sp>
      <p:graphicFrame>
        <p:nvGraphicFramePr>
          <p:cNvPr id="5" name="Tabela 4"/>
          <p:cNvGraphicFramePr>
            <a:graphicFrameLocks noGrp="1"/>
          </p:cNvGraphicFramePr>
          <p:nvPr>
            <p:extLst>
              <p:ext uri="{D42A27DB-BD31-4B8C-83A1-F6EECF244321}">
                <p14:modId xmlns:p14="http://schemas.microsoft.com/office/powerpoint/2010/main" val="2263236298"/>
              </p:ext>
            </p:extLst>
          </p:nvPr>
        </p:nvGraphicFramePr>
        <p:xfrm>
          <a:off x="755576" y="1062028"/>
          <a:ext cx="7560839" cy="1214844"/>
        </p:xfrm>
        <a:graphic>
          <a:graphicData uri="http://schemas.openxmlformats.org/drawingml/2006/table">
            <a:tbl>
              <a:tblPr firstRow="1" firstCol="1" bandRow="1">
                <a:tableStyleId>{5C22544A-7EE6-4342-B048-85BDC9FD1C3A}</a:tableStyleId>
              </a:tblPr>
              <a:tblGrid>
                <a:gridCol w="2519988"/>
                <a:gridCol w="2519988"/>
                <a:gridCol w="2520863"/>
              </a:tblGrid>
              <a:tr h="404948">
                <a:tc>
                  <a:txBody>
                    <a:bodyPr/>
                    <a:lstStyle/>
                    <a:p>
                      <a:pPr algn="just">
                        <a:lnSpc>
                          <a:spcPct val="115000"/>
                        </a:lnSpc>
                        <a:spcAft>
                          <a:spcPts val="0"/>
                        </a:spcAft>
                      </a:pPr>
                      <a:r>
                        <a:rPr lang="pt-BR" sz="2000">
                          <a:effectLst/>
                        </a:rPr>
                        <a:t> </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Com aeração noturna</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Sem aeração noturna</a:t>
                      </a:r>
                      <a:endParaRPr lang="pt-BR" sz="2000">
                        <a:effectLst/>
                        <a:latin typeface="Calibri"/>
                        <a:ea typeface="Calibri"/>
                        <a:cs typeface="Times New Roman"/>
                      </a:endParaRPr>
                    </a:p>
                  </a:txBody>
                  <a:tcPr marL="68580" marR="68580" marT="0" marB="0"/>
                </a:tc>
              </a:tr>
              <a:tr h="404948">
                <a:tc>
                  <a:txBody>
                    <a:bodyPr/>
                    <a:lstStyle/>
                    <a:p>
                      <a:pPr algn="just">
                        <a:lnSpc>
                          <a:spcPct val="115000"/>
                        </a:lnSpc>
                        <a:spcAft>
                          <a:spcPts val="0"/>
                        </a:spcAft>
                      </a:pPr>
                      <a:r>
                        <a:rPr lang="pt-BR" sz="2000">
                          <a:effectLst/>
                        </a:rPr>
                        <a:t>Produtividade (kg)</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1.715</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1.334</a:t>
                      </a:r>
                      <a:endParaRPr lang="pt-BR" sz="2000">
                        <a:effectLst/>
                        <a:latin typeface="Calibri"/>
                        <a:ea typeface="Calibri"/>
                        <a:cs typeface="Times New Roman"/>
                      </a:endParaRPr>
                    </a:p>
                  </a:txBody>
                  <a:tcPr marL="68580" marR="68580" marT="0" marB="0"/>
                </a:tc>
              </a:tr>
              <a:tr h="404948">
                <a:tc>
                  <a:txBody>
                    <a:bodyPr/>
                    <a:lstStyle/>
                    <a:p>
                      <a:pPr algn="just">
                        <a:lnSpc>
                          <a:spcPct val="115000"/>
                        </a:lnSpc>
                        <a:spcAft>
                          <a:spcPts val="0"/>
                        </a:spcAft>
                      </a:pPr>
                      <a:r>
                        <a:rPr lang="pt-BR" sz="2000" dirty="0">
                          <a:effectLst/>
                        </a:rPr>
                        <a:t>Conversão alimentar</a:t>
                      </a:r>
                      <a:endParaRPr lang="pt-BR" sz="20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0,89</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effectLst/>
                        </a:rPr>
                        <a:t>1,19</a:t>
                      </a:r>
                      <a:endParaRPr lang="pt-BR" sz="2000" dirty="0">
                        <a:effectLst/>
                        <a:latin typeface="Calibri"/>
                        <a:ea typeface="Calibri"/>
                        <a:cs typeface="Times New Roman"/>
                      </a:endParaRPr>
                    </a:p>
                  </a:txBody>
                  <a:tcPr marL="68580" marR="68580" marT="0" marB="0"/>
                </a:tc>
              </a:tr>
            </a:tbl>
          </a:graphicData>
        </a:graphic>
      </p:graphicFrame>
      <p:sp>
        <p:nvSpPr>
          <p:cNvPr id="6" name="Retângulo 5"/>
          <p:cNvSpPr/>
          <p:nvPr/>
        </p:nvSpPr>
        <p:spPr>
          <a:xfrm>
            <a:off x="755576" y="3142710"/>
            <a:ext cx="7632848" cy="646331"/>
          </a:xfrm>
          <a:prstGeom prst="rect">
            <a:avLst/>
          </a:prstGeom>
        </p:spPr>
        <p:txBody>
          <a:bodyPr wrap="square">
            <a:spAutoFit/>
          </a:bodyPr>
          <a:lstStyle/>
          <a:p>
            <a:pPr algn="just"/>
            <a:r>
              <a:rPr lang="pt-BR" dirty="0"/>
              <a:t>Tabela 5. Produção de camarão marinho em viveiros com aeração noturna e sem aeração</a:t>
            </a:r>
          </a:p>
        </p:txBody>
      </p:sp>
      <p:graphicFrame>
        <p:nvGraphicFramePr>
          <p:cNvPr id="7" name="Tabela 6"/>
          <p:cNvGraphicFramePr>
            <a:graphicFrameLocks noGrp="1"/>
          </p:cNvGraphicFramePr>
          <p:nvPr>
            <p:extLst>
              <p:ext uri="{D42A27DB-BD31-4B8C-83A1-F6EECF244321}">
                <p14:modId xmlns:p14="http://schemas.microsoft.com/office/powerpoint/2010/main" val="4070072689"/>
              </p:ext>
            </p:extLst>
          </p:nvPr>
        </p:nvGraphicFramePr>
        <p:xfrm>
          <a:off x="899592" y="3789043"/>
          <a:ext cx="7488833" cy="1577340"/>
        </p:xfrm>
        <a:graphic>
          <a:graphicData uri="http://schemas.openxmlformats.org/drawingml/2006/table">
            <a:tbl>
              <a:tblPr firstRow="1" firstCol="1" bandRow="1">
                <a:tableStyleId>{5C22544A-7EE6-4342-B048-85BDC9FD1C3A}</a:tableStyleId>
              </a:tblPr>
              <a:tblGrid>
                <a:gridCol w="2495989"/>
                <a:gridCol w="2495989"/>
                <a:gridCol w="2496855"/>
              </a:tblGrid>
              <a:tr h="302433">
                <a:tc>
                  <a:txBody>
                    <a:bodyPr/>
                    <a:lstStyle/>
                    <a:p>
                      <a:pPr algn="just">
                        <a:lnSpc>
                          <a:spcPct val="115000"/>
                        </a:lnSpc>
                        <a:spcAft>
                          <a:spcPts val="0"/>
                        </a:spcAft>
                      </a:pPr>
                      <a:r>
                        <a:rPr lang="pt-BR" sz="1800">
                          <a:effectLst/>
                        </a:rPr>
                        <a:t> </a:t>
                      </a:r>
                      <a:endParaRPr lang="pt-BR"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1800">
                          <a:effectLst/>
                        </a:rPr>
                        <a:t>Peso (g)</a:t>
                      </a:r>
                      <a:endParaRPr lang="pt-BR"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1800">
                          <a:effectLst/>
                        </a:rPr>
                        <a:t>Produtividade (t/ha)</a:t>
                      </a:r>
                      <a:endParaRPr lang="pt-BR" sz="1800">
                        <a:effectLst/>
                        <a:latin typeface="Calibri"/>
                        <a:ea typeface="Calibri"/>
                        <a:cs typeface="Times New Roman"/>
                      </a:endParaRPr>
                    </a:p>
                  </a:txBody>
                  <a:tcPr marL="68580" marR="68580" marT="0" marB="0"/>
                </a:tc>
              </a:tr>
              <a:tr h="302433">
                <a:tc>
                  <a:txBody>
                    <a:bodyPr/>
                    <a:lstStyle/>
                    <a:p>
                      <a:pPr algn="just">
                        <a:lnSpc>
                          <a:spcPct val="115000"/>
                        </a:lnSpc>
                        <a:spcAft>
                          <a:spcPts val="0"/>
                        </a:spcAft>
                      </a:pPr>
                      <a:r>
                        <a:rPr lang="pt-BR" sz="1800">
                          <a:effectLst/>
                        </a:rPr>
                        <a:t>Sem aeração</a:t>
                      </a:r>
                      <a:endParaRPr lang="pt-BR"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1800">
                          <a:effectLst/>
                        </a:rPr>
                        <a:t>3,62</a:t>
                      </a:r>
                      <a:endParaRPr lang="pt-BR"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1800">
                          <a:effectLst/>
                        </a:rPr>
                        <a:t>0,92</a:t>
                      </a:r>
                      <a:endParaRPr lang="pt-BR" sz="1800">
                        <a:effectLst/>
                        <a:latin typeface="Calibri"/>
                        <a:ea typeface="Calibri"/>
                        <a:cs typeface="Times New Roman"/>
                      </a:endParaRPr>
                    </a:p>
                  </a:txBody>
                  <a:tcPr marL="68580" marR="68580" marT="0" marB="0"/>
                </a:tc>
              </a:tr>
              <a:tr h="302433">
                <a:tc>
                  <a:txBody>
                    <a:bodyPr/>
                    <a:lstStyle/>
                    <a:p>
                      <a:pPr algn="just">
                        <a:lnSpc>
                          <a:spcPct val="115000"/>
                        </a:lnSpc>
                        <a:spcAft>
                          <a:spcPts val="0"/>
                        </a:spcAft>
                      </a:pPr>
                      <a:r>
                        <a:rPr lang="pt-BR" sz="1800">
                          <a:effectLst/>
                        </a:rPr>
                        <a:t>Aeração diurna</a:t>
                      </a:r>
                      <a:endParaRPr lang="pt-BR"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1800">
                          <a:effectLst/>
                        </a:rPr>
                        <a:t>3,66</a:t>
                      </a:r>
                      <a:endParaRPr lang="pt-BR"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1800">
                          <a:effectLst/>
                        </a:rPr>
                        <a:t>0,95</a:t>
                      </a:r>
                      <a:endParaRPr lang="pt-BR" sz="1800">
                        <a:effectLst/>
                        <a:latin typeface="Calibri"/>
                        <a:ea typeface="Calibri"/>
                        <a:cs typeface="Times New Roman"/>
                      </a:endParaRPr>
                    </a:p>
                  </a:txBody>
                  <a:tcPr marL="68580" marR="68580" marT="0" marB="0"/>
                </a:tc>
              </a:tr>
              <a:tr h="302433">
                <a:tc>
                  <a:txBody>
                    <a:bodyPr/>
                    <a:lstStyle/>
                    <a:p>
                      <a:pPr algn="just">
                        <a:lnSpc>
                          <a:spcPct val="115000"/>
                        </a:lnSpc>
                        <a:spcAft>
                          <a:spcPts val="0"/>
                        </a:spcAft>
                      </a:pPr>
                      <a:r>
                        <a:rPr lang="pt-BR" sz="1800">
                          <a:effectLst/>
                        </a:rPr>
                        <a:t>Aeração noturna</a:t>
                      </a:r>
                      <a:endParaRPr lang="pt-BR"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1800">
                          <a:effectLst/>
                        </a:rPr>
                        <a:t>3,95</a:t>
                      </a:r>
                      <a:endParaRPr lang="pt-BR"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1800">
                          <a:effectLst/>
                        </a:rPr>
                        <a:t>1,01</a:t>
                      </a:r>
                      <a:endParaRPr lang="pt-BR" sz="1800">
                        <a:effectLst/>
                        <a:latin typeface="Calibri"/>
                        <a:ea typeface="Calibri"/>
                        <a:cs typeface="Times New Roman"/>
                      </a:endParaRPr>
                    </a:p>
                  </a:txBody>
                  <a:tcPr marL="68580" marR="68580" marT="0" marB="0"/>
                </a:tc>
              </a:tr>
              <a:tr h="302433">
                <a:tc>
                  <a:txBody>
                    <a:bodyPr/>
                    <a:lstStyle/>
                    <a:p>
                      <a:pPr algn="just">
                        <a:lnSpc>
                          <a:spcPct val="115000"/>
                        </a:lnSpc>
                        <a:spcAft>
                          <a:spcPts val="0"/>
                        </a:spcAft>
                      </a:pPr>
                      <a:r>
                        <a:rPr lang="pt-BR" sz="1800">
                          <a:effectLst/>
                        </a:rPr>
                        <a:t>Fluxo contínuo</a:t>
                      </a:r>
                      <a:endParaRPr lang="pt-BR"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1800">
                          <a:effectLst/>
                        </a:rPr>
                        <a:t>4,12</a:t>
                      </a:r>
                      <a:endParaRPr lang="pt-BR" sz="1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1800" dirty="0">
                          <a:effectLst/>
                        </a:rPr>
                        <a:t>1,14</a:t>
                      </a:r>
                      <a:endParaRPr lang="pt-BR"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7159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Aeradores</a:t>
            </a:r>
            <a:endParaRPr lang="pt-BR" dirty="0"/>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457200" y="1600200"/>
                <a:ext cx="8229600" cy="4997152"/>
              </a:xfrm>
            </p:spPr>
            <p:txBody>
              <a:bodyPr>
                <a:normAutofit/>
              </a:bodyPr>
              <a:lstStyle/>
              <a:p>
                <a:pPr algn="just"/>
                <a:r>
                  <a:rPr lang="pt-BR" sz="2800" dirty="0"/>
                  <a:t>habilidade que um aerador tem, de transferir oxigênio para a água, pode ser expressa mediante a taxa padrão de transferência de oxigênio – SOTR – e a eficiência padrão dos aeradores – SAE.</a:t>
                </a:r>
              </a:p>
              <a:p>
                <a:pPr algn="just"/>
                <a:r>
                  <a:rPr lang="pt-BR" sz="2800" dirty="0"/>
                  <a:t>SOTR (kg O</a:t>
                </a:r>
                <a:r>
                  <a:rPr lang="pt-BR" sz="2800" baseline="-25000" dirty="0"/>
                  <a:t>2</a:t>
                </a:r>
                <a:r>
                  <a:rPr lang="pt-BR" sz="2800" dirty="0"/>
                  <a:t>/h) = quantidade de oxigênio que um aerador pode transferir, em 1 hora, para um corpo de água clara, a 20 </a:t>
                </a:r>
                <a:r>
                  <a:rPr lang="pt-BR" sz="2800" baseline="30000" dirty="0" err="1"/>
                  <a:t>o</a:t>
                </a:r>
                <a:r>
                  <a:rPr lang="pt-BR" sz="2800" dirty="0" err="1"/>
                  <a:t>C</a:t>
                </a:r>
                <a:r>
                  <a:rPr lang="pt-BR" sz="2800" dirty="0"/>
                  <a:t>, o qual contém 0,0 mg/L de oxigênio dissolvido.</a:t>
                </a:r>
              </a:p>
              <a:p>
                <a:pPr algn="just"/>
                <a:r>
                  <a:rPr lang="pt-BR" sz="2800" dirty="0"/>
                  <a:t>SAE (Kg O</a:t>
                </a:r>
                <a:r>
                  <a:rPr lang="pt-BR" sz="2800" baseline="-25000" dirty="0"/>
                  <a:t>2</a:t>
                </a:r>
                <a:r>
                  <a:rPr lang="pt-BR" sz="2800" dirty="0"/>
                  <a:t>/ Kwh ou Kg O</a:t>
                </a:r>
                <a:r>
                  <a:rPr lang="pt-BR" sz="2800" baseline="-25000" dirty="0"/>
                  <a:t>2</a:t>
                </a:r>
                <a:r>
                  <a:rPr lang="pt-BR" sz="2800" dirty="0"/>
                  <a:t> /</a:t>
                </a:r>
                <a:r>
                  <a:rPr lang="pt-BR" sz="2800" dirty="0" err="1"/>
                  <a:t>Cv</a:t>
                </a:r>
                <a:r>
                  <a:rPr lang="pt-BR" sz="2800" dirty="0"/>
                  <a:t>-h) </a:t>
                </a:r>
                <a:endParaRPr lang="pt-BR" sz="2800" dirty="0" smtClean="0"/>
              </a:p>
              <a:p>
                <a:pPr algn="just"/>
                <a14:m>
                  <m:oMath xmlns:m="http://schemas.openxmlformats.org/officeDocument/2006/math">
                    <m:r>
                      <a:rPr lang="pt-BR" sz="2800" i="1">
                        <a:latin typeface="Cambria Math"/>
                      </a:rPr>
                      <m:t>𝑆𝐴𝐸</m:t>
                    </m:r>
                    <m:r>
                      <a:rPr lang="pt-BR" sz="2800" i="1">
                        <a:latin typeface="Cambria Math"/>
                      </a:rPr>
                      <m:t>= </m:t>
                    </m:r>
                    <m:f>
                      <m:fPr>
                        <m:ctrlPr>
                          <a:rPr lang="pt-BR" sz="2800" i="1">
                            <a:latin typeface="Cambria Math"/>
                          </a:rPr>
                        </m:ctrlPr>
                      </m:fPr>
                      <m:num>
                        <m:r>
                          <a:rPr lang="pt-BR" sz="2800" i="1">
                            <a:latin typeface="Cambria Math"/>
                          </a:rPr>
                          <m:t>𝑆𝑂𝑇𝑅</m:t>
                        </m:r>
                      </m:num>
                      <m:den>
                        <m:r>
                          <a:rPr lang="pt-BR" sz="2800" i="1">
                            <a:latin typeface="Cambria Math"/>
                          </a:rPr>
                          <m:t>𝑢𝑛𝑖𝑑𝑎𝑑𝑒</m:t>
                        </m:r>
                        <m:r>
                          <a:rPr lang="pt-BR" sz="2800" i="1">
                            <a:latin typeface="Cambria Math"/>
                          </a:rPr>
                          <m:t> </m:t>
                        </m:r>
                        <m:r>
                          <a:rPr lang="pt-BR" sz="2800" i="1">
                            <a:latin typeface="Cambria Math"/>
                          </a:rPr>
                          <m:t>𝑑𝑒</m:t>
                        </m:r>
                        <m:r>
                          <a:rPr lang="pt-BR" sz="2800" i="1">
                            <a:latin typeface="Cambria Math"/>
                          </a:rPr>
                          <m:t> </m:t>
                        </m:r>
                        <m:r>
                          <a:rPr lang="pt-BR" sz="2800" i="1">
                            <a:latin typeface="Cambria Math"/>
                          </a:rPr>
                          <m:t>𝑒𝑛𝑒𝑟𝑔𝑖𝑎</m:t>
                        </m:r>
                        <m:r>
                          <a:rPr lang="pt-BR" sz="2800" i="1">
                            <a:latin typeface="Cambria Math"/>
                          </a:rPr>
                          <m:t> (</m:t>
                        </m:r>
                        <m:r>
                          <a:rPr lang="pt-BR" sz="2800" i="1">
                            <a:latin typeface="Cambria Math"/>
                          </a:rPr>
                          <m:t>𝑐𝑜𝑛𝑠𝑢𝑚𝑜</m:t>
                        </m:r>
                        <m:r>
                          <a:rPr lang="pt-BR" sz="2800" i="1">
                            <a:latin typeface="Cambria Math"/>
                          </a:rPr>
                          <m:t> </m:t>
                        </m:r>
                        <m:r>
                          <a:rPr lang="pt-BR" sz="2800" i="1">
                            <a:latin typeface="Cambria Math"/>
                          </a:rPr>
                          <m:t>𝑜𝑢</m:t>
                        </m:r>
                        <m:r>
                          <a:rPr lang="pt-BR" sz="2800" i="1">
                            <a:latin typeface="Cambria Math"/>
                          </a:rPr>
                          <m:t> </m:t>
                        </m:r>
                        <m:r>
                          <a:rPr lang="pt-BR" sz="2800" i="1">
                            <a:latin typeface="Cambria Math"/>
                          </a:rPr>
                          <m:t>𝑝𝑜𝑡</m:t>
                        </m:r>
                        <m:r>
                          <a:rPr lang="pt-BR" sz="2800" i="1">
                            <a:latin typeface="Cambria Math"/>
                          </a:rPr>
                          <m:t>ê</m:t>
                        </m:r>
                        <m:r>
                          <a:rPr lang="pt-BR" sz="2800" i="1">
                            <a:latin typeface="Cambria Math"/>
                          </a:rPr>
                          <m:t>𝑛𝑐𝑖𝑎</m:t>
                        </m:r>
                        <m:r>
                          <a:rPr lang="pt-BR" sz="2800" i="1">
                            <a:latin typeface="Cambria Math"/>
                          </a:rPr>
                          <m:t>)</m:t>
                        </m:r>
                      </m:den>
                    </m:f>
                  </m:oMath>
                </a14:m>
                <a:endParaRPr lang="pt-BR" sz="2800" dirty="0"/>
              </a:p>
              <a:p>
                <a:pPr algn="just"/>
                <a:endParaRPr lang="pt-BR" sz="2800" dirty="0"/>
              </a:p>
              <a:p>
                <a:pPr algn="just"/>
                <a:endParaRPr lang="pt-BR" sz="2800"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457200" y="1600200"/>
                <a:ext cx="8229600" cy="4997152"/>
              </a:xfrm>
              <a:blipFill rotWithShape="1">
                <a:blip r:embed="rId2"/>
                <a:stretch>
                  <a:fillRect l="-1259" t="-1099" r="-1481"/>
                </a:stretch>
              </a:blipFill>
            </p:spPr>
            <p:txBody>
              <a:bodyPr/>
              <a:lstStyle/>
              <a:p>
                <a:r>
                  <a:rPr lang="pt-BR">
                    <a:noFill/>
                  </a:rPr>
                  <a:t> </a:t>
                </a:r>
              </a:p>
            </p:txBody>
          </p:sp>
        </mc:Fallback>
      </mc:AlternateContent>
    </p:spTree>
    <p:extLst>
      <p:ext uri="{BB962C8B-B14F-4D97-AF65-F5344CB8AC3E}">
        <p14:creationId xmlns:p14="http://schemas.microsoft.com/office/powerpoint/2010/main" val="3956440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Quando ligar os aeradores?</a:t>
            </a:r>
            <a:endParaRPr lang="pt-BR" dirty="0"/>
          </a:p>
        </p:txBody>
      </p:sp>
      <p:sp>
        <p:nvSpPr>
          <p:cNvPr id="3" name="Espaço Reservado para Conteúdo 2"/>
          <p:cNvSpPr>
            <a:spLocks noGrp="1"/>
          </p:cNvSpPr>
          <p:nvPr>
            <p:ph idx="1"/>
          </p:nvPr>
        </p:nvSpPr>
        <p:spPr/>
        <p:txBody>
          <a:bodyPr/>
          <a:lstStyle/>
          <a:p>
            <a:pPr lvl="0"/>
            <a:r>
              <a:rPr lang="pt-BR" dirty="0"/>
              <a:t>Durante a noite;</a:t>
            </a:r>
          </a:p>
          <a:p>
            <a:pPr lvl="0"/>
            <a:r>
              <a:rPr lang="pt-BR" dirty="0"/>
              <a:t>Algas velhas;</a:t>
            </a:r>
          </a:p>
          <a:p>
            <a:pPr lvl="0"/>
            <a:r>
              <a:rPr lang="pt-BR" dirty="0"/>
              <a:t>Dias nublados;</a:t>
            </a:r>
          </a:p>
          <a:p>
            <a:pPr lvl="0"/>
            <a:r>
              <a:rPr lang="pt-BR" dirty="0"/>
              <a:t>Altas densidades de estocagem</a:t>
            </a:r>
          </a:p>
          <a:p>
            <a:endParaRPr lang="pt-BR" dirty="0"/>
          </a:p>
        </p:txBody>
      </p:sp>
    </p:spTree>
    <p:extLst>
      <p:ext uri="{BB962C8B-B14F-4D97-AF65-F5344CB8AC3E}">
        <p14:creationId xmlns:p14="http://schemas.microsoft.com/office/powerpoint/2010/main" val="1970867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Modelos de aeradores</a:t>
            </a:r>
            <a:endParaRPr lang="pt-BR" dirty="0"/>
          </a:p>
        </p:txBody>
      </p:sp>
      <p:sp>
        <p:nvSpPr>
          <p:cNvPr id="3" name="Espaço Reservado para Conteúdo 2"/>
          <p:cNvSpPr>
            <a:spLocks noGrp="1"/>
          </p:cNvSpPr>
          <p:nvPr>
            <p:ph idx="1"/>
          </p:nvPr>
        </p:nvSpPr>
        <p:spPr/>
        <p:txBody>
          <a:bodyPr/>
          <a:lstStyle/>
          <a:p>
            <a:r>
              <a:rPr lang="pt-BR" dirty="0"/>
              <a:t>Pode ser encontrado uma enorme quantidade de modelos de aeradores com diferentes tipos de eficiências (Tabela 6), contudo, os mais comuns são do tipo:</a:t>
            </a:r>
          </a:p>
          <a:p>
            <a:pPr lvl="0"/>
            <a:r>
              <a:rPr lang="pt-BR" dirty="0"/>
              <a:t>Aerador de pás (figura 8);</a:t>
            </a:r>
          </a:p>
          <a:p>
            <a:pPr lvl="0"/>
            <a:r>
              <a:rPr lang="pt-BR" dirty="0"/>
              <a:t>Aerador do tipo chafariz (Figura 9);</a:t>
            </a:r>
          </a:p>
          <a:p>
            <a:pPr lvl="0"/>
            <a:r>
              <a:rPr lang="pt-BR" dirty="0"/>
              <a:t>Difusores de ar (Figura 10);</a:t>
            </a:r>
          </a:p>
          <a:p>
            <a:pPr lvl="0"/>
            <a:r>
              <a:rPr lang="pt-BR" dirty="0"/>
              <a:t>Turbinas de ar (Figura 11).</a:t>
            </a:r>
          </a:p>
          <a:p>
            <a:endParaRPr lang="pt-BR" dirty="0"/>
          </a:p>
        </p:txBody>
      </p:sp>
    </p:spTree>
    <p:extLst>
      <p:ext uri="{BB962C8B-B14F-4D97-AF65-F5344CB8AC3E}">
        <p14:creationId xmlns:p14="http://schemas.microsoft.com/office/powerpoint/2010/main" val="409910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m 81" descr="Descrição: Resultado de imagem para â¢ Aerador de pÃ¡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390" y="733425"/>
            <a:ext cx="3436938" cy="18827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Imagem 80" descr="Descrição: Resultado de imagem para â¢ Aerador de pÃ¡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390" y="885825"/>
            <a:ext cx="2795588" cy="15319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descr="Imagem relacionada"/>
          <p:cNvPicPr/>
          <p:nvPr/>
        </p:nvPicPr>
        <p:blipFill>
          <a:blip r:embed="rId4">
            <a:extLst>
              <a:ext uri="{28A0092B-C50C-407E-A947-70E740481C1C}">
                <a14:useLocalDpi xmlns:a14="http://schemas.microsoft.com/office/drawing/2010/main" val="0"/>
              </a:ext>
            </a:extLst>
          </a:blip>
          <a:srcRect/>
          <a:stretch>
            <a:fillRect/>
          </a:stretch>
        </p:blipFill>
        <p:spPr bwMode="auto">
          <a:xfrm>
            <a:off x="1166391" y="3140943"/>
            <a:ext cx="3251622" cy="2016249"/>
          </a:xfrm>
          <a:prstGeom prst="rect">
            <a:avLst/>
          </a:prstGeom>
          <a:noFill/>
          <a:ln>
            <a:noFill/>
          </a:ln>
        </p:spPr>
      </p:pic>
      <p:pic>
        <p:nvPicPr>
          <p:cNvPr id="9" name="Imagem 8" descr="Resultado de imagem para â¢ Aerador do tipo chafariz"/>
          <p:cNvPicPr/>
          <p:nvPr/>
        </p:nvPicPr>
        <p:blipFill>
          <a:blip r:embed="rId5">
            <a:extLst>
              <a:ext uri="{28A0092B-C50C-407E-A947-70E740481C1C}">
                <a14:useLocalDpi xmlns:a14="http://schemas.microsoft.com/office/drawing/2010/main" val="0"/>
              </a:ext>
            </a:extLst>
          </a:blip>
          <a:srcRect/>
          <a:stretch>
            <a:fillRect/>
          </a:stretch>
        </p:blipFill>
        <p:spPr bwMode="auto">
          <a:xfrm>
            <a:off x="3852285" y="3140943"/>
            <a:ext cx="3621347" cy="2017672"/>
          </a:xfrm>
          <a:prstGeom prst="rect">
            <a:avLst/>
          </a:prstGeom>
          <a:noFill/>
          <a:ln>
            <a:noFill/>
          </a:ln>
        </p:spPr>
      </p:pic>
      <p:sp>
        <p:nvSpPr>
          <p:cNvPr id="5" name="Retângulo 4"/>
          <p:cNvSpPr/>
          <p:nvPr/>
        </p:nvSpPr>
        <p:spPr>
          <a:xfrm>
            <a:off x="2792202" y="2586182"/>
            <a:ext cx="2724144" cy="369332"/>
          </a:xfrm>
          <a:prstGeom prst="rect">
            <a:avLst/>
          </a:prstGeom>
        </p:spPr>
        <p:txBody>
          <a:bodyPr wrap="none">
            <a:spAutoFit/>
          </a:bodyPr>
          <a:lstStyle/>
          <a:p>
            <a:r>
              <a:rPr lang="pt-BR" dirty="0"/>
              <a:t>Figura 8. Aeradores de pás.</a:t>
            </a:r>
          </a:p>
        </p:txBody>
      </p:sp>
      <p:sp>
        <p:nvSpPr>
          <p:cNvPr id="7"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4" name="Retângulo 13"/>
          <p:cNvSpPr/>
          <p:nvPr/>
        </p:nvSpPr>
        <p:spPr>
          <a:xfrm>
            <a:off x="2564184" y="5373216"/>
            <a:ext cx="3268139" cy="369332"/>
          </a:xfrm>
          <a:prstGeom prst="rect">
            <a:avLst/>
          </a:prstGeom>
        </p:spPr>
        <p:txBody>
          <a:bodyPr wrap="none">
            <a:spAutoFit/>
          </a:bodyPr>
          <a:lstStyle/>
          <a:p>
            <a:r>
              <a:rPr lang="pt-BR" dirty="0"/>
              <a:t>Figura </a:t>
            </a:r>
            <a:r>
              <a:rPr lang="pt-BR" dirty="0" smtClean="0"/>
              <a:t>9. </a:t>
            </a:r>
            <a:r>
              <a:rPr lang="pt-BR" dirty="0"/>
              <a:t>Aeradores </a:t>
            </a:r>
            <a:r>
              <a:rPr lang="pt-BR" dirty="0" smtClean="0"/>
              <a:t>tipo chafariz.</a:t>
            </a:r>
            <a:endParaRPr lang="pt-BR" dirty="0"/>
          </a:p>
        </p:txBody>
      </p:sp>
    </p:spTree>
    <p:extLst>
      <p:ext uri="{BB962C8B-B14F-4D97-AF65-F5344CB8AC3E}">
        <p14:creationId xmlns:p14="http://schemas.microsoft.com/office/powerpoint/2010/main" val="3338395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5057775" cy="2486025"/>
          </a:xfrm>
          <a:prstGeom prst="rect">
            <a:avLst/>
          </a:prstGeom>
          <a:noFill/>
          <a:ln>
            <a:noFill/>
          </a:ln>
        </p:spPr>
      </p:pic>
      <p:sp>
        <p:nvSpPr>
          <p:cNvPr id="5" name="Retângulo 4"/>
          <p:cNvSpPr/>
          <p:nvPr/>
        </p:nvSpPr>
        <p:spPr>
          <a:xfrm>
            <a:off x="2844612" y="2753784"/>
            <a:ext cx="2607893" cy="369332"/>
          </a:xfrm>
          <a:prstGeom prst="rect">
            <a:avLst/>
          </a:prstGeom>
        </p:spPr>
        <p:txBody>
          <a:bodyPr wrap="none">
            <a:spAutoFit/>
          </a:bodyPr>
          <a:lstStyle/>
          <a:p>
            <a:r>
              <a:rPr lang="pt-BR" dirty="0"/>
              <a:t>Figura 10. Difusores de ar.</a:t>
            </a:r>
          </a:p>
        </p:txBody>
      </p:sp>
      <p:pic>
        <p:nvPicPr>
          <p:cNvPr id="6" name="Imagem 5" descr="Imagem relacionada"/>
          <p:cNvPicPr/>
          <p:nvPr/>
        </p:nvPicPr>
        <p:blipFill>
          <a:blip r:embed="rId3">
            <a:extLst>
              <a:ext uri="{28A0092B-C50C-407E-A947-70E740481C1C}">
                <a14:useLocalDpi xmlns:a14="http://schemas.microsoft.com/office/drawing/2010/main" val="0"/>
              </a:ext>
            </a:extLst>
          </a:blip>
          <a:srcRect/>
          <a:stretch>
            <a:fillRect/>
          </a:stretch>
        </p:blipFill>
        <p:spPr bwMode="auto">
          <a:xfrm>
            <a:off x="2900029" y="3284984"/>
            <a:ext cx="2695575" cy="2028825"/>
          </a:xfrm>
          <a:prstGeom prst="rect">
            <a:avLst/>
          </a:prstGeom>
          <a:noFill/>
          <a:ln>
            <a:noFill/>
          </a:ln>
        </p:spPr>
      </p:pic>
      <p:sp>
        <p:nvSpPr>
          <p:cNvPr id="7" name="Retângulo 6"/>
          <p:cNvSpPr/>
          <p:nvPr/>
        </p:nvSpPr>
        <p:spPr>
          <a:xfrm>
            <a:off x="2811806" y="5363924"/>
            <a:ext cx="3520387" cy="369332"/>
          </a:xfrm>
          <a:prstGeom prst="rect">
            <a:avLst/>
          </a:prstGeom>
        </p:spPr>
        <p:txBody>
          <a:bodyPr wrap="none">
            <a:spAutoFit/>
          </a:bodyPr>
          <a:lstStyle/>
          <a:p>
            <a:r>
              <a:rPr lang="pt-BR" dirty="0"/>
              <a:t>Figura 11. Turbina de ar com hélice.</a:t>
            </a:r>
          </a:p>
        </p:txBody>
      </p:sp>
    </p:spTree>
    <p:extLst>
      <p:ext uri="{BB962C8B-B14F-4D97-AF65-F5344CB8AC3E}">
        <p14:creationId xmlns:p14="http://schemas.microsoft.com/office/powerpoint/2010/main" val="3224690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45" y="-1616"/>
            <a:ext cx="8327995" cy="683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3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8640"/>
            <a:ext cx="8229600" cy="4525963"/>
          </a:xfrm>
        </p:spPr>
        <p:txBody>
          <a:bodyPr/>
          <a:lstStyle/>
          <a:p>
            <a:pPr algn="just"/>
            <a:r>
              <a:rPr lang="pt-BR" dirty="0"/>
              <a:t>Todos esses modelos de aeradores, além de oxigenar a água, evitam a estratificação térmica (falamos disso na aula de temperatura) e distribuem plâncton e substâncias em suspensão por todo o viveiro, fazendo com que o ambiente seja homogêneo (Figura 12).</a:t>
            </a:r>
          </a:p>
          <a:p>
            <a:pPr algn="just"/>
            <a:endParaRPr lang="pt-B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3893393"/>
            <a:ext cx="869632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769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Mas quantos aeradores devo colocar?</a:t>
            </a:r>
            <a:endParaRPr lang="pt-BR" dirty="0"/>
          </a:p>
        </p:txBody>
      </p:sp>
      <p:sp>
        <p:nvSpPr>
          <p:cNvPr id="3" name="Espaço Reservado para Conteúdo 2"/>
          <p:cNvSpPr>
            <a:spLocks noGrp="1"/>
          </p:cNvSpPr>
          <p:nvPr>
            <p:ph idx="1"/>
          </p:nvPr>
        </p:nvSpPr>
        <p:spPr/>
        <p:txBody>
          <a:bodyPr/>
          <a:lstStyle/>
          <a:p>
            <a:r>
              <a:rPr lang="pt-BR" dirty="0" smtClean="0"/>
              <a:t>Pra responder essa pergunta, é necessário conhecer o SOTR dos aeradores.</a:t>
            </a:r>
          </a:p>
          <a:p>
            <a:r>
              <a:rPr lang="pt-BR" dirty="0" smtClean="0"/>
              <a:t>Para saber o valor, é só ligar ao fabricante, ou entrar no site da empresa.</a:t>
            </a:r>
            <a:endParaRPr lang="pt-BR" dirty="0"/>
          </a:p>
        </p:txBody>
      </p:sp>
      <p:sp>
        <p:nvSpPr>
          <p:cNvPr id="4" name="CaixaDeTexto 3"/>
          <p:cNvSpPr txBox="1"/>
          <p:nvPr/>
        </p:nvSpPr>
        <p:spPr>
          <a:xfrm>
            <a:off x="1619672" y="5013176"/>
            <a:ext cx="5184576" cy="646331"/>
          </a:xfrm>
          <a:prstGeom prst="rect">
            <a:avLst/>
          </a:prstGeom>
          <a:noFill/>
        </p:spPr>
        <p:txBody>
          <a:bodyPr wrap="square" rtlCol="0">
            <a:spAutoFit/>
          </a:bodyPr>
          <a:lstStyle/>
          <a:p>
            <a:r>
              <a:rPr lang="pt-BR" dirty="0" smtClean="0">
                <a:solidFill>
                  <a:schemeClr val="accent2">
                    <a:lumMod val="75000"/>
                  </a:schemeClr>
                </a:solidFill>
              </a:rPr>
              <a:t>Revista </a:t>
            </a:r>
            <a:r>
              <a:rPr lang="pt-BR" dirty="0" err="1" smtClean="0">
                <a:solidFill>
                  <a:schemeClr val="accent2">
                    <a:lumMod val="75000"/>
                  </a:schemeClr>
                </a:solidFill>
              </a:rPr>
              <a:t>Aquaculture</a:t>
            </a:r>
            <a:r>
              <a:rPr lang="pt-BR" dirty="0" smtClean="0">
                <a:solidFill>
                  <a:schemeClr val="accent2">
                    <a:lumMod val="75000"/>
                  </a:schemeClr>
                </a:solidFill>
              </a:rPr>
              <a:t> Brasil</a:t>
            </a:r>
          </a:p>
          <a:p>
            <a:r>
              <a:rPr lang="pt-BR" dirty="0" smtClean="0">
                <a:solidFill>
                  <a:schemeClr val="accent2">
                    <a:lumMod val="75000"/>
                  </a:schemeClr>
                </a:solidFill>
              </a:rPr>
              <a:t>Artigos: Aeração em aquicultura – Parte I e II</a:t>
            </a:r>
            <a:endParaRPr lang="pt-BR" dirty="0">
              <a:solidFill>
                <a:schemeClr val="accent2">
                  <a:lumMod val="75000"/>
                </a:schemeClr>
              </a:solidFill>
            </a:endParaRPr>
          </a:p>
        </p:txBody>
      </p:sp>
      <p:sp>
        <p:nvSpPr>
          <p:cNvPr id="5" name="Retângulo 4"/>
          <p:cNvSpPr/>
          <p:nvPr/>
        </p:nvSpPr>
        <p:spPr>
          <a:xfrm>
            <a:off x="323528" y="5877272"/>
            <a:ext cx="8640960" cy="338554"/>
          </a:xfrm>
          <a:prstGeom prst="rect">
            <a:avLst/>
          </a:prstGeom>
        </p:spPr>
        <p:txBody>
          <a:bodyPr wrap="square">
            <a:spAutoFit/>
          </a:bodyPr>
          <a:lstStyle/>
          <a:p>
            <a:r>
              <a:rPr lang="pt-BR" sz="1600" dirty="0">
                <a:hlinkClick r:id="rId2"/>
              </a:rPr>
              <a:t>https://www.aquaculturebrasil.com/artigo/53/aeracao-em-aquicultura-%</a:t>
            </a:r>
            <a:r>
              <a:rPr lang="pt-BR" sz="1600" dirty="0" smtClean="0">
                <a:hlinkClick r:id="rId2"/>
              </a:rPr>
              <a:t>E2%80%93-parte-i</a:t>
            </a:r>
            <a:r>
              <a:rPr lang="pt-BR" sz="1600" dirty="0" smtClean="0"/>
              <a:t> </a:t>
            </a:r>
            <a:endParaRPr lang="pt-BR" sz="1600" dirty="0"/>
          </a:p>
        </p:txBody>
      </p:sp>
      <p:sp>
        <p:nvSpPr>
          <p:cNvPr id="6" name="Retângulo 5"/>
          <p:cNvSpPr/>
          <p:nvPr/>
        </p:nvSpPr>
        <p:spPr>
          <a:xfrm>
            <a:off x="406375" y="6255019"/>
            <a:ext cx="3952685" cy="338554"/>
          </a:xfrm>
          <a:prstGeom prst="rect">
            <a:avLst/>
          </a:prstGeom>
        </p:spPr>
        <p:txBody>
          <a:bodyPr wrap="none">
            <a:spAutoFit/>
          </a:bodyPr>
          <a:lstStyle/>
          <a:p>
            <a:r>
              <a:rPr lang="pt-BR" sz="1600" dirty="0">
                <a:hlinkClick r:id="rId3"/>
              </a:rPr>
              <a:t>https://</a:t>
            </a:r>
            <a:r>
              <a:rPr lang="pt-BR" sz="1600" dirty="0" smtClean="0">
                <a:hlinkClick r:id="rId3"/>
              </a:rPr>
              <a:t>www.aquaculturebrasil.com/artigo/5</a:t>
            </a:r>
            <a:r>
              <a:rPr lang="pt-BR" sz="1600" dirty="0" smtClean="0"/>
              <a:t> </a:t>
            </a:r>
            <a:endParaRPr lang="pt-BR" sz="1600" dirty="0"/>
          </a:p>
        </p:txBody>
      </p:sp>
    </p:spTree>
    <p:extLst>
      <p:ext uri="{BB962C8B-B14F-4D97-AF65-F5344CB8AC3E}">
        <p14:creationId xmlns:p14="http://schemas.microsoft.com/office/powerpoint/2010/main" val="2624809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r>
              <a:rPr lang="pt-BR" dirty="0"/>
              <a:t>A concentração de oxigênio dissolvido é expressa em parte por mil (</a:t>
            </a:r>
            <a:r>
              <a:rPr lang="pt-BR" dirty="0" err="1"/>
              <a:t>ppt</a:t>
            </a:r>
            <a:r>
              <a:rPr lang="pt-BR" dirty="0"/>
              <a:t> = mg/L) ou em porcentagem de saturação (%).</a:t>
            </a:r>
          </a:p>
          <a:p>
            <a:pPr algn="just"/>
            <a:r>
              <a:rPr lang="pt-BR" dirty="0"/>
              <a:t>A saturação do oxigênio é a quantidade máxima teórica de oxigênio que pode ser dissolvida na água em determinada pressão e temperatura da água.</a:t>
            </a:r>
          </a:p>
          <a:p>
            <a:pPr algn="just"/>
            <a:endParaRPr lang="pt-BR" dirty="0"/>
          </a:p>
          <a:p>
            <a:pPr algn="just"/>
            <a:endParaRPr lang="pt-BR" dirty="0"/>
          </a:p>
        </p:txBody>
      </p:sp>
    </p:spTree>
    <p:extLst>
      <p:ext uri="{BB962C8B-B14F-4D97-AF65-F5344CB8AC3E}">
        <p14:creationId xmlns:p14="http://schemas.microsoft.com/office/powerpoint/2010/main" val="3476555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4525963"/>
          </a:xfrm>
        </p:spPr>
        <p:txBody>
          <a:bodyPr>
            <a:normAutofit/>
          </a:bodyPr>
          <a:lstStyle/>
          <a:p>
            <a:pPr algn="just"/>
            <a:r>
              <a:rPr lang="pt-BR" sz="2800" dirty="0" smtClean="0"/>
              <a:t>Exemplo. Para o caso de 1 ha de criação de camarão marinho, cuja profundidade dos viveiros é de 1m e se encontra equipado com aeradores de pás de 2 HP com SOTR de 4,4 kg O</a:t>
            </a:r>
            <a:r>
              <a:rPr lang="pt-BR" sz="2800" baseline="-25000" dirty="0" smtClean="0"/>
              <a:t>2</a:t>
            </a:r>
            <a:r>
              <a:rPr lang="pt-BR" sz="2800" dirty="0" smtClean="0"/>
              <a:t>/h. Dados: temperatura da água 25 </a:t>
            </a:r>
            <a:r>
              <a:rPr lang="pt-BR" sz="2800" baseline="30000" dirty="0" err="1" smtClean="0"/>
              <a:t>o</a:t>
            </a:r>
            <a:r>
              <a:rPr lang="pt-BR" sz="2800" dirty="0" err="1" smtClean="0"/>
              <a:t>C.</a:t>
            </a:r>
            <a:r>
              <a:rPr lang="pt-BR" sz="2800" dirty="0" smtClean="0"/>
              <a:t> Consumo de O</a:t>
            </a:r>
            <a:r>
              <a:rPr lang="pt-BR" sz="2800" baseline="-25000" dirty="0" smtClean="0"/>
              <a:t>2</a:t>
            </a:r>
            <a:r>
              <a:rPr lang="pt-BR" sz="2800" dirty="0" smtClean="0"/>
              <a:t> = 0,16 mg O</a:t>
            </a:r>
            <a:r>
              <a:rPr lang="pt-BR" sz="2800" baseline="-25000" dirty="0" smtClean="0"/>
              <a:t>2</a:t>
            </a:r>
            <a:r>
              <a:rPr lang="pt-BR" sz="2800" dirty="0" smtClean="0"/>
              <a:t>/h. Respiração na coluna d’água = 0,86 mg O2/h. Respiração de fundo = 0,78 mg O</a:t>
            </a:r>
            <a:r>
              <a:rPr lang="pt-BR" sz="2800" baseline="-25000" dirty="0" smtClean="0"/>
              <a:t>2</a:t>
            </a:r>
            <a:r>
              <a:rPr lang="pt-BR" sz="2800" dirty="0" smtClean="0"/>
              <a:t>/h.</a:t>
            </a:r>
            <a:endParaRPr lang="pt-B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79217"/>
            <a:ext cx="7225654"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857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7" y="260648"/>
            <a:ext cx="69437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708920"/>
            <a:ext cx="4762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9940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0" y="44624"/>
            <a:ext cx="9040284" cy="683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001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88640"/>
            <a:ext cx="6264696" cy="233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01" y="2348880"/>
            <a:ext cx="723380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323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02" y="20782"/>
            <a:ext cx="7666206" cy="720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187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345741" cy="446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090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pPr algn="just"/>
            <a:r>
              <a:rPr lang="pt-BR" dirty="0"/>
              <a:t>Quantos aeradores de 2 HP com SOTR = 4,4 kg O</a:t>
            </a:r>
            <a:r>
              <a:rPr lang="pt-BR" baseline="-25000" dirty="0"/>
              <a:t>2</a:t>
            </a:r>
            <a:r>
              <a:rPr lang="pt-BR" dirty="0"/>
              <a:t>/h devem ser colocados para a criação de </a:t>
            </a:r>
            <a:r>
              <a:rPr lang="pt-BR" i="1" dirty="0" err="1"/>
              <a:t>Ictalurus</a:t>
            </a:r>
            <a:r>
              <a:rPr lang="pt-BR" i="1" dirty="0"/>
              <a:t> </a:t>
            </a:r>
            <a:r>
              <a:rPr lang="pt-BR" i="1" dirty="0" err="1"/>
              <a:t>punctatus</a:t>
            </a:r>
            <a:r>
              <a:rPr lang="pt-BR" dirty="0"/>
              <a:t> em um viveiro de 1 ha por 1 metro de profundidade com água em temperatura de 25</a:t>
            </a:r>
            <a:r>
              <a:rPr lang="pt-BR" baseline="30000" dirty="0"/>
              <a:t>o</a:t>
            </a:r>
            <a:r>
              <a:rPr lang="pt-BR" dirty="0"/>
              <a:t>C? Dados: consumo de oxigênio = 0,16 mg O</a:t>
            </a:r>
            <a:r>
              <a:rPr lang="pt-BR" baseline="-25000" dirty="0"/>
              <a:t>2</a:t>
            </a:r>
            <a:r>
              <a:rPr lang="pt-BR" dirty="0"/>
              <a:t>/l/h; respiração na coluna d’água = 0,74 mg O</a:t>
            </a:r>
            <a:r>
              <a:rPr lang="pt-BR" baseline="-25000" dirty="0"/>
              <a:t>2</a:t>
            </a:r>
            <a:r>
              <a:rPr lang="pt-BR" dirty="0"/>
              <a:t>/l/h; Respiração de fundo = 0,34 mg O</a:t>
            </a:r>
            <a:r>
              <a:rPr lang="pt-BR" baseline="-25000" dirty="0"/>
              <a:t>2</a:t>
            </a:r>
            <a:r>
              <a:rPr lang="pt-BR" dirty="0"/>
              <a:t>/l/h. </a:t>
            </a:r>
            <a:r>
              <a:rPr lang="pt-BR" dirty="0" smtClean="0"/>
              <a:t>Confira </a:t>
            </a:r>
            <a:r>
              <a:rPr lang="pt-BR" dirty="0"/>
              <a:t>o </a:t>
            </a:r>
            <a:r>
              <a:rPr lang="pt-BR" dirty="0" err="1"/>
              <a:t>Cs</a:t>
            </a:r>
            <a:r>
              <a:rPr lang="pt-BR" dirty="0"/>
              <a:t> na tabela 3, veja se é 9,0 mg/l. (exemplo para o cálculo aproximado de 2.500 kg dessa sp. por hectare).</a:t>
            </a:r>
          </a:p>
          <a:p>
            <a:pPr algn="just"/>
            <a:endParaRPr lang="pt-BR" dirty="0"/>
          </a:p>
        </p:txBody>
      </p:sp>
    </p:spTree>
    <p:extLst>
      <p:ext uri="{BB962C8B-B14F-4D97-AF65-F5344CB8AC3E}">
        <p14:creationId xmlns:p14="http://schemas.microsoft.com/office/powerpoint/2010/main" val="2095944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err="1"/>
              <a:t>Kubitza</a:t>
            </a:r>
            <a:r>
              <a:rPr lang="pt-BR" dirty="0"/>
              <a:t> propôs uma fórmula para encontrar o consumo de oxigênio de </a:t>
            </a:r>
            <a:r>
              <a:rPr lang="pt-BR" u="sng" dirty="0"/>
              <a:t>peixes tropicais</a:t>
            </a:r>
            <a:r>
              <a:rPr lang="pt-BR" dirty="0"/>
              <a:t>, e a partir desses dados pode ser verificado quanto tempo de oxigênio haverá no viveiro, até que essa quantidade se esgote. A partir disso, você poderá tomar medidas preventivas de manejo.</a:t>
            </a:r>
          </a:p>
          <a:p>
            <a:endParaRPr lang="pt-B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27" y="4988777"/>
            <a:ext cx="88582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043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260648"/>
            <a:ext cx="8229600" cy="4525963"/>
          </a:xfrm>
        </p:spPr>
        <p:txBody>
          <a:bodyPr>
            <a:normAutofit/>
          </a:bodyPr>
          <a:lstStyle/>
          <a:p>
            <a:pPr algn="just"/>
            <a:r>
              <a:rPr lang="pt-BR" sz="2800" dirty="0"/>
              <a:t>Calcule o consumo de oxigênio e o tempo necessário para o aerador ficar acionado, para um viveiro de </a:t>
            </a:r>
            <a:r>
              <a:rPr lang="pt-BR" sz="2800" i="1" dirty="0"/>
              <a:t>Piaractus mesopotamicus</a:t>
            </a:r>
            <a:r>
              <a:rPr lang="pt-BR" sz="2800" dirty="0"/>
              <a:t> de 600 g de peso, estocados em um viveiro de 1 hectare, com 1,2 metro de profundidade e na densidade de 2 peixes/m2. Outra informação importante, o nível de oxigênio é de 2,5 mg/l.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84984"/>
            <a:ext cx="8020000" cy="171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514" y="4797152"/>
            <a:ext cx="5293742" cy="205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644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8640"/>
            <a:ext cx="8229600" cy="6552728"/>
          </a:xfrm>
        </p:spPr>
        <p:txBody>
          <a:bodyPr>
            <a:normAutofit fontScale="70000" lnSpcReduction="20000"/>
          </a:bodyPr>
          <a:lstStyle/>
          <a:p>
            <a:pPr algn="just"/>
            <a:r>
              <a:rPr lang="pt-BR" dirty="0"/>
              <a:t>Para calcular o total de peixes no viveiro é só multiplicar a área (10000 m</a:t>
            </a:r>
            <a:r>
              <a:rPr lang="pt-BR" baseline="30000" dirty="0"/>
              <a:t>2</a:t>
            </a:r>
            <a:r>
              <a:rPr lang="pt-BR" dirty="0"/>
              <a:t>) pela densidade de estocagem (2 peixes/m</a:t>
            </a:r>
            <a:r>
              <a:rPr lang="pt-BR" baseline="30000" dirty="0"/>
              <a:t>2</a:t>
            </a:r>
            <a:r>
              <a:rPr lang="pt-BR" dirty="0"/>
              <a:t>). Portanto, nesse viveiro tenho 10.000 m</a:t>
            </a:r>
            <a:r>
              <a:rPr lang="pt-BR" baseline="30000" dirty="0"/>
              <a:t>2</a:t>
            </a:r>
            <a:r>
              <a:rPr lang="pt-BR" dirty="0"/>
              <a:t> x 2 peixes/m</a:t>
            </a:r>
            <a:r>
              <a:rPr lang="pt-BR" baseline="30000" dirty="0"/>
              <a:t>2</a:t>
            </a:r>
            <a:r>
              <a:rPr lang="pt-BR" dirty="0"/>
              <a:t> = 20.000 indivíduos de 600 g. ). O que totaliza uma biomassa de 12.000 Kg no viveiro (20.000 peixes x 0,6 quilos, que é o peso de cada um</a:t>
            </a:r>
            <a:r>
              <a:rPr lang="pt-BR" dirty="0" smtClean="0"/>
              <a:t>).</a:t>
            </a:r>
          </a:p>
          <a:p>
            <a:pPr algn="just"/>
            <a:endParaRPr lang="pt-BR" dirty="0"/>
          </a:p>
          <a:p>
            <a:pPr algn="just"/>
            <a:r>
              <a:rPr lang="pt-BR" dirty="0"/>
              <a:t>Então, 1 kg de </a:t>
            </a:r>
            <a:r>
              <a:rPr lang="pt-BR" i="1" dirty="0"/>
              <a:t>Piaractus mesopotamicus</a:t>
            </a:r>
            <a:r>
              <a:rPr lang="pt-BR" dirty="0"/>
              <a:t> necessita de 303 mg O</a:t>
            </a:r>
            <a:r>
              <a:rPr lang="pt-BR" baseline="-25000" dirty="0"/>
              <a:t>2</a:t>
            </a:r>
            <a:r>
              <a:rPr lang="pt-BR" dirty="0"/>
              <a:t>/h</a:t>
            </a:r>
            <a:r>
              <a:rPr lang="pt-BR" dirty="0" smtClean="0"/>
              <a:t>.</a:t>
            </a:r>
          </a:p>
          <a:p>
            <a:pPr algn="just"/>
            <a:endParaRPr lang="pt-BR" dirty="0"/>
          </a:p>
          <a:p>
            <a:pPr algn="just"/>
            <a:r>
              <a:rPr lang="pt-BR" dirty="0"/>
              <a:t>Como eu tenho 12.000 kg de peixe nesse viveiro, o consumo será:</a:t>
            </a:r>
          </a:p>
          <a:p>
            <a:pPr marL="0" indent="0" algn="just">
              <a:buNone/>
            </a:pPr>
            <a:r>
              <a:rPr lang="pt-BR" dirty="0"/>
              <a:t>Consumo de oxigênio no viveiro = 303 mg O</a:t>
            </a:r>
            <a:r>
              <a:rPr lang="pt-BR" baseline="-25000" dirty="0"/>
              <a:t>2</a:t>
            </a:r>
            <a:r>
              <a:rPr lang="pt-BR" dirty="0"/>
              <a:t>/h x 12.000 </a:t>
            </a:r>
            <a:r>
              <a:rPr lang="pt-BR" dirty="0" smtClean="0"/>
              <a:t>kg</a:t>
            </a:r>
          </a:p>
          <a:p>
            <a:pPr marL="0" indent="0" algn="just">
              <a:buNone/>
            </a:pPr>
            <a:endParaRPr lang="pt-BR" dirty="0"/>
          </a:p>
          <a:p>
            <a:pPr algn="just"/>
            <a:r>
              <a:rPr lang="pt-BR" dirty="0"/>
              <a:t>Consumo de oxigênio no viveiro = 3.636.000 mg </a:t>
            </a:r>
            <a:r>
              <a:rPr lang="pt-BR" dirty="0" smtClean="0"/>
              <a:t>O</a:t>
            </a:r>
            <a:r>
              <a:rPr lang="pt-BR" baseline="-25000" dirty="0" smtClean="0"/>
              <a:t>2</a:t>
            </a:r>
            <a:r>
              <a:rPr lang="pt-BR" dirty="0" smtClean="0"/>
              <a:t>/h</a:t>
            </a:r>
          </a:p>
          <a:p>
            <a:pPr algn="just"/>
            <a:endParaRPr lang="pt-BR" dirty="0"/>
          </a:p>
          <a:p>
            <a:pPr algn="just"/>
            <a:r>
              <a:rPr lang="pt-BR" dirty="0"/>
              <a:t>Transformando esse valor para gramas = 3.636 g O</a:t>
            </a:r>
            <a:r>
              <a:rPr lang="pt-BR" baseline="-25000" dirty="0"/>
              <a:t>2</a:t>
            </a:r>
            <a:r>
              <a:rPr lang="pt-BR" dirty="0"/>
              <a:t>/h (dividindo por 1000; mg </a:t>
            </a:r>
            <a:r>
              <a:rPr lang="pt-BR" dirty="0">
                <a:sym typeface="Wingdings"/>
              </a:rPr>
              <a:t></a:t>
            </a:r>
            <a:r>
              <a:rPr lang="pt-BR" dirty="0"/>
              <a:t>g</a:t>
            </a:r>
            <a:r>
              <a:rPr lang="pt-BR" dirty="0" smtClean="0"/>
              <a:t>)</a:t>
            </a:r>
          </a:p>
          <a:p>
            <a:pPr algn="just"/>
            <a:endParaRPr lang="pt-BR" dirty="0"/>
          </a:p>
          <a:p>
            <a:pPr algn="just"/>
            <a:r>
              <a:rPr lang="pt-BR" dirty="0"/>
              <a:t>Transformando esse valor para quilos = 3,64 kg O</a:t>
            </a:r>
            <a:r>
              <a:rPr lang="pt-BR" baseline="-25000" dirty="0"/>
              <a:t>2</a:t>
            </a:r>
            <a:r>
              <a:rPr lang="pt-BR" dirty="0"/>
              <a:t>/h (dividindo por 1000; g </a:t>
            </a:r>
            <a:r>
              <a:rPr lang="pt-BR" dirty="0">
                <a:sym typeface="Wingdings"/>
              </a:rPr>
              <a:t></a:t>
            </a:r>
            <a:r>
              <a:rPr lang="pt-BR" dirty="0"/>
              <a:t> kg)</a:t>
            </a:r>
          </a:p>
          <a:p>
            <a:pPr algn="just"/>
            <a:endParaRPr lang="pt-BR" dirty="0"/>
          </a:p>
        </p:txBody>
      </p:sp>
    </p:spTree>
    <p:extLst>
      <p:ext uri="{BB962C8B-B14F-4D97-AF65-F5344CB8AC3E}">
        <p14:creationId xmlns:p14="http://schemas.microsoft.com/office/powerpoint/2010/main" val="382018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607313394"/>
              </p:ext>
            </p:extLst>
          </p:nvPr>
        </p:nvGraphicFramePr>
        <p:xfrm>
          <a:off x="971600" y="3717030"/>
          <a:ext cx="7632848" cy="1872210"/>
        </p:xfrm>
        <a:graphic>
          <a:graphicData uri="http://schemas.openxmlformats.org/drawingml/2006/table">
            <a:tbl>
              <a:tblPr firstRow="1" firstCol="1" bandRow="1">
                <a:tableStyleId>{5C22544A-7EE6-4342-B048-85BDC9FD1C3A}</a:tableStyleId>
              </a:tblPr>
              <a:tblGrid>
                <a:gridCol w="2543988"/>
                <a:gridCol w="2543988"/>
                <a:gridCol w="2544872"/>
              </a:tblGrid>
              <a:tr h="624070">
                <a:tc>
                  <a:txBody>
                    <a:bodyPr/>
                    <a:lstStyle/>
                    <a:p>
                      <a:pPr algn="just">
                        <a:lnSpc>
                          <a:spcPct val="115000"/>
                        </a:lnSpc>
                        <a:spcAft>
                          <a:spcPts val="0"/>
                        </a:spcAft>
                      </a:pPr>
                      <a:r>
                        <a:rPr lang="pt-BR" sz="2800" dirty="0">
                          <a:effectLst/>
                        </a:rPr>
                        <a:t>Pressão</a:t>
                      </a:r>
                      <a:endParaRPr lang="pt-BR"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800">
                          <a:effectLst/>
                        </a:rPr>
                        <a:t>Temperatura</a:t>
                      </a:r>
                      <a:endParaRPr lang="pt-BR" sz="2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800">
                          <a:effectLst/>
                        </a:rPr>
                        <a:t>Solubilidade</a:t>
                      </a:r>
                      <a:endParaRPr lang="pt-BR" sz="2800">
                        <a:effectLst/>
                        <a:latin typeface="Calibri"/>
                        <a:ea typeface="Calibri"/>
                        <a:cs typeface="Times New Roman"/>
                      </a:endParaRPr>
                    </a:p>
                  </a:txBody>
                  <a:tcPr marL="68580" marR="68580" marT="0" marB="0"/>
                </a:tc>
              </a:tr>
              <a:tr h="624070">
                <a:tc>
                  <a:txBody>
                    <a:bodyPr/>
                    <a:lstStyle/>
                    <a:p>
                      <a:pPr algn="just">
                        <a:lnSpc>
                          <a:spcPct val="115000"/>
                        </a:lnSpc>
                        <a:spcAft>
                          <a:spcPts val="0"/>
                        </a:spcAft>
                      </a:pPr>
                      <a:r>
                        <a:rPr lang="pt-BR" sz="2800">
                          <a:effectLst/>
                        </a:rPr>
                        <a:t>760 mmHg</a:t>
                      </a:r>
                      <a:endParaRPr lang="pt-BR" sz="2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800" dirty="0">
                          <a:effectLst/>
                        </a:rPr>
                        <a:t>0 </a:t>
                      </a:r>
                      <a:r>
                        <a:rPr lang="pt-BR" sz="2800" baseline="30000" dirty="0" err="1">
                          <a:effectLst/>
                        </a:rPr>
                        <a:t>o</a:t>
                      </a:r>
                      <a:r>
                        <a:rPr lang="pt-BR" sz="2800" dirty="0" err="1">
                          <a:effectLst/>
                        </a:rPr>
                        <a:t>C</a:t>
                      </a:r>
                      <a:endParaRPr lang="pt-BR"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800">
                          <a:effectLst/>
                        </a:rPr>
                        <a:t>14,16 mg/L</a:t>
                      </a:r>
                      <a:endParaRPr lang="pt-BR" sz="2800">
                        <a:effectLst/>
                        <a:latin typeface="Calibri"/>
                        <a:ea typeface="Calibri"/>
                        <a:cs typeface="Times New Roman"/>
                      </a:endParaRPr>
                    </a:p>
                  </a:txBody>
                  <a:tcPr marL="68580" marR="68580" marT="0" marB="0"/>
                </a:tc>
              </a:tr>
              <a:tr h="624070">
                <a:tc>
                  <a:txBody>
                    <a:bodyPr/>
                    <a:lstStyle/>
                    <a:p>
                      <a:pPr algn="just">
                        <a:lnSpc>
                          <a:spcPct val="115000"/>
                        </a:lnSpc>
                        <a:spcAft>
                          <a:spcPts val="0"/>
                        </a:spcAft>
                      </a:pPr>
                      <a:r>
                        <a:rPr lang="pt-BR" sz="2800">
                          <a:effectLst/>
                        </a:rPr>
                        <a:t>760 mmHg</a:t>
                      </a:r>
                      <a:endParaRPr lang="pt-BR" sz="2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800">
                          <a:effectLst/>
                        </a:rPr>
                        <a:t>30 </a:t>
                      </a:r>
                      <a:r>
                        <a:rPr lang="pt-BR" sz="2800" baseline="30000">
                          <a:effectLst/>
                        </a:rPr>
                        <a:t>o</a:t>
                      </a:r>
                      <a:r>
                        <a:rPr lang="pt-BR" sz="2800">
                          <a:effectLst/>
                        </a:rPr>
                        <a:t>C</a:t>
                      </a:r>
                      <a:endParaRPr lang="pt-BR" sz="28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800" dirty="0">
                          <a:effectLst/>
                        </a:rPr>
                        <a:t>7,53 mg/L</a:t>
                      </a:r>
                      <a:endParaRPr lang="pt-BR" sz="2800" dirty="0">
                        <a:effectLst/>
                        <a:latin typeface="Calibri"/>
                        <a:ea typeface="Calibri"/>
                        <a:cs typeface="Times New Roman"/>
                      </a:endParaRPr>
                    </a:p>
                  </a:txBody>
                  <a:tcPr marL="68580" marR="68580" marT="0" marB="0"/>
                </a:tc>
              </a:tr>
            </a:tbl>
          </a:graphicData>
        </a:graphic>
      </p:graphicFrame>
      <p:sp>
        <p:nvSpPr>
          <p:cNvPr id="5" name="Retângulo 4"/>
          <p:cNvSpPr/>
          <p:nvPr/>
        </p:nvSpPr>
        <p:spPr>
          <a:xfrm>
            <a:off x="827584" y="476672"/>
            <a:ext cx="7920880" cy="1569660"/>
          </a:xfrm>
          <a:prstGeom prst="rect">
            <a:avLst/>
          </a:prstGeom>
        </p:spPr>
        <p:txBody>
          <a:bodyPr wrap="square">
            <a:spAutoFit/>
          </a:bodyPr>
          <a:lstStyle/>
          <a:p>
            <a:pPr algn="just"/>
            <a:r>
              <a:rPr lang="pt-BR" sz="3200" dirty="0" smtClean="0"/>
              <a:t>Via de regra, Quanto maior a temperatura, menor a capacidade de solubilidade do oxigênio (Tabela 1).</a:t>
            </a:r>
            <a:endParaRPr lang="pt-BR" sz="3200" dirty="0"/>
          </a:p>
        </p:txBody>
      </p:sp>
      <p:sp>
        <p:nvSpPr>
          <p:cNvPr id="6" name="Retângulo 5"/>
          <p:cNvSpPr/>
          <p:nvPr/>
        </p:nvSpPr>
        <p:spPr>
          <a:xfrm>
            <a:off x="971600" y="2852936"/>
            <a:ext cx="7632848" cy="954107"/>
          </a:xfrm>
          <a:prstGeom prst="rect">
            <a:avLst/>
          </a:prstGeom>
        </p:spPr>
        <p:txBody>
          <a:bodyPr wrap="square">
            <a:spAutoFit/>
          </a:bodyPr>
          <a:lstStyle/>
          <a:p>
            <a:r>
              <a:rPr lang="pt-BR" sz="2800" dirty="0"/>
              <a:t>Tabela 1. Solubilidade do oxigênio na água em diferentes temperaturas</a:t>
            </a:r>
          </a:p>
        </p:txBody>
      </p:sp>
    </p:spTree>
    <p:extLst>
      <p:ext uri="{BB962C8B-B14F-4D97-AF65-F5344CB8AC3E}">
        <p14:creationId xmlns:p14="http://schemas.microsoft.com/office/powerpoint/2010/main" val="3964846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08720"/>
            <a:ext cx="8229600" cy="5217443"/>
          </a:xfrm>
        </p:spPr>
        <p:txBody>
          <a:bodyPr>
            <a:normAutofit fontScale="92500" lnSpcReduction="10000"/>
          </a:bodyPr>
          <a:lstStyle/>
          <a:p>
            <a:pPr algn="just"/>
            <a:r>
              <a:rPr lang="pt-BR" dirty="0"/>
              <a:t>Agora vamos calcular quantos mg de oxigênio tem disponível no viveiro</a:t>
            </a:r>
          </a:p>
          <a:p>
            <a:pPr algn="just"/>
            <a:r>
              <a:rPr lang="pt-BR" dirty="0"/>
              <a:t>Sabemos que a concentração verificada foi de 2,5 mg/l, essa medida é a mesma coisa que 2,5 g/m</a:t>
            </a:r>
            <a:r>
              <a:rPr lang="pt-BR" baseline="30000" dirty="0"/>
              <a:t>3.</a:t>
            </a:r>
            <a:endParaRPr lang="pt-BR" dirty="0"/>
          </a:p>
          <a:p>
            <a:pPr algn="just"/>
            <a:r>
              <a:rPr lang="pt-BR" dirty="0"/>
              <a:t>Precisamos utilizar a área para encontrar a quantidade de litros d’água e fazer a multiplicação.</a:t>
            </a:r>
          </a:p>
          <a:p>
            <a:pPr algn="just"/>
            <a:endParaRPr lang="pt-BR" dirty="0"/>
          </a:p>
          <a:p>
            <a:pPr algn="just"/>
            <a:r>
              <a:rPr lang="pt-BR" dirty="0"/>
              <a:t>Volume = área x profundidade</a:t>
            </a:r>
          </a:p>
          <a:p>
            <a:pPr algn="just"/>
            <a:r>
              <a:rPr lang="pt-BR" dirty="0"/>
              <a:t>Área = 10.000m</a:t>
            </a:r>
            <a:r>
              <a:rPr lang="pt-BR" baseline="30000" dirty="0"/>
              <a:t>2</a:t>
            </a:r>
            <a:r>
              <a:rPr lang="pt-BR" dirty="0"/>
              <a:t> x 1,2 m profundidade</a:t>
            </a:r>
          </a:p>
          <a:p>
            <a:pPr algn="just"/>
            <a:r>
              <a:rPr lang="pt-BR" dirty="0"/>
              <a:t>Volume de água do viveiro = 12.000 m</a:t>
            </a:r>
            <a:r>
              <a:rPr lang="pt-BR" baseline="30000" dirty="0"/>
              <a:t>3</a:t>
            </a:r>
            <a:endParaRPr lang="pt-BR" dirty="0"/>
          </a:p>
          <a:p>
            <a:pPr algn="just"/>
            <a:endParaRPr lang="pt-BR" dirty="0"/>
          </a:p>
        </p:txBody>
      </p:sp>
    </p:spTree>
    <p:extLst>
      <p:ext uri="{BB962C8B-B14F-4D97-AF65-F5344CB8AC3E}">
        <p14:creationId xmlns:p14="http://schemas.microsoft.com/office/powerpoint/2010/main" val="1633823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Oxigênio total no viveiro = volume de água x concentração de oxigênio dissolvido</a:t>
            </a:r>
          </a:p>
          <a:p>
            <a:r>
              <a:rPr lang="pt-BR" dirty="0"/>
              <a:t>Oxigênio total no viveiro = 12.000 m</a:t>
            </a:r>
            <a:r>
              <a:rPr lang="pt-BR" baseline="30000" dirty="0"/>
              <a:t>3</a:t>
            </a:r>
            <a:r>
              <a:rPr lang="pt-BR" dirty="0"/>
              <a:t> x 2,5 g/m</a:t>
            </a:r>
            <a:r>
              <a:rPr lang="pt-BR" baseline="30000" dirty="0"/>
              <a:t>3</a:t>
            </a:r>
            <a:endParaRPr lang="pt-BR" dirty="0"/>
          </a:p>
          <a:p>
            <a:r>
              <a:rPr lang="pt-BR" dirty="0"/>
              <a:t>Oxigênio total no viveiro = 30.000 g O</a:t>
            </a:r>
            <a:r>
              <a:rPr lang="pt-BR" baseline="-25000" dirty="0"/>
              <a:t>2</a:t>
            </a:r>
            <a:r>
              <a:rPr lang="pt-BR" dirty="0"/>
              <a:t> no viveiro</a:t>
            </a:r>
          </a:p>
          <a:p>
            <a:r>
              <a:rPr lang="pt-BR" dirty="0"/>
              <a:t>Oxigênio total no viveiro = 30 kg O</a:t>
            </a:r>
            <a:r>
              <a:rPr lang="pt-BR" baseline="-25000" dirty="0"/>
              <a:t>2</a:t>
            </a:r>
            <a:r>
              <a:rPr lang="pt-BR" dirty="0"/>
              <a:t> no viveiro (conversão de g para kg)</a:t>
            </a:r>
          </a:p>
          <a:p>
            <a:endParaRPr lang="pt-BR" dirty="0"/>
          </a:p>
        </p:txBody>
      </p:sp>
    </p:spTree>
    <p:extLst>
      <p:ext uri="{BB962C8B-B14F-4D97-AF65-F5344CB8AC3E}">
        <p14:creationId xmlns:p14="http://schemas.microsoft.com/office/powerpoint/2010/main" val="171387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0" y="13289"/>
            <a:ext cx="8882608" cy="682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972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7500" lnSpcReduction="20000"/>
          </a:bodyPr>
          <a:lstStyle/>
          <a:p>
            <a:r>
              <a:rPr lang="pt-BR" dirty="0"/>
              <a:t>Podemos fazer um cálculo de incorporação de oxigênio</a:t>
            </a:r>
          </a:p>
          <a:p>
            <a:r>
              <a:rPr lang="pt-BR" dirty="0"/>
              <a:t>Suposição: meia noite chegou em 2,5 mg/l</a:t>
            </a:r>
          </a:p>
          <a:p>
            <a:r>
              <a:rPr lang="pt-BR" dirty="0"/>
              <a:t>Quero elevar para 4,0 mg/l para que não ocorra estresse nos animais</a:t>
            </a:r>
          </a:p>
          <a:p>
            <a:pPr marL="0" indent="0">
              <a:buNone/>
            </a:pPr>
            <a:r>
              <a:rPr lang="pt-BR" dirty="0"/>
              <a:t> </a:t>
            </a:r>
          </a:p>
          <a:p>
            <a:r>
              <a:rPr lang="pt-BR" dirty="0"/>
              <a:t>Então: 4,0 mg/l – 2,5 mg/l = 1,5 mg/l ou </a:t>
            </a:r>
            <a:r>
              <a:rPr lang="pt-BR" dirty="0">
                <a:solidFill>
                  <a:srgbClr val="FF0000"/>
                </a:solidFill>
              </a:rPr>
              <a:t>1,5 g/m</a:t>
            </a:r>
            <a:r>
              <a:rPr lang="pt-BR" baseline="30000" dirty="0">
                <a:solidFill>
                  <a:srgbClr val="FF0000"/>
                </a:solidFill>
              </a:rPr>
              <a:t>3</a:t>
            </a:r>
            <a:r>
              <a:rPr lang="pt-BR" dirty="0">
                <a:solidFill>
                  <a:srgbClr val="FF0000"/>
                </a:solidFill>
              </a:rPr>
              <a:t> </a:t>
            </a:r>
            <a:r>
              <a:rPr lang="pt-BR" dirty="0"/>
              <a:t>de oxigênio que eu terei que incorporar na água</a:t>
            </a:r>
          </a:p>
          <a:p>
            <a:r>
              <a:rPr lang="pt-BR" dirty="0"/>
              <a:t>Seguindo:</a:t>
            </a:r>
          </a:p>
          <a:p>
            <a:r>
              <a:rPr lang="pt-BR" dirty="0"/>
              <a:t>Necessidade = quantidade que eu quero incorporar x volume de água do viveiro</a:t>
            </a:r>
          </a:p>
          <a:p>
            <a:r>
              <a:rPr lang="pt-BR" dirty="0"/>
              <a:t>Necessidade = 1,5 g/m</a:t>
            </a:r>
            <a:r>
              <a:rPr lang="pt-BR" baseline="30000" dirty="0"/>
              <a:t>3</a:t>
            </a:r>
            <a:r>
              <a:rPr lang="pt-BR" dirty="0"/>
              <a:t> x 12.000 m</a:t>
            </a:r>
            <a:r>
              <a:rPr lang="pt-BR" baseline="30000" dirty="0"/>
              <a:t>3</a:t>
            </a:r>
            <a:r>
              <a:rPr lang="pt-BR" dirty="0"/>
              <a:t> = 18.000 g O</a:t>
            </a:r>
            <a:r>
              <a:rPr lang="pt-BR" baseline="-25000" dirty="0"/>
              <a:t>2</a:t>
            </a:r>
            <a:r>
              <a:rPr lang="pt-BR" dirty="0"/>
              <a:t> no viveiro (</a:t>
            </a:r>
            <a:r>
              <a:rPr lang="pt-BR" dirty="0">
                <a:solidFill>
                  <a:srgbClr val="FF0000"/>
                </a:solidFill>
              </a:rPr>
              <a:t>18 kg O</a:t>
            </a:r>
            <a:r>
              <a:rPr lang="pt-BR" baseline="-25000" dirty="0">
                <a:solidFill>
                  <a:srgbClr val="FF0000"/>
                </a:solidFill>
              </a:rPr>
              <a:t>2</a:t>
            </a:r>
            <a:r>
              <a:rPr lang="pt-BR" dirty="0"/>
              <a:t>)</a:t>
            </a:r>
          </a:p>
          <a:p>
            <a:endParaRPr lang="pt-BR" dirty="0"/>
          </a:p>
        </p:txBody>
      </p:sp>
    </p:spTree>
    <p:extLst>
      <p:ext uri="{BB962C8B-B14F-4D97-AF65-F5344CB8AC3E}">
        <p14:creationId xmlns:p14="http://schemas.microsoft.com/office/powerpoint/2010/main" val="18262289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10" y="0"/>
            <a:ext cx="73802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8984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Disposição aeradores no viveiro</a:t>
            </a:r>
            <a:endParaRPr lang="pt-B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43860"/>
            <a:ext cx="7164288" cy="481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805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10000"/>
          </a:bodyPr>
          <a:lstStyle/>
          <a:p>
            <a:pPr algn="just"/>
            <a:r>
              <a:rPr lang="pt-BR" dirty="0"/>
              <a:t>Pode haver ainda, em criações </a:t>
            </a:r>
            <a:r>
              <a:rPr lang="pt-BR" dirty="0" err="1"/>
              <a:t>super</a:t>
            </a:r>
            <a:r>
              <a:rPr lang="pt-BR" dirty="0"/>
              <a:t> intensivas, a utilização de vários aeradores dentro do mesmo viveiro, há várias fotos no Google (procure por criação de peixes ou camarões em sistemas </a:t>
            </a:r>
            <a:r>
              <a:rPr lang="pt-BR" dirty="0" err="1"/>
              <a:t>super</a:t>
            </a:r>
            <a:r>
              <a:rPr lang="pt-BR" dirty="0"/>
              <a:t> intensivos). As figuras abaixo mostram algumas das opções que podem ser colocados os aeradores. Todas essas opções tem por finalidade a quebra das moléculas de hidrogênio e de oxigênio bem como a dispersão da água pelo </a:t>
            </a:r>
            <a:r>
              <a:rPr lang="pt-BR" dirty="0" smtClean="0"/>
              <a:t>viveiro.</a:t>
            </a:r>
            <a:endParaRPr lang="pt-BR" dirty="0"/>
          </a:p>
          <a:p>
            <a:pPr algn="just"/>
            <a:endParaRPr lang="pt-BR" dirty="0"/>
          </a:p>
        </p:txBody>
      </p:sp>
    </p:spTree>
    <p:extLst>
      <p:ext uri="{BB962C8B-B14F-4D97-AF65-F5344CB8AC3E}">
        <p14:creationId xmlns:p14="http://schemas.microsoft.com/office/powerpoint/2010/main" val="28931155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esultado de imagem para disposiÃ§Ã£o dos aeradores em um viveiro"/>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4949"/>
            <a:ext cx="2162175" cy="2809875"/>
          </a:xfrm>
          <a:prstGeom prst="rect">
            <a:avLst/>
          </a:prstGeom>
          <a:noFill/>
          <a:ln>
            <a:noFill/>
          </a:ln>
        </p:spPr>
      </p:pic>
      <p:pic>
        <p:nvPicPr>
          <p:cNvPr id="5" name="Imagem 4" descr="Imagem relacionada"/>
          <p:cNvPicPr/>
          <p:nvPr/>
        </p:nvPicPr>
        <p:blipFill>
          <a:blip r:embed="rId3">
            <a:extLst>
              <a:ext uri="{28A0092B-C50C-407E-A947-70E740481C1C}">
                <a14:useLocalDpi xmlns:a14="http://schemas.microsoft.com/office/drawing/2010/main" val="0"/>
              </a:ext>
            </a:extLst>
          </a:blip>
          <a:srcRect/>
          <a:stretch>
            <a:fillRect/>
          </a:stretch>
        </p:blipFill>
        <p:spPr bwMode="auto">
          <a:xfrm>
            <a:off x="3273921" y="1337487"/>
            <a:ext cx="2162175" cy="2800350"/>
          </a:xfrm>
          <a:prstGeom prst="rect">
            <a:avLst/>
          </a:prstGeom>
          <a:noFill/>
          <a:ln>
            <a:noFill/>
          </a:ln>
        </p:spPr>
      </p:pic>
      <p:pic>
        <p:nvPicPr>
          <p:cNvPr id="6" name="Imagem 5" descr="http://www.panoramadaaquicultura.com.br/paginas/Revistas/70/images/Figura11Bcalberto.gif"/>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470837"/>
            <a:ext cx="2162175" cy="2667000"/>
          </a:xfrm>
          <a:prstGeom prst="rect">
            <a:avLst/>
          </a:prstGeom>
          <a:noFill/>
          <a:ln>
            <a:noFill/>
          </a:ln>
        </p:spPr>
      </p:pic>
    </p:spTree>
    <p:extLst>
      <p:ext uri="{BB962C8B-B14F-4D97-AF65-F5344CB8AC3E}">
        <p14:creationId xmlns:p14="http://schemas.microsoft.com/office/powerpoint/2010/main" val="2915672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Aeração e aumento da biomassa</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t>Condições de criação:</a:t>
            </a:r>
          </a:p>
          <a:p>
            <a:r>
              <a:rPr lang="pt-BR" dirty="0" smtClean="0"/>
              <a:t>Tanque com volume de 200 m</a:t>
            </a:r>
            <a:r>
              <a:rPr lang="pt-BR" baseline="30000" dirty="0" smtClean="0"/>
              <a:t>3</a:t>
            </a:r>
            <a:r>
              <a:rPr lang="pt-BR" dirty="0" smtClean="0"/>
              <a:t>;</a:t>
            </a:r>
          </a:p>
          <a:p>
            <a:r>
              <a:rPr lang="pt-BR" dirty="0" smtClean="0"/>
              <a:t>Fluxo contínuo de 100 m</a:t>
            </a:r>
            <a:r>
              <a:rPr lang="pt-BR" baseline="30000" dirty="0" smtClean="0"/>
              <a:t>3</a:t>
            </a:r>
            <a:r>
              <a:rPr lang="pt-BR" dirty="0" smtClean="0"/>
              <a:t>/h (troca água a cada 2 horas);</a:t>
            </a:r>
          </a:p>
          <a:p>
            <a:r>
              <a:rPr lang="pt-BR" dirty="0" smtClean="0"/>
              <a:t>Água de abastecimento com 7,5 mg/L de O.D., a 28 </a:t>
            </a:r>
            <a:r>
              <a:rPr lang="pt-BR" baseline="30000" dirty="0" err="1" smtClean="0"/>
              <a:t>o</a:t>
            </a:r>
            <a:r>
              <a:rPr lang="pt-BR" dirty="0" err="1" smtClean="0"/>
              <a:t>C</a:t>
            </a:r>
            <a:r>
              <a:rPr lang="pt-BR" dirty="0" smtClean="0"/>
              <a:t>;</a:t>
            </a:r>
          </a:p>
          <a:p>
            <a:r>
              <a:rPr lang="pt-BR" dirty="0" smtClean="0"/>
              <a:t>O.D. mínimo desejável no tubo de escoamento = 3 mg/L;</a:t>
            </a:r>
          </a:p>
          <a:p>
            <a:r>
              <a:rPr lang="pt-BR" dirty="0" err="1" smtClean="0"/>
              <a:t>Tilápia</a:t>
            </a:r>
            <a:r>
              <a:rPr lang="pt-BR" dirty="0" smtClean="0"/>
              <a:t> do Nilo de 450g consome 108 mg O</a:t>
            </a:r>
            <a:r>
              <a:rPr lang="pt-BR" baseline="-25000" dirty="0" smtClean="0"/>
              <a:t>2</a:t>
            </a:r>
            <a:r>
              <a:rPr lang="pt-BR" dirty="0" smtClean="0"/>
              <a:t>/kg/h ou 108 g O</a:t>
            </a:r>
            <a:r>
              <a:rPr lang="pt-BR" baseline="-25000" dirty="0" smtClean="0"/>
              <a:t>2</a:t>
            </a:r>
            <a:r>
              <a:rPr lang="pt-BR" dirty="0" smtClean="0"/>
              <a:t>/t/h</a:t>
            </a:r>
            <a:endParaRPr lang="pt-BR" dirty="0"/>
          </a:p>
        </p:txBody>
      </p:sp>
      <p:sp>
        <p:nvSpPr>
          <p:cNvPr id="4" name="CaixaDeTexto 3"/>
          <p:cNvSpPr txBox="1"/>
          <p:nvPr/>
        </p:nvSpPr>
        <p:spPr>
          <a:xfrm>
            <a:off x="5580112" y="1124744"/>
            <a:ext cx="3312368" cy="369332"/>
          </a:xfrm>
          <a:prstGeom prst="rect">
            <a:avLst/>
          </a:prstGeom>
          <a:noFill/>
        </p:spPr>
        <p:txBody>
          <a:bodyPr wrap="square" rtlCol="0">
            <a:spAutoFit/>
          </a:bodyPr>
          <a:lstStyle/>
          <a:p>
            <a:r>
              <a:rPr lang="pt-BR" dirty="0" err="1" smtClean="0">
                <a:solidFill>
                  <a:srgbClr val="FF0000"/>
                </a:solidFill>
              </a:rPr>
              <a:t>Kubitza</a:t>
            </a:r>
            <a:r>
              <a:rPr lang="pt-BR" dirty="0" smtClean="0">
                <a:solidFill>
                  <a:srgbClr val="FF0000"/>
                </a:solidFill>
              </a:rPr>
              <a:t> – Panorama Aquicultura</a:t>
            </a:r>
            <a:endParaRPr lang="pt-BR" dirty="0">
              <a:solidFill>
                <a:srgbClr val="FF0000"/>
              </a:solidFill>
            </a:endParaRPr>
          </a:p>
        </p:txBody>
      </p:sp>
    </p:spTree>
    <p:extLst>
      <p:ext uri="{BB962C8B-B14F-4D97-AF65-F5344CB8AC3E}">
        <p14:creationId xmlns:p14="http://schemas.microsoft.com/office/powerpoint/2010/main" val="18496568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dirty="0" smtClean="0"/>
              <a:t>Situação 1: Apenas com troca de água é possível sustentar uma produção de 3.750 kg de </a:t>
            </a:r>
            <a:r>
              <a:rPr lang="pt-BR" dirty="0" err="1" smtClean="0"/>
              <a:t>tilápia</a:t>
            </a:r>
            <a:r>
              <a:rPr lang="pt-BR" dirty="0" smtClean="0"/>
              <a:t> por tanque (18,75 kg/m</a:t>
            </a:r>
            <a:r>
              <a:rPr lang="pt-BR" baseline="30000" dirty="0" smtClean="0"/>
              <a:t>3</a:t>
            </a:r>
            <a:r>
              <a:rPr lang="pt-BR" dirty="0" smtClean="0"/>
              <a:t>)</a:t>
            </a:r>
          </a:p>
          <a:p>
            <a:pPr algn="just"/>
            <a:endParaRPr lang="pt-BR" dirty="0"/>
          </a:p>
          <a:p>
            <a:pPr algn="just"/>
            <a:r>
              <a:rPr lang="pt-BR" dirty="0" smtClean="0"/>
              <a:t>O.D. disponível = (7,5 – 3,0) x 100.000 L/h = 450.000 mg O</a:t>
            </a:r>
            <a:r>
              <a:rPr lang="pt-BR" baseline="-25000" dirty="0" smtClean="0"/>
              <a:t>2</a:t>
            </a:r>
            <a:r>
              <a:rPr lang="pt-BR" dirty="0" smtClean="0"/>
              <a:t>/L/h ou 450 g O</a:t>
            </a:r>
            <a:r>
              <a:rPr lang="pt-BR" baseline="-25000" dirty="0" smtClean="0"/>
              <a:t>2</a:t>
            </a:r>
            <a:r>
              <a:rPr lang="pt-BR" dirty="0" smtClean="0"/>
              <a:t>/h</a:t>
            </a:r>
          </a:p>
          <a:p>
            <a:pPr algn="just"/>
            <a:endParaRPr lang="pt-BR" dirty="0"/>
          </a:p>
          <a:p>
            <a:pPr algn="just"/>
            <a:r>
              <a:rPr lang="pt-BR" dirty="0" smtClean="0"/>
              <a:t>Biomassa sustentável = </a:t>
            </a:r>
          </a:p>
        </p:txBody>
      </p:sp>
      <mc:AlternateContent xmlns:mc="http://schemas.openxmlformats.org/markup-compatibility/2006" xmlns:a14="http://schemas.microsoft.com/office/drawing/2010/main">
        <mc:Choice Requires="a14">
          <p:sp>
            <p:nvSpPr>
              <p:cNvPr id="4" name="CaixaDeTexto 3"/>
              <p:cNvSpPr txBox="1"/>
              <p:nvPr/>
            </p:nvSpPr>
            <p:spPr>
              <a:xfrm>
                <a:off x="4932040" y="5301208"/>
                <a:ext cx="1784463" cy="756489"/>
              </a:xfrm>
              <a:prstGeom prst="rect">
                <a:avLst/>
              </a:prstGeom>
              <a:noFill/>
            </p:spPr>
            <p:txBody>
              <a:bodyPr wrap="none" rtlCol="0">
                <a:spAutoFit/>
              </a:bodyPr>
              <a:lstStyle/>
              <a:p>
                <a14:m>
                  <m:oMath xmlns:m="http://schemas.openxmlformats.org/officeDocument/2006/math">
                    <m:f>
                      <m:fPr>
                        <m:ctrlPr>
                          <a:rPr lang="pt-BR" sz="2400" i="1" smtClean="0">
                            <a:latin typeface="Cambria Math"/>
                          </a:rPr>
                        </m:ctrlPr>
                      </m:fPr>
                      <m:num>
                        <m:r>
                          <a:rPr lang="pt-BR" sz="2400" b="0" i="1" smtClean="0">
                            <a:latin typeface="Cambria Math"/>
                          </a:rPr>
                          <m:t>450 </m:t>
                        </m:r>
                        <m:r>
                          <m:rPr>
                            <m:nor/>
                          </m:rPr>
                          <a:rPr lang="pt-BR" sz="2400" dirty="0" smtClean="0"/>
                          <m:t>g</m:t>
                        </m:r>
                        <m:r>
                          <m:rPr>
                            <m:nor/>
                          </m:rPr>
                          <a:rPr lang="pt-BR" sz="2400" dirty="0" smtClean="0"/>
                          <m:t> </m:t>
                        </m:r>
                        <m:r>
                          <m:rPr>
                            <m:nor/>
                          </m:rPr>
                          <a:rPr lang="pt-BR" sz="2400" dirty="0" smtClean="0"/>
                          <m:t>O</m:t>
                        </m:r>
                        <m:r>
                          <m:rPr>
                            <m:nor/>
                          </m:rPr>
                          <a:rPr lang="pt-BR" sz="2400" baseline="-25000" dirty="0" smtClean="0"/>
                          <m:t>2</m:t>
                        </m:r>
                        <m:r>
                          <m:rPr>
                            <m:nor/>
                          </m:rPr>
                          <a:rPr lang="pt-BR" sz="2400" dirty="0" smtClean="0"/>
                          <m:t>/</m:t>
                        </m:r>
                        <m:r>
                          <m:rPr>
                            <m:nor/>
                          </m:rPr>
                          <a:rPr lang="pt-BR" sz="2400" dirty="0" smtClean="0"/>
                          <m:t>h</m:t>
                        </m:r>
                        <m:r>
                          <m:rPr>
                            <m:nor/>
                          </m:rPr>
                          <a:rPr lang="pt-BR" sz="2400" dirty="0" smtClean="0"/>
                          <m:t> </m:t>
                        </m:r>
                      </m:num>
                      <m:den>
                        <m:r>
                          <a:rPr lang="pt-BR" sz="2400" b="0" i="1" smtClean="0">
                            <a:latin typeface="Cambria Math"/>
                          </a:rPr>
                          <m:t>108 </m:t>
                        </m:r>
                        <m:r>
                          <m:rPr>
                            <m:nor/>
                          </m:rPr>
                          <a:rPr lang="pt-BR" sz="2400" dirty="0" smtClean="0"/>
                          <m:t>g</m:t>
                        </m:r>
                        <m:r>
                          <m:rPr>
                            <m:nor/>
                          </m:rPr>
                          <a:rPr lang="pt-BR" sz="2400" dirty="0" smtClean="0"/>
                          <m:t> </m:t>
                        </m:r>
                        <m:r>
                          <m:rPr>
                            <m:nor/>
                          </m:rPr>
                          <a:rPr lang="pt-BR" sz="2400" dirty="0" smtClean="0"/>
                          <m:t>O</m:t>
                        </m:r>
                        <m:r>
                          <m:rPr>
                            <m:nor/>
                          </m:rPr>
                          <a:rPr lang="pt-BR" sz="2400" baseline="-25000" dirty="0" smtClean="0"/>
                          <m:t>2</m:t>
                        </m:r>
                        <m:r>
                          <m:rPr>
                            <m:nor/>
                          </m:rPr>
                          <a:rPr lang="pt-BR" sz="2400" dirty="0" smtClean="0"/>
                          <m:t>/</m:t>
                        </m:r>
                        <m:r>
                          <m:rPr>
                            <m:nor/>
                          </m:rPr>
                          <a:rPr lang="pt-BR" sz="2400" b="0" i="0" dirty="0" smtClean="0"/>
                          <m:t>t</m:t>
                        </m:r>
                        <m:r>
                          <m:rPr>
                            <m:nor/>
                          </m:rPr>
                          <a:rPr lang="pt-BR" sz="2400" b="0" i="0" dirty="0" smtClean="0"/>
                          <m:t>/</m:t>
                        </m:r>
                        <m:r>
                          <m:rPr>
                            <m:nor/>
                          </m:rPr>
                          <a:rPr lang="pt-BR" sz="2400" dirty="0" smtClean="0"/>
                          <m:t>h</m:t>
                        </m:r>
                        <m:r>
                          <m:rPr>
                            <m:nor/>
                          </m:rPr>
                          <a:rPr lang="pt-BR" sz="2400" dirty="0" smtClean="0"/>
                          <m:t> </m:t>
                        </m:r>
                      </m:den>
                    </m:f>
                  </m:oMath>
                </a14:m>
                <a:r>
                  <a:rPr lang="pt-BR" sz="2400" dirty="0" smtClean="0"/>
                  <a:t> </a:t>
                </a:r>
                <a:endParaRPr lang="pt-BR" sz="2400" dirty="0"/>
              </a:p>
            </p:txBody>
          </p:sp>
        </mc:Choice>
        <mc:Fallback xmlns="">
          <p:sp>
            <p:nvSpPr>
              <p:cNvPr id="4" name="CaixaDeTexto 3"/>
              <p:cNvSpPr txBox="1">
                <a:spLocks noRot="1" noChangeAspect="1" noMove="1" noResize="1" noEditPoints="1" noAdjustHandles="1" noChangeArrowheads="1" noChangeShapeType="1" noTextEdit="1"/>
              </p:cNvSpPr>
              <p:nvPr/>
            </p:nvSpPr>
            <p:spPr>
              <a:xfrm>
                <a:off x="4932040" y="5301208"/>
                <a:ext cx="1784463" cy="756489"/>
              </a:xfrm>
              <a:prstGeom prst="rect">
                <a:avLst/>
              </a:prstGeom>
              <a:blipFill rotWithShape="1">
                <a:blip r:embed="rId2"/>
                <a:stretch>
                  <a:fillRect/>
                </a:stretch>
              </a:blipFill>
            </p:spPr>
            <p:txBody>
              <a:bodyPr/>
              <a:lstStyle/>
              <a:p>
                <a:r>
                  <a:rPr lang="pt-BR">
                    <a:noFill/>
                  </a:rPr>
                  <a:t> </a:t>
                </a:r>
              </a:p>
            </p:txBody>
          </p:sp>
        </mc:Fallback>
      </mc:AlternateContent>
      <p:sp>
        <p:nvSpPr>
          <p:cNvPr id="5" name="CaixaDeTexto 4"/>
          <p:cNvSpPr txBox="1"/>
          <p:nvPr/>
        </p:nvSpPr>
        <p:spPr>
          <a:xfrm>
            <a:off x="6588224" y="5507940"/>
            <a:ext cx="1800200" cy="369332"/>
          </a:xfrm>
          <a:prstGeom prst="rect">
            <a:avLst/>
          </a:prstGeom>
          <a:noFill/>
        </p:spPr>
        <p:txBody>
          <a:bodyPr wrap="square" rtlCol="0">
            <a:spAutoFit/>
          </a:bodyPr>
          <a:lstStyle/>
          <a:p>
            <a:r>
              <a:rPr lang="pt-BR" dirty="0" smtClean="0"/>
              <a:t>x 1000</a:t>
            </a:r>
            <a:endParaRPr lang="pt-BR" dirty="0"/>
          </a:p>
        </p:txBody>
      </p:sp>
      <p:sp>
        <p:nvSpPr>
          <p:cNvPr id="6" name="CaixaDeTexto 5"/>
          <p:cNvSpPr txBox="1"/>
          <p:nvPr/>
        </p:nvSpPr>
        <p:spPr>
          <a:xfrm>
            <a:off x="971600" y="6309320"/>
            <a:ext cx="7488832" cy="369332"/>
          </a:xfrm>
          <a:prstGeom prst="rect">
            <a:avLst/>
          </a:prstGeom>
          <a:noFill/>
        </p:spPr>
        <p:txBody>
          <a:bodyPr wrap="square" rtlCol="0">
            <a:spAutoFit/>
          </a:bodyPr>
          <a:lstStyle/>
          <a:p>
            <a:r>
              <a:rPr lang="pt-BR" dirty="0" smtClean="0">
                <a:solidFill>
                  <a:srgbClr val="FF0000"/>
                </a:solidFill>
              </a:rPr>
              <a:t>Biomassa sustentável = 4167 kg de </a:t>
            </a:r>
            <a:r>
              <a:rPr lang="pt-BR" dirty="0" err="1" smtClean="0">
                <a:solidFill>
                  <a:srgbClr val="FF0000"/>
                </a:solidFill>
              </a:rPr>
              <a:t>tilápia</a:t>
            </a:r>
            <a:r>
              <a:rPr lang="pt-BR" dirty="0" smtClean="0">
                <a:solidFill>
                  <a:srgbClr val="FF0000"/>
                </a:solidFill>
              </a:rPr>
              <a:t> / tanque ou 20,83 kg/m</a:t>
            </a:r>
            <a:r>
              <a:rPr lang="pt-BR" baseline="30000" dirty="0" smtClean="0">
                <a:solidFill>
                  <a:srgbClr val="FF0000"/>
                </a:solidFill>
              </a:rPr>
              <a:t>3</a:t>
            </a:r>
            <a:endParaRPr lang="pt-BR" baseline="30000" dirty="0">
              <a:solidFill>
                <a:srgbClr val="FF0000"/>
              </a:solidFill>
            </a:endParaRPr>
          </a:p>
        </p:txBody>
      </p:sp>
    </p:spTree>
    <p:extLst>
      <p:ext uri="{BB962C8B-B14F-4D97-AF65-F5344CB8AC3E}">
        <p14:creationId xmlns:p14="http://schemas.microsoft.com/office/powerpoint/2010/main" val="4078917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648"/>
            <a:ext cx="8229600" cy="2692896"/>
          </a:xfrm>
        </p:spPr>
        <p:txBody>
          <a:bodyPr/>
          <a:lstStyle/>
          <a:p>
            <a:pPr algn="just"/>
            <a:r>
              <a:rPr lang="pt-BR" dirty="0"/>
              <a:t>Quando a água está em contato com a atmosfera, o oxigênio do ar “entra” na água até que suas pressões fiquem iguais. Esta condição é conhecida como </a:t>
            </a:r>
            <a:r>
              <a:rPr lang="pt-BR" u="sng" dirty="0"/>
              <a:t>equilíbrio de saturação </a:t>
            </a:r>
            <a:r>
              <a:rPr lang="pt-BR" dirty="0"/>
              <a:t>(Figura 1).</a:t>
            </a:r>
          </a:p>
        </p:txBody>
      </p:sp>
      <p:grpSp>
        <p:nvGrpSpPr>
          <p:cNvPr id="17" name="Grupo 16"/>
          <p:cNvGrpSpPr/>
          <p:nvPr/>
        </p:nvGrpSpPr>
        <p:grpSpPr>
          <a:xfrm>
            <a:off x="2247900" y="3717032"/>
            <a:ext cx="4095750" cy="1853183"/>
            <a:chOff x="1562100" y="7039357"/>
            <a:chExt cx="4095750" cy="1853183"/>
          </a:xfrm>
        </p:grpSpPr>
        <p:sp>
          <p:nvSpPr>
            <p:cNvPr id="4" name="Forma livre 3"/>
            <p:cNvSpPr/>
            <p:nvPr/>
          </p:nvSpPr>
          <p:spPr>
            <a:xfrm>
              <a:off x="1562100" y="7682865"/>
              <a:ext cx="4095750" cy="1209675"/>
            </a:xfrm>
            <a:custGeom>
              <a:avLst/>
              <a:gdLst>
                <a:gd name="connsiteX0" fmla="*/ 0 w 4095750"/>
                <a:gd name="connsiteY0" fmla="*/ 0 h 1209675"/>
                <a:gd name="connsiteX1" fmla="*/ 438150 w 4095750"/>
                <a:gd name="connsiteY1" fmla="*/ 142875 h 1209675"/>
                <a:gd name="connsiteX2" fmla="*/ 504825 w 4095750"/>
                <a:gd name="connsiteY2" fmla="*/ 190500 h 1209675"/>
                <a:gd name="connsiteX3" fmla="*/ 561975 w 4095750"/>
                <a:gd name="connsiteY3" fmla="*/ 228600 h 1209675"/>
                <a:gd name="connsiteX4" fmla="*/ 590550 w 4095750"/>
                <a:gd name="connsiteY4" fmla="*/ 247650 h 1209675"/>
                <a:gd name="connsiteX5" fmla="*/ 619125 w 4095750"/>
                <a:gd name="connsiteY5" fmla="*/ 266700 h 1209675"/>
                <a:gd name="connsiteX6" fmla="*/ 657225 w 4095750"/>
                <a:gd name="connsiteY6" fmla="*/ 323850 h 1209675"/>
                <a:gd name="connsiteX7" fmla="*/ 676275 w 4095750"/>
                <a:gd name="connsiteY7" fmla="*/ 381000 h 1209675"/>
                <a:gd name="connsiteX8" fmla="*/ 695325 w 4095750"/>
                <a:gd name="connsiteY8" fmla="*/ 409575 h 1209675"/>
                <a:gd name="connsiteX9" fmla="*/ 752475 w 4095750"/>
                <a:gd name="connsiteY9" fmla="*/ 504825 h 1209675"/>
                <a:gd name="connsiteX10" fmla="*/ 762000 w 4095750"/>
                <a:gd name="connsiteY10" fmla="*/ 533400 h 1209675"/>
                <a:gd name="connsiteX11" fmla="*/ 819150 w 4095750"/>
                <a:gd name="connsiteY11" fmla="*/ 619125 h 1209675"/>
                <a:gd name="connsiteX12" fmla="*/ 838200 w 4095750"/>
                <a:gd name="connsiteY12" fmla="*/ 657225 h 1209675"/>
                <a:gd name="connsiteX13" fmla="*/ 876300 w 4095750"/>
                <a:gd name="connsiteY13" fmla="*/ 723900 h 1209675"/>
                <a:gd name="connsiteX14" fmla="*/ 923925 w 4095750"/>
                <a:gd name="connsiteY14" fmla="*/ 809625 h 1209675"/>
                <a:gd name="connsiteX15" fmla="*/ 990600 w 4095750"/>
                <a:gd name="connsiteY15" fmla="*/ 895350 h 1209675"/>
                <a:gd name="connsiteX16" fmla="*/ 1019175 w 4095750"/>
                <a:gd name="connsiteY16" fmla="*/ 914400 h 1209675"/>
                <a:gd name="connsiteX17" fmla="*/ 1057275 w 4095750"/>
                <a:gd name="connsiteY17" fmla="*/ 942975 h 1209675"/>
                <a:gd name="connsiteX18" fmla="*/ 1095375 w 4095750"/>
                <a:gd name="connsiteY18" fmla="*/ 952500 h 1209675"/>
                <a:gd name="connsiteX19" fmla="*/ 1152525 w 4095750"/>
                <a:gd name="connsiteY19" fmla="*/ 971550 h 1209675"/>
                <a:gd name="connsiteX20" fmla="*/ 1209675 w 4095750"/>
                <a:gd name="connsiteY20" fmla="*/ 1009650 h 1209675"/>
                <a:gd name="connsiteX21" fmla="*/ 1276350 w 4095750"/>
                <a:gd name="connsiteY21" fmla="*/ 1038225 h 1209675"/>
                <a:gd name="connsiteX22" fmla="*/ 1304925 w 4095750"/>
                <a:gd name="connsiteY22" fmla="*/ 1047750 h 1209675"/>
                <a:gd name="connsiteX23" fmla="*/ 1333500 w 4095750"/>
                <a:gd name="connsiteY23" fmla="*/ 1066800 h 1209675"/>
                <a:gd name="connsiteX24" fmla="*/ 1371600 w 4095750"/>
                <a:gd name="connsiteY24" fmla="*/ 1076325 h 1209675"/>
                <a:gd name="connsiteX25" fmla="*/ 1438275 w 4095750"/>
                <a:gd name="connsiteY25" fmla="*/ 1095375 h 1209675"/>
                <a:gd name="connsiteX26" fmla="*/ 1543050 w 4095750"/>
                <a:gd name="connsiteY26" fmla="*/ 1123950 h 1209675"/>
                <a:gd name="connsiteX27" fmla="*/ 1571625 w 4095750"/>
                <a:gd name="connsiteY27" fmla="*/ 1133475 h 1209675"/>
                <a:gd name="connsiteX28" fmla="*/ 1666875 w 4095750"/>
                <a:gd name="connsiteY28" fmla="*/ 1152525 h 1209675"/>
                <a:gd name="connsiteX29" fmla="*/ 1800225 w 4095750"/>
                <a:gd name="connsiteY29" fmla="*/ 1162050 h 1209675"/>
                <a:gd name="connsiteX30" fmla="*/ 1847850 w 4095750"/>
                <a:gd name="connsiteY30" fmla="*/ 1171575 h 1209675"/>
                <a:gd name="connsiteX31" fmla="*/ 1990725 w 4095750"/>
                <a:gd name="connsiteY31" fmla="*/ 1181100 h 1209675"/>
                <a:gd name="connsiteX32" fmla="*/ 2028825 w 4095750"/>
                <a:gd name="connsiteY32" fmla="*/ 1200150 h 1209675"/>
                <a:gd name="connsiteX33" fmla="*/ 2076450 w 4095750"/>
                <a:gd name="connsiteY33" fmla="*/ 1209675 h 1209675"/>
                <a:gd name="connsiteX34" fmla="*/ 2486025 w 4095750"/>
                <a:gd name="connsiteY34" fmla="*/ 1200150 h 1209675"/>
                <a:gd name="connsiteX35" fmla="*/ 2514600 w 4095750"/>
                <a:gd name="connsiteY35" fmla="*/ 1190625 h 1209675"/>
                <a:gd name="connsiteX36" fmla="*/ 2562225 w 4095750"/>
                <a:gd name="connsiteY36" fmla="*/ 1181100 h 1209675"/>
                <a:gd name="connsiteX37" fmla="*/ 2590800 w 4095750"/>
                <a:gd name="connsiteY37" fmla="*/ 1162050 h 1209675"/>
                <a:gd name="connsiteX38" fmla="*/ 2619375 w 4095750"/>
                <a:gd name="connsiteY38" fmla="*/ 1133475 h 1209675"/>
                <a:gd name="connsiteX39" fmla="*/ 2647950 w 4095750"/>
                <a:gd name="connsiteY39" fmla="*/ 1123950 h 1209675"/>
                <a:gd name="connsiteX40" fmla="*/ 2676525 w 4095750"/>
                <a:gd name="connsiteY40" fmla="*/ 1104900 h 1209675"/>
                <a:gd name="connsiteX41" fmla="*/ 2686050 w 4095750"/>
                <a:gd name="connsiteY41" fmla="*/ 1076325 h 1209675"/>
                <a:gd name="connsiteX42" fmla="*/ 2724150 w 4095750"/>
                <a:gd name="connsiteY42" fmla="*/ 1019175 h 1209675"/>
                <a:gd name="connsiteX43" fmla="*/ 2733675 w 4095750"/>
                <a:gd name="connsiteY43" fmla="*/ 990600 h 1209675"/>
                <a:gd name="connsiteX44" fmla="*/ 2762250 w 4095750"/>
                <a:gd name="connsiteY44" fmla="*/ 962025 h 1209675"/>
                <a:gd name="connsiteX45" fmla="*/ 2790825 w 4095750"/>
                <a:gd name="connsiteY45" fmla="*/ 885825 h 1209675"/>
                <a:gd name="connsiteX46" fmla="*/ 2800350 w 4095750"/>
                <a:gd name="connsiteY46" fmla="*/ 857250 h 1209675"/>
                <a:gd name="connsiteX47" fmla="*/ 2838450 w 4095750"/>
                <a:gd name="connsiteY47" fmla="*/ 800100 h 1209675"/>
                <a:gd name="connsiteX48" fmla="*/ 2895600 w 4095750"/>
                <a:gd name="connsiteY48" fmla="*/ 714375 h 1209675"/>
                <a:gd name="connsiteX49" fmla="*/ 2933700 w 4095750"/>
                <a:gd name="connsiteY49" fmla="*/ 657225 h 1209675"/>
                <a:gd name="connsiteX50" fmla="*/ 2952750 w 4095750"/>
                <a:gd name="connsiteY50" fmla="*/ 628650 h 1209675"/>
                <a:gd name="connsiteX51" fmla="*/ 2962275 w 4095750"/>
                <a:gd name="connsiteY51" fmla="*/ 600075 h 1209675"/>
                <a:gd name="connsiteX52" fmla="*/ 3019425 w 4095750"/>
                <a:gd name="connsiteY52" fmla="*/ 514350 h 1209675"/>
                <a:gd name="connsiteX53" fmla="*/ 3038475 w 4095750"/>
                <a:gd name="connsiteY53" fmla="*/ 485775 h 1209675"/>
                <a:gd name="connsiteX54" fmla="*/ 3057525 w 4095750"/>
                <a:gd name="connsiteY54" fmla="*/ 457200 h 1209675"/>
                <a:gd name="connsiteX55" fmla="*/ 3086100 w 4095750"/>
                <a:gd name="connsiteY55" fmla="*/ 428625 h 1209675"/>
                <a:gd name="connsiteX56" fmla="*/ 3143250 w 4095750"/>
                <a:gd name="connsiteY56" fmla="*/ 342900 h 1209675"/>
                <a:gd name="connsiteX57" fmla="*/ 3171825 w 4095750"/>
                <a:gd name="connsiteY57" fmla="*/ 314325 h 1209675"/>
                <a:gd name="connsiteX58" fmla="*/ 3200400 w 4095750"/>
                <a:gd name="connsiteY58" fmla="*/ 276225 h 1209675"/>
                <a:gd name="connsiteX59" fmla="*/ 3257550 w 4095750"/>
                <a:gd name="connsiteY59" fmla="*/ 257175 h 1209675"/>
                <a:gd name="connsiteX60" fmla="*/ 3400425 w 4095750"/>
                <a:gd name="connsiteY60" fmla="*/ 228600 h 1209675"/>
                <a:gd name="connsiteX61" fmla="*/ 3429000 w 4095750"/>
                <a:gd name="connsiteY61" fmla="*/ 219075 h 1209675"/>
                <a:gd name="connsiteX62" fmla="*/ 3457575 w 4095750"/>
                <a:gd name="connsiteY62" fmla="*/ 200025 h 1209675"/>
                <a:gd name="connsiteX63" fmla="*/ 3609975 w 4095750"/>
                <a:gd name="connsiteY63" fmla="*/ 190500 h 1209675"/>
                <a:gd name="connsiteX64" fmla="*/ 3714750 w 4095750"/>
                <a:gd name="connsiteY64" fmla="*/ 180975 h 1209675"/>
                <a:gd name="connsiteX65" fmla="*/ 3819525 w 4095750"/>
                <a:gd name="connsiteY65" fmla="*/ 161925 h 1209675"/>
                <a:gd name="connsiteX66" fmla="*/ 3848100 w 4095750"/>
                <a:gd name="connsiteY66" fmla="*/ 152400 h 1209675"/>
                <a:gd name="connsiteX67" fmla="*/ 3886200 w 4095750"/>
                <a:gd name="connsiteY67" fmla="*/ 142875 h 1209675"/>
                <a:gd name="connsiteX68" fmla="*/ 3952875 w 4095750"/>
                <a:gd name="connsiteY68" fmla="*/ 95250 h 1209675"/>
                <a:gd name="connsiteX69" fmla="*/ 4010025 w 4095750"/>
                <a:gd name="connsiteY69" fmla="*/ 85725 h 1209675"/>
                <a:gd name="connsiteX70" fmla="*/ 4067175 w 4095750"/>
                <a:gd name="connsiteY70" fmla="*/ 66675 h 1209675"/>
                <a:gd name="connsiteX71" fmla="*/ 4095750 w 4095750"/>
                <a:gd name="connsiteY71" fmla="*/ 3810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095750" h="1209675">
                  <a:moveTo>
                    <a:pt x="0" y="0"/>
                  </a:moveTo>
                  <a:cubicBezTo>
                    <a:pt x="272841" y="49608"/>
                    <a:pt x="167655" y="12637"/>
                    <a:pt x="438150" y="142875"/>
                  </a:cubicBezTo>
                  <a:cubicBezTo>
                    <a:pt x="452321" y="149698"/>
                    <a:pt x="495858" y="184223"/>
                    <a:pt x="504825" y="190500"/>
                  </a:cubicBezTo>
                  <a:cubicBezTo>
                    <a:pt x="523582" y="203630"/>
                    <a:pt x="542925" y="215900"/>
                    <a:pt x="561975" y="228600"/>
                  </a:cubicBezTo>
                  <a:lnTo>
                    <a:pt x="590550" y="247650"/>
                  </a:lnTo>
                  <a:lnTo>
                    <a:pt x="619125" y="266700"/>
                  </a:lnTo>
                  <a:cubicBezTo>
                    <a:pt x="650637" y="361235"/>
                    <a:pt x="597767" y="216826"/>
                    <a:pt x="657225" y="323850"/>
                  </a:cubicBezTo>
                  <a:cubicBezTo>
                    <a:pt x="666977" y="341403"/>
                    <a:pt x="669925" y="361950"/>
                    <a:pt x="676275" y="381000"/>
                  </a:cubicBezTo>
                  <a:cubicBezTo>
                    <a:pt x="679895" y="391860"/>
                    <a:pt x="689645" y="399636"/>
                    <a:pt x="695325" y="409575"/>
                  </a:cubicBezTo>
                  <a:cubicBezTo>
                    <a:pt x="753903" y="512087"/>
                    <a:pt x="659272" y="365020"/>
                    <a:pt x="752475" y="504825"/>
                  </a:cubicBezTo>
                  <a:cubicBezTo>
                    <a:pt x="758044" y="513179"/>
                    <a:pt x="757124" y="524623"/>
                    <a:pt x="762000" y="533400"/>
                  </a:cubicBezTo>
                  <a:lnTo>
                    <a:pt x="819150" y="619125"/>
                  </a:lnTo>
                  <a:cubicBezTo>
                    <a:pt x="827026" y="630939"/>
                    <a:pt x="831155" y="644897"/>
                    <a:pt x="838200" y="657225"/>
                  </a:cubicBezTo>
                  <a:cubicBezTo>
                    <a:pt x="868846" y="710856"/>
                    <a:pt x="847516" y="659137"/>
                    <a:pt x="876300" y="723900"/>
                  </a:cubicBezTo>
                  <a:cubicBezTo>
                    <a:pt x="942630" y="873142"/>
                    <a:pt x="846667" y="677183"/>
                    <a:pt x="923925" y="809625"/>
                  </a:cubicBezTo>
                  <a:cubicBezTo>
                    <a:pt x="975327" y="897743"/>
                    <a:pt x="931969" y="875806"/>
                    <a:pt x="990600" y="895350"/>
                  </a:cubicBezTo>
                  <a:cubicBezTo>
                    <a:pt x="1000125" y="901700"/>
                    <a:pt x="1009860" y="907746"/>
                    <a:pt x="1019175" y="914400"/>
                  </a:cubicBezTo>
                  <a:cubicBezTo>
                    <a:pt x="1032093" y="923627"/>
                    <a:pt x="1043076" y="935875"/>
                    <a:pt x="1057275" y="942975"/>
                  </a:cubicBezTo>
                  <a:cubicBezTo>
                    <a:pt x="1068984" y="948829"/>
                    <a:pt x="1082836" y="948738"/>
                    <a:pt x="1095375" y="952500"/>
                  </a:cubicBezTo>
                  <a:cubicBezTo>
                    <a:pt x="1114609" y="958270"/>
                    <a:pt x="1152525" y="971550"/>
                    <a:pt x="1152525" y="971550"/>
                  </a:cubicBezTo>
                  <a:cubicBezTo>
                    <a:pt x="1171575" y="984250"/>
                    <a:pt x="1187955" y="1002410"/>
                    <a:pt x="1209675" y="1009650"/>
                  </a:cubicBezTo>
                  <a:cubicBezTo>
                    <a:pt x="1276688" y="1031988"/>
                    <a:pt x="1193960" y="1002915"/>
                    <a:pt x="1276350" y="1038225"/>
                  </a:cubicBezTo>
                  <a:cubicBezTo>
                    <a:pt x="1285578" y="1042180"/>
                    <a:pt x="1295400" y="1044575"/>
                    <a:pt x="1304925" y="1047750"/>
                  </a:cubicBezTo>
                  <a:cubicBezTo>
                    <a:pt x="1314450" y="1054100"/>
                    <a:pt x="1322978" y="1062291"/>
                    <a:pt x="1333500" y="1066800"/>
                  </a:cubicBezTo>
                  <a:cubicBezTo>
                    <a:pt x="1345532" y="1071957"/>
                    <a:pt x="1359013" y="1072729"/>
                    <a:pt x="1371600" y="1076325"/>
                  </a:cubicBezTo>
                  <a:cubicBezTo>
                    <a:pt x="1467253" y="1103654"/>
                    <a:pt x="1319168" y="1065598"/>
                    <a:pt x="1438275" y="1095375"/>
                  </a:cubicBezTo>
                  <a:cubicBezTo>
                    <a:pt x="1492737" y="1131683"/>
                    <a:pt x="1445230" y="1106165"/>
                    <a:pt x="1543050" y="1123950"/>
                  </a:cubicBezTo>
                  <a:cubicBezTo>
                    <a:pt x="1552928" y="1125746"/>
                    <a:pt x="1561842" y="1131217"/>
                    <a:pt x="1571625" y="1133475"/>
                  </a:cubicBezTo>
                  <a:cubicBezTo>
                    <a:pt x="1603175" y="1140756"/>
                    <a:pt x="1634746" y="1148509"/>
                    <a:pt x="1666875" y="1152525"/>
                  </a:cubicBezTo>
                  <a:cubicBezTo>
                    <a:pt x="1711094" y="1158052"/>
                    <a:pt x="1755775" y="1158875"/>
                    <a:pt x="1800225" y="1162050"/>
                  </a:cubicBezTo>
                  <a:cubicBezTo>
                    <a:pt x="1816100" y="1165225"/>
                    <a:pt x="1831741" y="1169964"/>
                    <a:pt x="1847850" y="1171575"/>
                  </a:cubicBezTo>
                  <a:cubicBezTo>
                    <a:pt x="1895344" y="1176324"/>
                    <a:pt x="1943578" y="1173656"/>
                    <a:pt x="1990725" y="1181100"/>
                  </a:cubicBezTo>
                  <a:cubicBezTo>
                    <a:pt x="2004750" y="1183315"/>
                    <a:pt x="2015355" y="1195660"/>
                    <a:pt x="2028825" y="1200150"/>
                  </a:cubicBezTo>
                  <a:cubicBezTo>
                    <a:pt x="2044184" y="1205270"/>
                    <a:pt x="2060575" y="1206500"/>
                    <a:pt x="2076450" y="1209675"/>
                  </a:cubicBezTo>
                  <a:cubicBezTo>
                    <a:pt x="2212975" y="1206500"/>
                    <a:pt x="2349592" y="1206082"/>
                    <a:pt x="2486025" y="1200150"/>
                  </a:cubicBezTo>
                  <a:cubicBezTo>
                    <a:pt x="2496056" y="1199714"/>
                    <a:pt x="2504860" y="1193060"/>
                    <a:pt x="2514600" y="1190625"/>
                  </a:cubicBezTo>
                  <a:cubicBezTo>
                    <a:pt x="2530306" y="1186698"/>
                    <a:pt x="2546350" y="1184275"/>
                    <a:pt x="2562225" y="1181100"/>
                  </a:cubicBezTo>
                  <a:cubicBezTo>
                    <a:pt x="2571750" y="1174750"/>
                    <a:pt x="2582006" y="1169379"/>
                    <a:pt x="2590800" y="1162050"/>
                  </a:cubicBezTo>
                  <a:cubicBezTo>
                    <a:pt x="2601148" y="1153426"/>
                    <a:pt x="2608167" y="1140947"/>
                    <a:pt x="2619375" y="1133475"/>
                  </a:cubicBezTo>
                  <a:cubicBezTo>
                    <a:pt x="2627729" y="1127906"/>
                    <a:pt x="2638425" y="1127125"/>
                    <a:pt x="2647950" y="1123950"/>
                  </a:cubicBezTo>
                  <a:cubicBezTo>
                    <a:pt x="2657475" y="1117600"/>
                    <a:pt x="2669374" y="1113839"/>
                    <a:pt x="2676525" y="1104900"/>
                  </a:cubicBezTo>
                  <a:cubicBezTo>
                    <a:pt x="2682797" y="1097060"/>
                    <a:pt x="2681174" y="1085102"/>
                    <a:pt x="2686050" y="1076325"/>
                  </a:cubicBezTo>
                  <a:cubicBezTo>
                    <a:pt x="2697169" y="1056311"/>
                    <a:pt x="2711450" y="1038225"/>
                    <a:pt x="2724150" y="1019175"/>
                  </a:cubicBezTo>
                  <a:cubicBezTo>
                    <a:pt x="2729719" y="1010821"/>
                    <a:pt x="2728106" y="998954"/>
                    <a:pt x="2733675" y="990600"/>
                  </a:cubicBezTo>
                  <a:cubicBezTo>
                    <a:pt x="2741147" y="979392"/>
                    <a:pt x="2752725" y="971550"/>
                    <a:pt x="2762250" y="962025"/>
                  </a:cubicBezTo>
                  <a:cubicBezTo>
                    <a:pt x="2779811" y="891781"/>
                    <a:pt x="2760940" y="955557"/>
                    <a:pt x="2790825" y="885825"/>
                  </a:cubicBezTo>
                  <a:cubicBezTo>
                    <a:pt x="2794780" y="876597"/>
                    <a:pt x="2795474" y="866027"/>
                    <a:pt x="2800350" y="857250"/>
                  </a:cubicBezTo>
                  <a:cubicBezTo>
                    <a:pt x="2811469" y="837236"/>
                    <a:pt x="2825750" y="819150"/>
                    <a:pt x="2838450" y="800100"/>
                  </a:cubicBezTo>
                  <a:lnTo>
                    <a:pt x="2895600" y="714375"/>
                  </a:lnTo>
                  <a:lnTo>
                    <a:pt x="2933700" y="657225"/>
                  </a:lnTo>
                  <a:cubicBezTo>
                    <a:pt x="2940050" y="647700"/>
                    <a:pt x="2949130" y="639510"/>
                    <a:pt x="2952750" y="628650"/>
                  </a:cubicBezTo>
                  <a:cubicBezTo>
                    <a:pt x="2955925" y="619125"/>
                    <a:pt x="2957399" y="608852"/>
                    <a:pt x="2962275" y="600075"/>
                  </a:cubicBezTo>
                  <a:lnTo>
                    <a:pt x="3019425" y="514350"/>
                  </a:lnTo>
                  <a:lnTo>
                    <a:pt x="3038475" y="485775"/>
                  </a:lnTo>
                  <a:cubicBezTo>
                    <a:pt x="3044825" y="476250"/>
                    <a:pt x="3049430" y="465295"/>
                    <a:pt x="3057525" y="457200"/>
                  </a:cubicBezTo>
                  <a:cubicBezTo>
                    <a:pt x="3067050" y="447675"/>
                    <a:pt x="3077830" y="439258"/>
                    <a:pt x="3086100" y="428625"/>
                  </a:cubicBezTo>
                  <a:lnTo>
                    <a:pt x="3143250" y="342900"/>
                  </a:lnTo>
                  <a:cubicBezTo>
                    <a:pt x="3150722" y="331692"/>
                    <a:pt x="3163059" y="324552"/>
                    <a:pt x="3171825" y="314325"/>
                  </a:cubicBezTo>
                  <a:cubicBezTo>
                    <a:pt x="3182156" y="302272"/>
                    <a:pt x="3187191" y="285031"/>
                    <a:pt x="3200400" y="276225"/>
                  </a:cubicBezTo>
                  <a:cubicBezTo>
                    <a:pt x="3217108" y="265086"/>
                    <a:pt x="3238679" y="264037"/>
                    <a:pt x="3257550" y="257175"/>
                  </a:cubicBezTo>
                  <a:cubicBezTo>
                    <a:pt x="3345456" y="225209"/>
                    <a:pt x="3268277" y="241815"/>
                    <a:pt x="3400425" y="228600"/>
                  </a:cubicBezTo>
                  <a:cubicBezTo>
                    <a:pt x="3409950" y="225425"/>
                    <a:pt x="3420020" y="223565"/>
                    <a:pt x="3429000" y="219075"/>
                  </a:cubicBezTo>
                  <a:cubicBezTo>
                    <a:pt x="3439239" y="213955"/>
                    <a:pt x="3446267" y="201810"/>
                    <a:pt x="3457575" y="200025"/>
                  </a:cubicBezTo>
                  <a:cubicBezTo>
                    <a:pt x="3507851" y="192087"/>
                    <a:pt x="3559215" y="194260"/>
                    <a:pt x="3609975" y="190500"/>
                  </a:cubicBezTo>
                  <a:cubicBezTo>
                    <a:pt x="3644948" y="187909"/>
                    <a:pt x="3679825" y="184150"/>
                    <a:pt x="3714750" y="180975"/>
                  </a:cubicBezTo>
                  <a:cubicBezTo>
                    <a:pt x="3827698" y="152738"/>
                    <a:pt x="3648880" y="196054"/>
                    <a:pt x="3819525" y="161925"/>
                  </a:cubicBezTo>
                  <a:cubicBezTo>
                    <a:pt x="3829370" y="159956"/>
                    <a:pt x="3838446" y="155158"/>
                    <a:pt x="3848100" y="152400"/>
                  </a:cubicBezTo>
                  <a:cubicBezTo>
                    <a:pt x="3860687" y="148804"/>
                    <a:pt x="3873500" y="146050"/>
                    <a:pt x="3886200" y="142875"/>
                  </a:cubicBezTo>
                  <a:cubicBezTo>
                    <a:pt x="3887103" y="142198"/>
                    <a:pt x="3944518" y="98036"/>
                    <a:pt x="3952875" y="95250"/>
                  </a:cubicBezTo>
                  <a:cubicBezTo>
                    <a:pt x="3971197" y="89143"/>
                    <a:pt x="3990975" y="88900"/>
                    <a:pt x="4010025" y="85725"/>
                  </a:cubicBezTo>
                  <a:lnTo>
                    <a:pt x="4067175" y="66675"/>
                  </a:lnTo>
                  <a:cubicBezTo>
                    <a:pt x="4079954" y="62415"/>
                    <a:pt x="4095750" y="38100"/>
                    <a:pt x="4095750" y="38100"/>
                  </a:cubicBezTo>
                </a:path>
              </a:pathLst>
            </a:cu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cxnSp>
          <p:nvCxnSpPr>
            <p:cNvPr id="5" name="Conector reto 4"/>
            <p:cNvCxnSpPr/>
            <p:nvPr/>
          </p:nvCxnSpPr>
          <p:spPr>
            <a:xfrm flipV="1">
              <a:off x="1951990" y="7797165"/>
              <a:ext cx="3571875" cy="19050"/>
            </a:xfrm>
            <a:prstGeom prst="line">
              <a:avLst/>
            </a:prstGeom>
          </p:spPr>
          <p:style>
            <a:lnRef idx="1">
              <a:schemeClr val="accent1"/>
            </a:lnRef>
            <a:fillRef idx="0">
              <a:schemeClr val="accent1"/>
            </a:fillRef>
            <a:effectRef idx="0">
              <a:schemeClr val="accent1"/>
            </a:effectRef>
            <a:fontRef idx="minor">
              <a:schemeClr val="tx1"/>
            </a:fontRef>
          </p:style>
        </p:cxnSp>
        <p:sp>
          <p:nvSpPr>
            <p:cNvPr id="6" name="Caixa de texto 3"/>
            <p:cNvSpPr txBox="1"/>
            <p:nvPr/>
          </p:nvSpPr>
          <p:spPr>
            <a:xfrm>
              <a:off x="2633662" y="7039357"/>
              <a:ext cx="1285875"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pt-BR" sz="1600" dirty="0">
                  <a:effectLst/>
                  <a:ea typeface="Calibri"/>
                  <a:cs typeface="Times New Roman"/>
                </a:rPr>
                <a:t>Pressão</a:t>
              </a:r>
            </a:p>
          </p:txBody>
        </p:sp>
        <p:cxnSp>
          <p:nvCxnSpPr>
            <p:cNvPr id="7" name="Conector de seta reta 6"/>
            <p:cNvCxnSpPr/>
            <p:nvPr/>
          </p:nvCxnSpPr>
          <p:spPr>
            <a:xfrm>
              <a:off x="3019425" y="7387590"/>
              <a:ext cx="0" cy="2952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Igual 7"/>
            <p:cNvSpPr/>
            <p:nvPr/>
          </p:nvSpPr>
          <p:spPr>
            <a:xfrm>
              <a:off x="3219450" y="8184515"/>
              <a:ext cx="485775" cy="2857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9" name="Menos 8"/>
            <p:cNvSpPr/>
            <p:nvPr/>
          </p:nvSpPr>
          <p:spPr>
            <a:xfrm>
              <a:off x="2409825" y="7978140"/>
              <a:ext cx="381000" cy="142875"/>
            </a:xfrm>
            <a:prstGeom prst="mathMin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0" name="Menos 9"/>
            <p:cNvSpPr/>
            <p:nvPr/>
          </p:nvSpPr>
          <p:spPr>
            <a:xfrm>
              <a:off x="3238500" y="7978140"/>
              <a:ext cx="381000" cy="142875"/>
            </a:xfrm>
            <a:prstGeom prst="mathMin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1" name="Menos 10"/>
            <p:cNvSpPr/>
            <p:nvPr/>
          </p:nvSpPr>
          <p:spPr>
            <a:xfrm>
              <a:off x="3914775" y="7978140"/>
              <a:ext cx="381000" cy="142875"/>
            </a:xfrm>
            <a:prstGeom prst="mathMin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2" name="Mais 11"/>
            <p:cNvSpPr/>
            <p:nvPr/>
          </p:nvSpPr>
          <p:spPr>
            <a:xfrm>
              <a:off x="2771775" y="8470265"/>
              <a:ext cx="323850" cy="276225"/>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3" name="Mais 12"/>
            <p:cNvSpPr/>
            <p:nvPr/>
          </p:nvSpPr>
          <p:spPr>
            <a:xfrm>
              <a:off x="3276600" y="8527415"/>
              <a:ext cx="323850" cy="276225"/>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4" name="Mais 13"/>
            <p:cNvSpPr/>
            <p:nvPr/>
          </p:nvSpPr>
          <p:spPr>
            <a:xfrm>
              <a:off x="3752850" y="8527415"/>
              <a:ext cx="323850" cy="276225"/>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grpSp>
      <p:sp>
        <p:nvSpPr>
          <p:cNvPr id="1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ctangle 1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tângulo 17"/>
          <p:cNvSpPr/>
          <p:nvPr/>
        </p:nvSpPr>
        <p:spPr>
          <a:xfrm>
            <a:off x="395536" y="5733256"/>
            <a:ext cx="8424936" cy="646331"/>
          </a:xfrm>
          <a:prstGeom prst="rect">
            <a:avLst/>
          </a:prstGeom>
        </p:spPr>
        <p:txBody>
          <a:bodyPr wrap="square">
            <a:spAutoFit/>
          </a:bodyPr>
          <a:lstStyle/>
          <a:p>
            <a:r>
              <a:rPr lang="pt-BR" dirty="0"/>
              <a:t>Figura 1. Esquema representativo mostrando o aumento da pressão conforme aumenta a profundidade do corpo aquático</a:t>
            </a:r>
          </a:p>
        </p:txBody>
      </p:sp>
    </p:spTree>
    <p:extLst>
      <p:ext uri="{BB962C8B-B14F-4D97-AF65-F5344CB8AC3E}">
        <p14:creationId xmlns:p14="http://schemas.microsoft.com/office/powerpoint/2010/main" val="30426658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48680"/>
            <a:ext cx="8229600" cy="5577483"/>
          </a:xfrm>
        </p:spPr>
        <p:txBody>
          <a:bodyPr>
            <a:normAutofit fontScale="92500" lnSpcReduction="10000"/>
          </a:bodyPr>
          <a:lstStyle/>
          <a:p>
            <a:r>
              <a:rPr lang="pt-BR" dirty="0" smtClean="0"/>
              <a:t>Situação 2. A meta é sustentar cerca de 30 toneladas de </a:t>
            </a:r>
            <a:r>
              <a:rPr lang="pt-BR" dirty="0" err="1" smtClean="0"/>
              <a:t>tilápia</a:t>
            </a:r>
            <a:r>
              <a:rPr lang="pt-BR" dirty="0" smtClean="0"/>
              <a:t>/tanque (150 kg/m</a:t>
            </a:r>
            <a:r>
              <a:rPr lang="pt-BR" baseline="30000" dirty="0" smtClean="0"/>
              <a:t>3</a:t>
            </a:r>
            <a:r>
              <a:rPr lang="pt-BR" dirty="0" smtClean="0"/>
              <a:t>), com o mesmo fluxo de água mais aeração. Qual a potência da aeração necessária?</a:t>
            </a:r>
          </a:p>
          <a:p>
            <a:endParaRPr lang="pt-BR" dirty="0"/>
          </a:p>
          <a:p>
            <a:r>
              <a:rPr lang="pt-BR" dirty="0" smtClean="0"/>
              <a:t>Consumo O</a:t>
            </a:r>
            <a:r>
              <a:rPr lang="pt-BR" baseline="-25000" dirty="0" smtClean="0"/>
              <a:t>2</a:t>
            </a:r>
            <a:r>
              <a:rPr lang="pt-BR" dirty="0" smtClean="0"/>
              <a:t> = 30 t x 108 g O</a:t>
            </a:r>
            <a:r>
              <a:rPr lang="pt-BR" baseline="-25000" dirty="0" smtClean="0"/>
              <a:t>2</a:t>
            </a:r>
            <a:r>
              <a:rPr lang="pt-BR" dirty="0" smtClean="0"/>
              <a:t>/t/h = 3.240 g O</a:t>
            </a:r>
            <a:r>
              <a:rPr lang="pt-BR" baseline="-25000" dirty="0" smtClean="0"/>
              <a:t>2</a:t>
            </a:r>
            <a:r>
              <a:rPr lang="pt-BR" dirty="0" smtClean="0"/>
              <a:t>/h</a:t>
            </a:r>
          </a:p>
          <a:p>
            <a:r>
              <a:rPr lang="pt-BR" dirty="0" smtClean="0"/>
              <a:t>Oxigênio disponível com o fluxo d’água = (7,5 – 3,0) x 100.000 L/h = 450.000 mg O</a:t>
            </a:r>
            <a:r>
              <a:rPr lang="pt-BR" baseline="-25000" dirty="0" smtClean="0"/>
              <a:t>2</a:t>
            </a:r>
            <a:r>
              <a:rPr lang="pt-BR" dirty="0" smtClean="0"/>
              <a:t>/L ou 450 g O</a:t>
            </a:r>
            <a:r>
              <a:rPr lang="pt-BR" baseline="-25000" dirty="0" smtClean="0"/>
              <a:t>2</a:t>
            </a:r>
            <a:r>
              <a:rPr lang="pt-BR" dirty="0" smtClean="0"/>
              <a:t>/h</a:t>
            </a:r>
          </a:p>
          <a:p>
            <a:r>
              <a:rPr lang="pt-BR" dirty="0" smtClean="0"/>
              <a:t>Déficit de oxigênio que deve ser suprido por aeração: 3240 – 450 = 2.790 g O</a:t>
            </a:r>
            <a:r>
              <a:rPr lang="pt-BR" baseline="-25000" dirty="0" smtClean="0"/>
              <a:t>2</a:t>
            </a:r>
            <a:r>
              <a:rPr lang="pt-BR" dirty="0" smtClean="0"/>
              <a:t>/h ou 2,79 kg O</a:t>
            </a:r>
            <a:r>
              <a:rPr lang="pt-BR" baseline="-25000" dirty="0" smtClean="0"/>
              <a:t>2</a:t>
            </a:r>
            <a:r>
              <a:rPr lang="pt-BR" dirty="0" smtClean="0"/>
              <a:t>/h</a:t>
            </a:r>
          </a:p>
          <a:p>
            <a:endParaRPr lang="pt-BR" dirty="0" smtClean="0"/>
          </a:p>
          <a:p>
            <a:endParaRPr lang="pt-BR" dirty="0"/>
          </a:p>
        </p:txBody>
      </p:sp>
    </p:spTree>
    <p:extLst>
      <p:ext uri="{BB962C8B-B14F-4D97-AF65-F5344CB8AC3E}">
        <p14:creationId xmlns:p14="http://schemas.microsoft.com/office/powerpoint/2010/main" val="2663086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p:txBody>
              <a:bodyPr/>
              <a:lstStyle/>
              <a:p>
                <a:r>
                  <a:rPr lang="pt-BR" dirty="0" smtClean="0"/>
                  <a:t>Aerador tipo propulsor de ar (SAE = 1,19 kg O</a:t>
                </a:r>
                <a:r>
                  <a:rPr lang="pt-BR" baseline="-25000" dirty="0" smtClean="0"/>
                  <a:t>2</a:t>
                </a:r>
                <a:r>
                  <a:rPr lang="pt-BR" dirty="0" smtClean="0"/>
                  <a:t>/HP/h)</a:t>
                </a:r>
              </a:p>
              <a:p>
                <a:r>
                  <a:rPr lang="pt-BR" dirty="0" smtClean="0"/>
                  <a:t>Potência de aeração = </a:t>
                </a:r>
                <a14:m>
                  <m:oMath xmlns:m="http://schemas.openxmlformats.org/officeDocument/2006/math">
                    <m:f>
                      <m:fPr>
                        <m:ctrlPr>
                          <a:rPr lang="pt-BR" i="1" smtClean="0">
                            <a:latin typeface="Cambria Math"/>
                          </a:rPr>
                        </m:ctrlPr>
                      </m:fPr>
                      <m:num>
                        <m:r>
                          <a:rPr lang="pt-BR" b="0" i="1" smtClean="0">
                            <a:latin typeface="Cambria Math"/>
                          </a:rPr>
                          <m:t>2,79 </m:t>
                        </m:r>
                        <m:r>
                          <a:rPr lang="pt-BR" b="0" i="1" smtClean="0">
                            <a:latin typeface="Cambria Math"/>
                          </a:rPr>
                          <m:t>𝑘𝑔</m:t>
                        </m:r>
                        <m:r>
                          <a:rPr lang="pt-BR" b="0" i="1" smtClean="0">
                            <a:latin typeface="Cambria Math"/>
                          </a:rPr>
                          <m:t> </m:t>
                        </m:r>
                        <m:r>
                          <a:rPr lang="pt-BR" b="0" i="1" smtClean="0">
                            <a:latin typeface="Cambria Math"/>
                          </a:rPr>
                          <m:t>𝑂</m:t>
                        </m:r>
                        <m:r>
                          <a:rPr lang="pt-BR" b="0" i="1" baseline="-25000" smtClean="0">
                            <a:latin typeface="Cambria Math"/>
                          </a:rPr>
                          <m:t>2</m:t>
                        </m:r>
                        <m:r>
                          <a:rPr lang="pt-BR" b="0" i="1" smtClean="0">
                            <a:latin typeface="Cambria Math"/>
                          </a:rPr>
                          <m:t>/</m:t>
                        </m:r>
                        <m:r>
                          <a:rPr lang="pt-BR" b="0" i="1" smtClean="0">
                            <a:latin typeface="Cambria Math"/>
                          </a:rPr>
                          <m:t>h</m:t>
                        </m:r>
                      </m:num>
                      <m:den>
                        <m:r>
                          <a:rPr lang="pt-BR" b="0" i="1" smtClean="0">
                            <a:latin typeface="Cambria Math"/>
                          </a:rPr>
                          <m:t>1,19 </m:t>
                        </m:r>
                        <m:r>
                          <a:rPr lang="pt-BR" b="0" i="1" smtClean="0">
                            <a:latin typeface="Cambria Math"/>
                          </a:rPr>
                          <m:t>𝑘𝑔</m:t>
                        </m:r>
                        <m:r>
                          <a:rPr lang="pt-BR" b="0" i="1" smtClean="0">
                            <a:latin typeface="Cambria Math"/>
                          </a:rPr>
                          <m:t> </m:t>
                        </m:r>
                        <m:r>
                          <a:rPr lang="pt-BR" b="0" i="1" smtClean="0">
                            <a:latin typeface="Cambria Math"/>
                          </a:rPr>
                          <m:t>𝑂</m:t>
                        </m:r>
                        <m:r>
                          <a:rPr lang="pt-BR" b="0" i="1" baseline="-25000" smtClean="0">
                            <a:latin typeface="Cambria Math"/>
                          </a:rPr>
                          <m:t>2</m:t>
                        </m:r>
                        <m:r>
                          <a:rPr lang="pt-BR" b="0" i="1" smtClean="0">
                            <a:latin typeface="Cambria Math"/>
                          </a:rPr>
                          <m:t>/</m:t>
                        </m:r>
                        <m:r>
                          <a:rPr lang="pt-BR" b="0" i="1" smtClean="0">
                            <a:latin typeface="Cambria Math"/>
                          </a:rPr>
                          <m:t>𝐻𝑃</m:t>
                        </m:r>
                        <m:r>
                          <a:rPr lang="pt-BR" b="0" i="1" smtClean="0">
                            <a:latin typeface="Cambria Math"/>
                          </a:rPr>
                          <m:t>/</m:t>
                        </m:r>
                        <m:r>
                          <a:rPr lang="pt-BR" b="0" i="1" smtClean="0">
                            <a:latin typeface="Cambria Math"/>
                          </a:rPr>
                          <m:t>h</m:t>
                        </m:r>
                      </m:den>
                    </m:f>
                  </m:oMath>
                </a14:m>
                <a:r>
                  <a:rPr lang="pt-BR" dirty="0" smtClean="0"/>
                  <a:t> = 2,34HP</a:t>
                </a:r>
              </a:p>
              <a:p>
                <a:endParaRPr lang="pt-BR" dirty="0"/>
              </a:p>
              <a:p>
                <a:r>
                  <a:rPr lang="pt-BR" dirty="0" smtClean="0"/>
                  <a:t>Aplicar um fator de segurança de 30% = 2,34 HP x 0,3 = 0,70</a:t>
                </a:r>
              </a:p>
              <a:p>
                <a:r>
                  <a:rPr lang="pt-BR" dirty="0" smtClean="0"/>
                  <a:t>Então 2,34 + 0,70 = 3,04 HP</a:t>
                </a:r>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blipFill rotWithShape="1">
                <a:blip r:embed="rId2"/>
                <a:stretch>
                  <a:fillRect l="-1630" t="-1752" r="-593"/>
                </a:stretch>
              </a:blipFill>
            </p:spPr>
            <p:txBody>
              <a:bodyPr/>
              <a:lstStyle/>
              <a:p>
                <a:r>
                  <a:rPr lang="pt-BR">
                    <a:noFill/>
                  </a:rPr>
                  <a:t> </a:t>
                </a:r>
              </a:p>
            </p:txBody>
          </p:sp>
        </mc:Fallback>
      </mc:AlternateContent>
    </p:spTree>
    <p:extLst>
      <p:ext uri="{BB962C8B-B14F-4D97-AF65-F5344CB8AC3E}">
        <p14:creationId xmlns:p14="http://schemas.microsoft.com/office/powerpoint/2010/main" val="2226951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Considerações finais</a:t>
            </a:r>
            <a:endParaRPr lang="pt-BR" dirty="0"/>
          </a:p>
        </p:txBody>
      </p:sp>
      <p:sp>
        <p:nvSpPr>
          <p:cNvPr id="3" name="Espaço Reservado para Conteúdo 2"/>
          <p:cNvSpPr>
            <a:spLocks noGrp="1"/>
          </p:cNvSpPr>
          <p:nvPr>
            <p:ph idx="1"/>
          </p:nvPr>
        </p:nvSpPr>
        <p:spPr/>
        <p:txBody>
          <a:bodyPr/>
          <a:lstStyle/>
          <a:p>
            <a:pPr algn="just"/>
            <a:r>
              <a:rPr lang="pt-BR" dirty="0" smtClean="0"/>
              <a:t>A maioria dos organismos aquáticos é dependentes de oxigênio na água;</a:t>
            </a:r>
          </a:p>
          <a:p>
            <a:pPr algn="just"/>
            <a:r>
              <a:rPr lang="pt-BR" dirty="0" smtClean="0"/>
              <a:t>A verificação desse parâmetro pode garantir a produção e elevar a quantidade de animais por unidade de área;</a:t>
            </a:r>
          </a:p>
          <a:p>
            <a:pPr algn="just"/>
            <a:r>
              <a:rPr lang="pt-BR" dirty="0" smtClean="0"/>
              <a:t>Aeração deve ser calculada para não haver falta em algum momento</a:t>
            </a:r>
            <a:endParaRPr lang="pt-BR" dirty="0"/>
          </a:p>
        </p:txBody>
      </p:sp>
    </p:spTree>
    <p:extLst>
      <p:ext uri="{BB962C8B-B14F-4D97-AF65-F5344CB8AC3E}">
        <p14:creationId xmlns:p14="http://schemas.microsoft.com/office/powerpoint/2010/main" val="299868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648"/>
            <a:ext cx="8229600" cy="1728192"/>
          </a:xfrm>
        </p:spPr>
        <p:txBody>
          <a:bodyPr>
            <a:normAutofit/>
          </a:bodyPr>
          <a:lstStyle/>
          <a:p>
            <a:pPr algn="just"/>
            <a:r>
              <a:rPr lang="pt-BR" sz="2400" dirty="0"/>
              <a:t>As águas que contêm, menos ou mais oxigênio dissolvido que seus valores teóricos, encontram-se, respectivamente, </a:t>
            </a:r>
            <a:r>
              <a:rPr lang="pt-BR" sz="2400" dirty="0" err="1"/>
              <a:t>subsaturadas</a:t>
            </a:r>
            <a:r>
              <a:rPr lang="pt-BR" sz="2400" dirty="0"/>
              <a:t> ou supersaturadas (Tabela 2).</a:t>
            </a:r>
          </a:p>
        </p:txBody>
      </p:sp>
      <p:graphicFrame>
        <p:nvGraphicFramePr>
          <p:cNvPr id="4" name="Tabela 3"/>
          <p:cNvGraphicFramePr>
            <a:graphicFrameLocks noGrp="1"/>
          </p:cNvGraphicFramePr>
          <p:nvPr>
            <p:extLst>
              <p:ext uri="{D42A27DB-BD31-4B8C-83A1-F6EECF244321}">
                <p14:modId xmlns:p14="http://schemas.microsoft.com/office/powerpoint/2010/main" val="432881752"/>
              </p:ext>
            </p:extLst>
          </p:nvPr>
        </p:nvGraphicFramePr>
        <p:xfrm>
          <a:off x="395536" y="2204864"/>
          <a:ext cx="8568952" cy="4289298"/>
        </p:xfrm>
        <a:graphic>
          <a:graphicData uri="http://schemas.openxmlformats.org/drawingml/2006/table">
            <a:tbl>
              <a:tblPr firstRow="1" firstCol="1">
                <a:tableStyleId>{0505E3EF-67EA-436B-97B2-0124C06EBD24}</a:tableStyleId>
              </a:tblPr>
              <a:tblGrid>
                <a:gridCol w="1427498"/>
                <a:gridCol w="1427498"/>
                <a:gridCol w="1428489"/>
                <a:gridCol w="1428489"/>
                <a:gridCol w="1428489"/>
                <a:gridCol w="1428489"/>
              </a:tblGrid>
              <a:tr h="245784">
                <a:tc>
                  <a:txBody>
                    <a:bodyPr/>
                    <a:lstStyle/>
                    <a:p>
                      <a:pPr algn="just">
                        <a:lnSpc>
                          <a:spcPct val="115000"/>
                        </a:lnSpc>
                        <a:spcAft>
                          <a:spcPts val="0"/>
                        </a:spcAft>
                      </a:pPr>
                      <a:r>
                        <a:rPr lang="pt-BR" sz="2000" baseline="30000" dirty="0" err="1">
                          <a:solidFill>
                            <a:srgbClr val="7030A0"/>
                          </a:solidFill>
                          <a:effectLst/>
                        </a:rPr>
                        <a:t>o</a:t>
                      </a:r>
                      <a:r>
                        <a:rPr lang="pt-BR" sz="2000" dirty="0" err="1">
                          <a:solidFill>
                            <a:srgbClr val="7030A0"/>
                          </a:solidFill>
                          <a:effectLst/>
                        </a:rPr>
                        <a:t>C</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mg/L</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baseline="30000" dirty="0" err="1">
                          <a:solidFill>
                            <a:srgbClr val="7030A0"/>
                          </a:solidFill>
                          <a:effectLst/>
                        </a:rPr>
                        <a:t>o</a:t>
                      </a:r>
                      <a:r>
                        <a:rPr lang="pt-BR" sz="2000" dirty="0" err="1">
                          <a:solidFill>
                            <a:srgbClr val="7030A0"/>
                          </a:solidFill>
                          <a:effectLst/>
                        </a:rPr>
                        <a:t>C</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mg/L</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baseline="30000" dirty="0" err="1">
                          <a:solidFill>
                            <a:srgbClr val="7030A0"/>
                          </a:solidFill>
                          <a:effectLst/>
                        </a:rPr>
                        <a:t>o</a:t>
                      </a:r>
                      <a:r>
                        <a:rPr lang="pt-BR" sz="2000" dirty="0" err="1">
                          <a:solidFill>
                            <a:srgbClr val="7030A0"/>
                          </a:solidFill>
                          <a:effectLst/>
                        </a:rPr>
                        <a:t>C</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mg/L</a:t>
                      </a:r>
                      <a:endParaRPr lang="pt-BR" sz="2000">
                        <a:effectLst/>
                        <a:latin typeface="Calibri"/>
                        <a:ea typeface="Calibri"/>
                        <a:cs typeface="Times New Roman"/>
                      </a:endParaRPr>
                    </a:p>
                  </a:txBody>
                  <a:tcPr marL="68580" marR="68580" marT="0" marB="0"/>
                </a:tc>
              </a:tr>
              <a:tr h="245784">
                <a:tc>
                  <a:txBody>
                    <a:bodyPr/>
                    <a:lstStyle/>
                    <a:p>
                      <a:pPr algn="just">
                        <a:lnSpc>
                          <a:spcPct val="115000"/>
                        </a:lnSpc>
                        <a:spcAft>
                          <a:spcPts val="0"/>
                        </a:spcAft>
                      </a:pPr>
                      <a:r>
                        <a:rPr lang="pt-BR" sz="2000" dirty="0">
                          <a:solidFill>
                            <a:srgbClr val="7030A0"/>
                          </a:solidFill>
                          <a:effectLst/>
                        </a:rPr>
                        <a:t>0</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14,16</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12</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10,43</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24</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8,25</a:t>
                      </a:r>
                      <a:endParaRPr lang="pt-BR" sz="2000">
                        <a:effectLst/>
                        <a:latin typeface="Calibri"/>
                        <a:ea typeface="Calibri"/>
                        <a:cs typeface="Times New Roman"/>
                      </a:endParaRPr>
                    </a:p>
                  </a:txBody>
                  <a:tcPr marL="68580" marR="68580" marT="0" marB="0"/>
                </a:tc>
              </a:tr>
              <a:tr h="245784">
                <a:tc>
                  <a:txBody>
                    <a:bodyPr/>
                    <a:lstStyle/>
                    <a:p>
                      <a:pPr algn="just">
                        <a:lnSpc>
                          <a:spcPct val="115000"/>
                        </a:lnSpc>
                        <a:spcAft>
                          <a:spcPts val="0"/>
                        </a:spcAft>
                      </a:pPr>
                      <a:r>
                        <a:rPr lang="pt-BR" sz="2000" dirty="0">
                          <a:solidFill>
                            <a:srgbClr val="7030A0"/>
                          </a:solidFill>
                          <a:effectLst/>
                        </a:rPr>
                        <a:t>1</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13,77</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13</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10,20</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25</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8,11</a:t>
                      </a:r>
                      <a:endParaRPr lang="pt-BR" sz="2000">
                        <a:effectLst/>
                        <a:latin typeface="Calibri"/>
                        <a:ea typeface="Calibri"/>
                        <a:cs typeface="Times New Roman"/>
                      </a:endParaRPr>
                    </a:p>
                  </a:txBody>
                  <a:tcPr marL="68580" marR="68580" marT="0" marB="0"/>
                </a:tc>
              </a:tr>
              <a:tr h="245784">
                <a:tc>
                  <a:txBody>
                    <a:bodyPr/>
                    <a:lstStyle/>
                    <a:p>
                      <a:pPr algn="just">
                        <a:lnSpc>
                          <a:spcPct val="115000"/>
                        </a:lnSpc>
                        <a:spcAft>
                          <a:spcPts val="0"/>
                        </a:spcAft>
                      </a:pPr>
                      <a:r>
                        <a:rPr lang="pt-BR" sz="2000">
                          <a:solidFill>
                            <a:srgbClr val="7030A0"/>
                          </a:solidFill>
                          <a:effectLst/>
                        </a:rPr>
                        <a:t>2</a:t>
                      </a:r>
                      <a:endParaRPr lang="pt-BR" sz="200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13,40</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14</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9,98</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26</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7,99</a:t>
                      </a:r>
                      <a:endParaRPr lang="pt-BR" sz="2000">
                        <a:effectLst/>
                        <a:latin typeface="Calibri"/>
                        <a:ea typeface="Calibri"/>
                        <a:cs typeface="Times New Roman"/>
                      </a:endParaRPr>
                    </a:p>
                  </a:txBody>
                  <a:tcPr marL="68580" marR="68580" marT="0" marB="0"/>
                </a:tc>
              </a:tr>
              <a:tr h="245784">
                <a:tc>
                  <a:txBody>
                    <a:bodyPr/>
                    <a:lstStyle/>
                    <a:p>
                      <a:pPr algn="just">
                        <a:lnSpc>
                          <a:spcPct val="115000"/>
                        </a:lnSpc>
                        <a:spcAft>
                          <a:spcPts val="0"/>
                        </a:spcAft>
                      </a:pPr>
                      <a:r>
                        <a:rPr lang="pt-BR" sz="2000" dirty="0">
                          <a:solidFill>
                            <a:srgbClr val="7030A0"/>
                          </a:solidFill>
                          <a:effectLst/>
                        </a:rPr>
                        <a:t>3</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13,05</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15</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9,76</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27</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7,86</a:t>
                      </a:r>
                      <a:endParaRPr lang="pt-BR" sz="2000">
                        <a:effectLst/>
                        <a:latin typeface="Calibri"/>
                        <a:ea typeface="Calibri"/>
                        <a:cs typeface="Times New Roman"/>
                      </a:endParaRPr>
                    </a:p>
                  </a:txBody>
                  <a:tcPr marL="68580" marR="68580" marT="0" marB="0"/>
                </a:tc>
              </a:tr>
              <a:tr h="245784">
                <a:tc>
                  <a:txBody>
                    <a:bodyPr/>
                    <a:lstStyle/>
                    <a:p>
                      <a:pPr algn="just">
                        <a:lnSpc>
                          <a:spcPct val="115000"/>
                        </a:lnSpc>
                        <a:spcAft>
                          <a:spcPts val="0"/>
                        </a:spcAft>
                      </a:pPr>
                      <a:r>
                        <a:rPr lang="pt-BR" sz="2000" dirty="0">
                          <a:solidFill>
                            <a:srgbClr val="7030A0"/>
                          </a:solidFill>
                          <a:effectLst/>
                        </a:rPr>
                        <a:t>4</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12,70</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16</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9,56</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28</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7,75</a:t>
                      </a:r>
                      <a:endParaRPr lang="pt-BR" sz="2000">
                        <a:effectLst/>
                        <a:latin typeface="Calibri"/>
                        <a:ea typeface="Calibri"/>
                        <a:cs typeface="Times New Roman"/>
                      </a:endParaRPr>
                    </a:p>
                  </a:txBody>
                  <a:tcPr marL="68580" marR="68580" marT="0" marB="0"/>
                </a:tc>
              </a:tr>
              <a:tr h="245784">
                <a:tc>
                  <a:txBody>
                    <a:bodyPr/>
                    <a:lstStyle/>
                    <a:p>
                      <a:pPr algn="just">
                        <a:lnSpc>
                          <a:spcPct val="115000"/>
                        </a:lnSpc>
                        <a:spcAft>
                          <a:spcPts val="0"/>
                        </a:spcAft>
                      </a:pPr>
                      <a:r>
                        <a:rPr lang="pt-BR" sz="2000" dirty="0">
                          <a:solidFill>
                            <a:srgbClr val="7030A0"/>
                          </a:solidFill>
                          <a:effectLst/>
                        </a:rPr>
                        <a:t>5</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12,37</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17</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9,37</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29</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7,64</a:t>
                      </a:r>
                      <a:endParaRPr lang="pt-BR" sz="2000">
                        <a:effectLst/>
                        <a:latin typeface="Calibri"/>
                        <a:ea typeface="Calibri"/>
                        <a:cs typeface="Times New Roman"/>
                      </a:endParaRPr>
                    </a:p>
                  </a:txBody>
                  <a:tcPr marL="68580" marR="68580" marT="0" marB="0"/>
                </a:tc>
              </a:tr>
              <a:tr h="245784">
                <a:tc>
                  <a:txBody>
                    <a:bodyPr/>
                    <a:lstStyle/>
                    <a:p>
                      <a:pPr algn="just">
                        <a:lnSpc>
                          <a:spcPct val="115000"/>
                        </a:lnSpc>
                        <a:spcAft>
                          <a:spcPts val="0"/>
                        </a:spcAft>
                      </a:pPr>
                      <a:r>
                        <a:rPr lang="pt-BR" sz="2000" dirty="0">
                          <a:solidFill>
                            <a:srgbClr val="7030A0"/>
                          </a:solidFill>
                          <a:effectLst/>
                        </a:rPr>
                        <a:t>6</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12,06</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18</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9,18</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30</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7,53</a:t>
                      </a:r>
                      <a:endParaRPr lang="pt-BR" sz="2000">
                        <a:effectLst/>
                        <a:latin typeface="Calibri"/>
                        <a:ea typeface="Calibri"/>
                        <a:cs typeface="Times New Roman"/>
                      </a:endParaRPr>
                    </a:p>
                  </a:txBody>
                  <a:tcPr marL="68580" marR="68580" marT="0" marB="0"/>
                </a:tc>
              </a:tr>
              <a:tr h="245784">
                <a:tc>
                  <a:txBody>
                    <a:bodyPr/>
                    <a:lstStyle/>
                    <a:p>
                      <a:pPr algn="just">
                        <a:lnSpc>
                          <a:spcPct val="115000"/>
                        </a:lnSpc>
                        <a:spcAft>
                          <a:spcPts val="0"/>
                        </a:spcAft>
                      </a:pPr>
                      <a:r>
                        <a:rPr lang="pt-BR" sz="2000">
                          <a:solidFill>
                            <a:srgbClr val="7030A0"/>
                          </a:solidFill>
                          <a:effectLst/>
                        </a:rPr>
                        <a:t>7</a:t>
                      </a:r>
                      <a:endParaRPr lang="pt-BR" sz="200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11,76</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19</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9,01</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31</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7,42</a:t>
                      </a:r>
                      <a:endParaRPr lang="pt-BR" sz="2000">
                        <a:effectLst/>
                        <a:latin typeface="Calibri"/>
                        <a:ea typeface="Calibri"/>
                        <a:cs typeface="Times New Roman"/>
                      </a:endParaRPr>
                    </a:p>
                  </a:txBody>
                  <a:tcPr marL="68580" marR="68580" marT="0" marB="0"/>
                </a:tc>
              </a:tr>
              <a:tr h="245784">
                <a:tc>
                  <a:txBody>
                    <a:bodyPr/>
                    <a:lstStyle/>
                    <a:p>
                      <a:pPr algn="just">
                        <a:lnSpc>
                          <a:spcPct val="115000"/>
                        </a:lnSpc>
                        <a:spcAft>
                          <a:spcPts val="0"/>
                        </a:spcAft>
                      </a:pPr>
                      <a:r>
                        <a:rPr lang="pt-BR" sz="2000" dirty="0">
                          <a:solidFill>
                            <a:srgbClr val="7030A0"/>
                          </a:solidFill>
                          <a:effectLst/>
                        </a:rPr>
                        <a:t>8</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11,47</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20</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8,84</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32</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7,32</a:t>
                      </a:r>
                      <a:endParaRPr lang="pt-BR" sz="2000">
                        <a:effectLst/>
                        <a:latin typeface="Calibri"/>
                        <a:ea typeface="Calibri"/>
                        <a:cs typeface="Times New Roman"/>
                      </a:endParaRPr>
                    </a:p>
                  </a:txBody>
                  <a:tcPr marL="68580" marR="68580" marT="0" marB="0"/>
                </a:tc>
              </a:tr>
              <a:tr h="245784">
                <a:tc>
                  <a:txBody>
                    <a:bodyPr/>
                    <a:lstStyle/>
                    <a:p>
                      <a:pPr algn="just">
                        <a:lnSpc>
                          <a:spcPct val="115000"/>
                        </a:lnSpc>
                        <a:spcAft>
                          <a:spcPts val="0"/>
                        </a:spcAft>
                      </a:pPr>
                      <a:r>
                        <a:rPr lang="pt-BR" sz="2000" dirty="0">
                          <a:solidFill>
                            <a:srgbClr val="7030A0"/>
                          </a:solidFill>
                          <a:effectLst/>
                        </a:rPr>
                        <a:t>9</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11,19</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21</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8,68</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33</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7,22</a:t>
                      </a:r>
                      <a:endParaRPr lang="pt-BR" sz="2000">
                        <a:effectLst/>
                        <a:latin typeface="Calibri"/>
                        <a:ea typeface="Calibri"/>
                        <a:cs typeface="Times New Roman"/>
                      </a:endParaRPr>
                    </a:p>
                  </a:txBody>
                  <a:tcPr marL="68580" marR="68580" marT="0" marB="0"/>
                </a:tc>
              </a:tr>
              <a:tr h="245784">
                <a:tc>
                  <a:txBody>
                    <a:bodyPr/>
                    <a:lstStyle/>
                    <a:p>
                      <a:pPr algn="just">
                        <a:lnSpc>
                          <a:spcPct val="115000"/>
                        </a:lnSpc>
                        <a:spcAft>
                          <a:spcPts val="0"/>
                        </a:spcAft>
                      </a:pPr>
                      <a:r>
                        <a:rPr lang="pt-BR" sz="2000" dirty="0">
                          <a:solidFill>
                            <a:srgbClr val="7030A0"/>
                          </a:solidFill>
                          <a:effectLst/>
                        </a:rPr>
                        <a:t>10</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10,92</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22</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8,53</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34</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7,13</a:t>
                      </a:r>
                      <a:endParaRPr lang="pt-BR" sz="2000">
                        <a:effectLst/>
                        <a:latin typeface="Calibri"/>
                        <a:ea typeface="Calibri"/>
                        <a:cs typeface="Times New Roman"/>
                      </a:endParaRPr>
                    </a:p>
                  </a:txBody>
                  <a:tcPr marL="68580" marR="68580" marT="0" marB="0"/>
                </a:tc>
              </a:tr>
              <a:tr h="245784">
                <a:tc>
                  <a:txBody>
                    <a:bodyPr/>
                    <a:lstStyle/>
                    <a:p>
                      <a:pPr algn="just">
                        <a:lnSpc>
                          <a:spcPct val="115000"/>
                        </a:lnSpc>
                        <a:spcAft>
                          <a:spcPts val="0"/>
                        </a:spcAft>
                      </a:pPr>
                      <a:r>
                        <a:rPr lang="pt-BR" sz="2000" dirty="0">
                          <a:solidFill>
                            <a:srgbClr val="7030A0"/>
                          </a:solidFill>
                          <a:effectLst/>
                        </a:rPr>
                        <a:t>11</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effectLst/>
                        </a:rPr>
                        <a:t>10,67</a:t>
                      </a:r>
                      <a:endParaRPr lang="pt-BR" sz="20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23</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a:effectLst/>
                        </a:rPr>
                        <a:t>8,38</a:t>
                      </a:r>
                      <a:endParaRPr lang="pt-BR" sz="2000">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solidFill>
                            <a:srgbClr val="7030A0"/>
                          </a:solidFill>
                          <a:effectLst/>
                        </a:rPr>
                        <a:t>35</a:t>
                      </a:r>
                      <a:endParaRPr lang="pt-BR" sz="2000" dirty="0">
                        <a:solidFill>
                          <a:srgbClr val="7030A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pt-BR" sz="2000" dirty="0">
                          <a:effectLst/>
                        </a:rPr>
                        <a:t>7,04</a:t>
                      </a:r>
                      <a:endParaRPr lang="pt-BR" sz="2000" dirty="0">
                        <a:effectLst/>
                        <a:latin typeface="Calibri"/>
                        <a:ea typeface="Calibri"/>
                        <a:cs typeface="Times New Roman"/>
                      </a:endParaRPr>
                    </a:p>
                  </a:txBody>
                  <a:tcPr marL="68580" marR="68580" marT="0" marB="0"/>
                </a:tc>
              </a:tr>
            </a:tbl>
          </a:graphicData>
        </a:graphic>
      </p:graphicFrame>
      <p:sp>
        <p:nvSpPr>
          <p:cNvPr id="5" name="Retângulo 4"/>
          <p:cNvSpPr/>
          <p:nvPr/>
        </p:nvSpPr>
        <p:spPr>
          <a:xfrm>
            <a:off x="323528" y="1484784"/>
            <a:ext cx="8568952" cy="646331"/>
          </a:xfrm>
          <a:prstGeom prst="rect">
            <a:avLst/>
          </a:prstGeom>
        </p:spPr>
        <p:txBody>
          <a:bodyPr wrap="square">
            <a:spAutoFit/>
          </a:bodyPr>
          <a:lstStyle/>
          <a:p>
            <a:r>
              <a:rPr lang="pt-BR" dirty="0"/>
              <a:t>Tabela 2. Solubilidade do oxigênio (mg/L) em água pura a diferentes temperaturas (teórica</a:t>
            </a:r>
            <a:r>
              <a:rPr lang="pt-BR" dirty="0" smtClean="0"/>
              <a:t>). Fonte: </a:t>
            </a:r>
            <a:r>
              <a:rPr lang="pt-BR" dirty="0" err="1"/>
              <a:t>Boyd</a:t>
            </a:r>
            <a:r>
              <a:rPr lang="pt-BR" dirty="0"/>
              <a:t> (1990), retirado de </a:t>
            </a:r>
            <a:r>
              <a:rPr lang="pt-BR" dirty="0" err="1"/>
              <a:t>Arana</a:t>
            </a:r>
            <a:r>
              <a:rPr lang="pt-BR" dirty="0"/>
              <a:t> (2004)</a:t>
            </a:r>
          </a:p>
        </p:txBody>
      </p:sp>
    </p:spTree>
    <p:extLst>
      <p:ext uri="{BB962C8B-B14F-4D97-AF65-F5344CB8AC3E}">
        <p14:creationId xmlns:p14="http://schemas.microsoft.com/office/powerpoint/2010/main" val="2412144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8641"/>
            <a:ext cx="8229600" cy="3168352"/>
          </a:xfrm>
        </p:spPr>
        <p:txBody>
          <a:bodyPr/>
          <a:lstStyle/>
          <a:p>
            <a:pPr algn="just"/>
            <a:r>
              <a:rPr lang="pt-BR" b="1" dirty="0"/>
              <a:t>Exemplificando</a:t>
            </a:r>
            <a:r>
              <a:rPr lang="pt-BR" dirty="0"/>
              <a:t>: Um </a:t>
            </a:r>
            <a:r>
              <a:rPr lang="pt-BR" dirty="0" err="1"/>
              <a:t>aquicultor</a:t>
            </a:r>
            <a:r>
              <a:rPr lang="pt-BR" dirty="0"/>
              <a:t> realiza uma aferição de Oxigênio dissolvido em um viveiro de carpas. O nível verificado foi de 9,2 mg/L. a temperatura da água no momento da aferição encontrava-se em 26</a:t>
            </a:r>
            <a:r>
              <a:rPr lang="pt-BR" baseline="30000" dirty="0"/>
              <a:t>o</a:t>
            </a:r>
            <a:r>
              <a:rPr lang="pt-BR" dirty="0"/>
              <a:t>C e </a:t>
            </a:r>
            <a:r>
              <a:rPr lang="pt-BR" dirty="0" smtClean="0"/>
              <a:t>o tanque </a:t>
            </a:r>
            <a:r>
              <a:rPr lang="pt-BR" dirty="0"/>
              <a:t>estava, ao nível do mar (760 mmHg).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5" y="3338862"/>
            <a:ext cx="9111355" cy="347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756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Exercício</a:t>
            </a:r>
            <a:endParaRPr lang="pt-BR" dirty="0"/>
          </a:p>
        </p:txBody>
      </p:sp>
      <p:sp>
        <p:nvSpPr>
          <p:cNvPr id="3" name="Espaço Reservado para Conteúdo 2"/>
          <p:cNvSpPr>
            <a:spLocks noGrp="1"/>
          </p:cNvSpPr>
          <p:nvPr>
            <p:ph idx="1"/>
          </p:nvPr>
        </p:nvSpPr>
        <p:spPr/>
        <p:txBody>
          <a:bodyPr>
            <a:normAutofit fontScale="85000" lnSpcReduction="10000"/>
          </a:bodyPr>
          <a:lstStyle/>
          <a:p>
            <a:pPr algn="just"/>
            <a:r>
              <a:rPr lang="pt-BR" dirty="0"/>
              <a:t>Em 29</a:t>
            </a:r>
            <a:r>
              <a:rPr lang="pt-BR" baseline="30000" dirty="0"/>
              <a:t>o</a:t>
            </a:r>
            <a:r>
              <a:rPr lang="pt-BR" dirty="0"/>
              <a:t>C e ao nível do mar um </a:t>
            </a:r>
            <a:r>
              <a:rPr lang="pt-BR" dirty="0" err="1"/>
              <a:t>aquicultor</a:t>
            </a:r>
            <a:r>
              <a:rPr lang="pt-BR" dirty="0"/>
              <a:t> verificou concentração de 3,4 mg/L. como está a capacidade de saturação dessa água?</a:t>
            </a:r>
          </a:p>
          <a:p>
            <a:pPr algn="just"/>
            <a:r>
              <a:rPr lang="pt-BR" dirty="0" smtClean="0"/>
              <a:t>Saturação teórica 		</a:t>
            </a:r>
            <a:r>
              <a:rPr lang="pt-BR" dirty="0" smtClean="0">
                <a:solidFill>
                  <a:srgbClr val="FF0000"/>
                </a:solidFill>
              </a:rPr>
              <a:t>7,64 ---- 100%</a:t>
            </a:r>
          </a:p>
          <a:p>
            <a:pPr algn="just"/>
            <a:r>
              <a:rPr lang="pt-BR" dirty="0" smtClean="0"/>
              <a:t>Saturação aferida 		</a:t>
            </a:r>
            <a:r>
              <a:rPr lang="pt-BR" dirty="0" smtClean="0">
                <a:solidFill>
                  <a:srgbClr val="FF0000"/>
                </a:solidFill>
              </a:rPr>
              <a:t>3,40 ---- X%</a:t>
            </a:r>
          </a:p>
          <a:p>
            <a:pPr algn="just"/>
            <a:endParaRPr lang="pt-BR" dirty="0"/>
          </a:p>
          <a:p>
            <a:pPr algn="just"/>
            <a:r>
              <a:rPr lang="pt-BR" dirty="0" smtClean="0">
                <a:solidFill>
                  <a:srgbClr val="FF0000"/>
                </a:solidFill>
              </a:rPr>
              <a:t>X = 44,5% de saturação</a:t>
            </a:r>
          </a:p>
          <a:p>
            <a:pPr algn="just"/>
            <a:endParaRPr lang="pt-BR" dirty="0" smtClean="0"/>
          </a:p>
          <a:p>
            <a:pPr algn="just"/>
            <a:r>
              <a:rPr lang="pt-BR" dirty="0" smtClean="0"/>
              <a:t>Ou seja, a água está </a:t>
            </a:r>
            <a:r>
              <a:rPr lang="pt-BR" u="sng" dirty="0" err="1" smtClean="0">
                <a:solidFill>
                  <a:srgbClr val="FF0000"/>
                </a:solidFill>
              </a:rPr>
              <a:t>subsaturada</a:t>
            </a:r>
            <a:r>
              <a:rPr lang="pt-BR" dirty="0" smtClean="0"/>
              <a:t>. Menos da metade do oxigênio atmosférico é transferido para a água.</a:t>
            </a:r>
            <a:endParaRPr lang="pt-BR" dirty="0"/>
          </a:p>
        </p:txBody>
      </p:sp>
    </p:spTree>
    <p:extLst>
      <p:ext uri="{BB962C8B-B14F-4D97-AF65-F5344CB8AC3E}">
        <p14:creationId xmlns:p14="http://schemas.microsoft.com/office/powerpoint/2010/main" val="222162986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3067</Words>
  <Application>Microsoft Office PowerPoint</Application>
  <PresentationFormat>Apresentação na tela (4:3)</PresentationFormat>
  <Paragraphs>339</Paragraphs>
  <Slides>62</Slides>
  <Notes>0</Notes>
  <HiddenSlides>0</HiddenSlides>
  <MMClips>0</MMClips>
  <ScaleCrop>false</ScaleCrop>
  <HeadingPairs>
    <vt:vector size="4" baseType="variant">
      <vt:variant>
        <vt:lpstr>Tema</vt:lpstr>
      </vt:variant>
      <vt:variant>
        <vt:i4>1</vt:i4>
      </vt:variant>
      <vt:variant>
        <vt:lpstr>Títulos de slides</vt:lpstr>
      </vt:variant>
      <vt:variant>
        <vt:i4>62</vt:i4>
      </vt:variant>
    </vt:vector>
  </HeadingPairs>
  <TitlesOfParts>
    <vt:vector size="63" baseType="lpstr">
      <vt:lpstr>Tema do Office</vt:lpstr>
      <vt:lpstr>Oxigênio dissolvido</vt:lpstr>
      <vt:lpstr>Introdução</vt:lpstr>
      <vt:lpstr>Apresentação do PowerPoint</vt:lpstr>
      <vt:lpstr>Apresentação do PowerPoint</vt:lpstr>
      <vt:lpstr>Apresentação do PowerPoint</vt:lpstr>
      <vt:lpstr>Apresentação do PowerPoint</vt:lpstr>
      <vt:lpstr>Apresentação do PowerPoint</vt:lpstr>
      <vt:lpstr>Apresentação do PowerPoint</vt:lpstr>
      <vt:lpstr>Exercício</vt:lpstr>
      <vt:lpstr>Exercício </vt:lpstr>
      <vt:lpstr>Apresentação do PowerPoint</vt:lpstr>
      <vt:lpstr>Apresentação do PowerPoint</vt:lpstr>
      <vt:lpstr>Apresentação do PowerPoint</vt:lpstr>
      <vt:lpstr>Variações durante o dia</vt:lpstr>
      <vt:lpstr>Apresentação do PowerPoint</vt:lpstr>
      <vt:lpstr>Apresentação do PowerPoint</vt:lpstr>
      <vt:lpstr>Apresentação do PowerPoint</vt:lpstr>
      <vt:lpstr>Níveis de arraçoamento e qualidade de água</vt:lpstr>
      <vt:lpstr>Apresentação do PowerPoint</vt:lpstr>
      <vt:lpstr>Necessidade dos organismos aquáticos</vt:lpstr>
      <vt:lpstr>Apresentação do PowerPoint</vt:lpstr>
      <vt:lpstr>Apresentação do PowerPoint</vt:lpstr>
      <vt:lpstr>Apresentação do PowerPoint</vt:lpstr>
      <vt:lpstr>Apresentação do PowerPoint</vt:lpstr>
      <vt:lpstr>Apresentação do PowerPoint</vt:lpstr>
      <vt:lpstr>Como mensurar o oxigênio dissolvido?</vt:lpstr>
      <vt:lpstr>Manejo do oxigênio</vt:lpstr>
      <vt:lpstr>Apresentação do PowerPoint</vt:lpstr>
      <vt:lpstr>Apresentação do PowerPoint</vt:lpstr>
      <vt:lpstr>Apresentação do PowerPoint</vt:lpstr>
      <vt:lpstr>Apresentação do PowerPoint</vt:lpstr>
      <vt:lpstr>Aeradores</vt:lpstr>
      <vt:lpstr>Quando ligar os aeradores?</vt:lpstr>
      <vt:lpstr>Modelos de aeradores</vt:lpstr>
      <vt:lpstr>Apresentação do PowerPoint</vt:lpstr>
      <vt:lpstr>Apresentação do PowerPoint</vt:lpstr>
      <vt:lpstr>Apresentação do PowerPoint</vt:lpstr>
      <vt:lpstr>Apresentação do PowerPoint</vt:lpstr>
      <vt:lpstr>Mas quantos aeradores devo colocar?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Disposição aeradores no viveiro</vt:lpstr>
      <vt:lpstr>Apresentação do PowerPoint</vt:lpstr>
      <vt:lpstr>Apresentação do PowerPoint</vt:lpstr>
      <vt:lpstr>Aeração e aumento da biomassa</vt:lpstr>
      <vt:lpstr>Apresentação do PowerPoint</vt:lpstr>
      <vt:lpstr>Apresentação do PowerPoint</vt:lpstr>
      <vt:lpstr>Apresentação do PowerPoint</vt:lpstr>
      <vt:lpstr>Considerações finais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Oxigênio dissolvido</dc:title>
  <dc:creator>D.</dc:creator>
  <cp:lastModifiedBy>D.</cp:lastModifiedBy>
  <cp:revision>23</cp:revision>
  <dcterms:created xsi:type="dcterms:W3CDTF">2021-02-16T01:23:39Z</dcterms:created>
  <dcterms:modified xsi:type="dcterms:W3CDTF">2021-03-12T01:38:50Z</dcterms:modified>
</cp:coreProperties>
</file>