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03" r:id="rId8"/>
    <p:sldId id="262" r:id="rId9"/>
    <p:sldId id="285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86" r:id="rId20"/>
    <p:sldId id="275" r:id="rId21"/>
    <p:sldId id="273" r:id="rId22"/>
    <p:sldId id="274" r:id="rId23"/>
    <p:sldId id="277" r:id="rId24"/>
    <p:sldId id="278" r:id="rId25"/>
    <p:sldId id="279" r:id="rId26"/>
    <p:sldId id="297" r:id="rId27"/>
    <p:sldId id="298" r:id="rId28"/>
    <p:sldId id="299" r:id="rId29"/>
    <p:sldId id="300" r:id="rId30"/>
    <p:sldId id="301" r:id="rId31"/>
    <p:sldId id="302" r:id="rId32"/>
    <p:sldId id="280" r:id="rId33"/>
    <p:sldId id="281" r:id="rId34"/>
    <p:sldId id="282" r:id="rId35"/>
    <p:sldId id="283" r:id="rId36"/>
    <p:sldId id="287" r:id="rId37"/>
    <p:sldId id="304" r:id="rId38"/>
    <p:sldId id="305" r:id="rId39"/>
    <p:sldId id="288" r:id="rId40"/>
    <p:sldId id="290" r:id="rId41"/>
    <p:sldId id="291" r:id="rId42"/>
    <p:sldId id="289" r:id="rId43"/>
    <p:sldId id="292" r:id="rId44"/>
    <p:sldId id="293" r:id="rId45"/>
    <p:sldId id="306" r:id="rId46"/>
    <p:sldId id="307" r:id="rId47"/>
    <p:sldId id="308" r:id="rId48"/>
    <p:sldId id="294" r:id="rId49"/>
    <p:sldId id="295" r:id="rId50"/>
    <p:sldId id="309" r:id="rId51"/>
    <p:sldId id="310" r:id="rId52"/>
    <p:sldId id="311" r:id="rId53"/>
    <p:sldId id="312" r:id="rId54"/>
    <p:sldId id="313" r:id="rId55"/>
    <p:sldId id="314" r:id="rId56"/>
    <p:sldId id="296" r:id="rId57"/>
    <p:sldId id="315" r:id="rId5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5776-D72A-4D41-9365-668FF579561B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CF8B-DD05-4B67-9482-6CACE4D165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50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5776-D72A-4D41-9365-668FF579561B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CF8B-DD05-4B67-9482-6CACE4D165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688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5776-D72A-4D41-9365-668FF579561B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CF8B-DD05-4B67-9482-6CACE4D165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001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5776-D72A-4D41-9365-668FF579561B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CF8B-DD05-4B67-9482-6CACE4D165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79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5776-D72A-4D41-9365-668FF579561B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CF8B-DD05-4B67-9482-6CACE4D165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58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5776-D72A-4D41-9365-668FF579561B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CF8B-DD05-4B67-9482-6CACE4D165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69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5776-D72A-4D41-9365-668FF579561B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CF8B-DD05-4B67-9482-6CACE4D165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58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5776-D72A-4D41-9365-668FF579561B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CF8B-DD05-4B67-9482-6CACE4D165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26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5776-D72A-4D41-9365-668FF579561B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CF8B-DD05-4B67-9482-6CACE4D165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55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5776-D72A-4D41-9365-668FF579561B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CF8B-DD05-4B67-9482-6CACE4D165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32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5776-D72A-4D41-9365-668FF579561B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CF8B-DD05-4B67-9482-6CACE4D165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15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35776-D72A-4D41-9365-668FF579561B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CCF8B-DD05-4B67-9482-6CACE4D165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32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1470025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</a:rPr>
              <a:t>pH das águas de criação de organismos aquáticos</a:t>
            </a:r>
            <a:endParaRPr lang="pt-BR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5038328"/>
            <a:ext cx="6400800" cy="694928"/>
          </a:xfrm>
        </p:spPr>
        <p:txBody>
          <a:bodyPr/>
          <a:lstStyle/>
          <a:p>
            <a:pPr algn="r"/>
            <a:r>
              <a:rPr lang="pt-BR" dirty="0" smtClean="0"/>
              <a:t>Prof. Dacley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31640" y="2299519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/>
              <a:t>Qualidade de água</a:t>
            </a:r>
            <a:endParaRPr lang="pt-BR" sz="4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547664" y="476672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Universidade Federal da Grande dourados – UFGD</a:t>
            </a:r>
          </a:p>
          <a:p>
            <a:pPr algn="ctr"/>
            <a:r>
              <a:rPr lang="pt-BR" sz="2000" dirty="0" smtClean="0"/>
              <a:t>Faculdade de Ciências Agrárias – FCA</a:t>
            </a:r>
          </a:p>
          <a:p>
            <a:pPr algn="ctr"/>
            <a:r>
              <a:rPr lang="pt-BR" sz="2000" dirty="0" smtClean="0"/>
              <a:t>Engenharia de Aquicultura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6437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Alcalinidade da água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É a medida da capacidade da água em neutralizar ácidos (ou, </a:t>
            </a:r>
            <a:r>
              <a:rPr lang="pt-BR" u="sng" dirty="0" smtClean="0">
                <a:solidFill>
                  <a:srgbClr val="FF0000"/>
                </a:solidFill>
              </a:rPr>
              <a:t>neutralizar o pH</a:t>
            </a:r>
            <a:r>
              <a:rPr lang="pt-BR" dirty="0" smtClean="0"/>
              <a:t>);</a:t>
            </a:r>
          </a:p>
          <a:p>
            <a:pPr algn="just"/>
            <a:r>
              <a:rPr lang="pt-BR" dirty="0" smtClean="0"/>
              <a:t>Tecnicamente, a alcalinidade confere um uma capacidade de tamponamento à água, impedindo grandes e rápidas variações de pH;</a:t>
            </a:r>
          </a:p>
          <a:p>
            <a:pPr algn="just"/>
            <a:r>
              <a:rPr lang="pt-BR" dirty="0" smtClean="0"/>
              <a:t>Possui a unidade de medida expressa em equivalentes de carbonato de cálcio (mg de CaCO</a:t>
            </a:r>
            <a:r>
              <a:rPr lang="pt-BR" baseline="-25000" dirty="0" smtClean="0"/>
              <a:t>3</a:t>
            </a:r>
            <a:r>
              <a:rPr lang="pt-BR" dirty="0" smtClean="0"/>
              <a:t>/L);</a:t>
            </a:r>
          </a:p>
          <a:p>
            <a:pPr algn="just"/>
            <a:r>
              <a:rPr lang="pt-BR" dirty="0" smtClean="0"/>
              <a:t>Íons bicarbonato (HCO</a:t>
            </a:r>
            <a:r>
              <a:rPr lang="pt-BR" baseline="-25000" dirty="0" smtClean="0"/>
              <a:t>3</a:t>
            </a:r>
            <a:r>
              <a:rPr lang="pt-BR" baseline="30000" dirty="0" smtClean="0"/>
              <a:t>-</a:t>
            </a:r>
            <a:r>
              <a:rPr lang="pt-BR" dirty="0" smtClean="0"/>
              <a:t>) e carbonato (CO</a:t>
            </a:r>
            <a:r>
              <a:rPr lang="pt-BR" baseline="-25000" dirty="0" smtClean="0"/>
              <a:t>3</a:t>
            </a:r>
            <a:r>
              <a:rPr lang="pt-BR" baseline="30000" dirty="0" smtClean="0"/>
              <a:t>-2</a:t>
            </a:r>
            <a:r>
              <a:rPr lang="pt-BR" dirty="0" smtClean="0"/>
              <a:t>) são os principais responsáveis pela alcalinidade na água dos viveiros.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203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de cantos arredondados 17"/>
          <p:cNvSpPr/>
          <p:nvPr/>
        </p:nvSpPr>
        <p:spPr>
          <a:xfrm>
            <a:off x="1331640" y="5917922"/>
            <a:ext cx="6264696" cy="94007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u="sng" dirty="0" smtClean="0"/>
              <a:t>Em tanques com baixa alcalinidade</a:t>
            </a:r>
            <a:r>
              <a:rPr lang="pt-BR" sz="2800" dirty="0" smtClean="0"/>
              <a:t>, a eficiência de adubação é reduzida, o que prejudica o desenvolvimento do </a:t>
            </a:r>
            <a:r>
              <a:rPr lang="pt-BR" sz="2800" dirty="0" err="1" smtClean="0"/>
              <a:t>fitoplâncton</a:t>
            </a:r>
            <a:r>
              <a:rPr lang="pt-BR" sz="2800" dirty="0" smtClean="0"/>
              <a:t>, e isso pode prejudicar a incorporação de O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 por fotossíntese.</a:t>
            </a:r>
          </a:p>
          <a:p>
            <a:pPr marL="0" indent="0" algn="just">
              <a:buNone/>
            </a:pPr>
            <a:endParaRPr lang="pt-BR" sz="2800" dirty="0"/>
          </a:p>
          <a:p>
            <a:pPr marL="0" indent="0" algn="just">
              <a:buNone/>
            </a:pPr>
            <a:r>
              <a:rPr lang="pt-BR" sz="2800" dirty="0" smtClean="0"/>
              <a:t>Por isso, nesse tipo de sistema, é importante aplicar calcário para elevar a alcalinidade antes da adubação</a:t>
            </a:r>
            <a:endParaRPr lang="pt-BR" sz="280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1043608" y="5157192"/>
            <a:ext cx="7272808" cy="72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7164288" y="5157192"/>
            <a:ext cx="0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403648" y="5085184"/>
            <a:ext cx="0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2195736" y="5085184"/>
            <a:ext cx="0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115616" y="515719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20,0</a:t>
            </a:r>
            <a:endParaRPr lang="pt-BR" sz="16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907704" y="515719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40,0</a:t>
            </a:r>
            <a:endParaRPr lang="pt-BR" sz="16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948264" y="525068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300,0</a:t>
            </a:r>
            <a:endParaRPr lang="pt-BR" sz="16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7596336" y="57332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CaCO</a:t>
            </a:r>
            <a:r>
              <a:rPr lang="pt-BR" baseline="-25000" dirty="0" smtClean="0"/>
              <a:t>3</a:t>
            </a:r>
            <a:r>
              <a:rPr lang="pt-BR" dirty="0" smtClean="0"/>
              <a:t>/L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439652" y="5917922"/>
            <a:ext cx="6228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Alcalinidade ideal = 40 mg  de CaCO</a:t>
            </a:r>
            <a:r>
              <a:rPr lang="pt-BR" baseline="-25000" dirty="0" smtClean="0"/>
              <a:t>3</a:t>
            </a:r>
            <a:r>
              <a:rPr lang="pt-BR" dirty="0" smtClean="0"/>
              <a:t>/L água. (boa capacidade tampão).</a:t>
            </a:r>
          </a:p>
          <a:p>
            <a:r>
              <a:rPr lang="pt-BR" dirty="0" smtClean="0"/>
              <a:t>Abaixo de 20 mg de CaCO</a:t>
            </a:r>
            <a:r>
              <a:rPr lang="pt-BR" baseline="-25000" dirty="0" smtClean="0"/>
              <a:t>3</a:t>
            </a:r>
            <a:r>
              <a:rPr lang="pt-BR" dirty="0" smtClean="0"/>
              <a:t>/L é baixa</a:t>
            </a:r>
            <a:endParaRPr lang="pt-BR" dirty="0"/>
          </a:p>
        </p:txBody>
      </p:sp>
      <p:cxnSp>
        <p:nvCxnSpPr>
          <p:cNvPr id="20" name="Conector de seta reta 19"/>
          <p:cNvCxnSpPr/>
          <p:nvPr/>
        </p:nvCxnSpPr>
        <p:spPr>
          <a:xfrm flipH="1">
            <a:off x="899592" y="4869160"/>
            <a:ext cx="54006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755576" y="429309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[fito] =     O</a:t>
            </a:r>
            <a:r>
              <a:rPr lang="pt-BR" baseline="-25000" dirty="0" smtClean="0"/>
              <a:t>2</a:t>
            </a:r>
            <a:endParaRPr lang="pt-BR" baseline="-25000" dirty="0"/>
          </a:p>
        </p:txBody>
      </p:sp>
      <p:sp>
        <p:nvSpPr>
          <p:cNvPr id="22" name="Seta para baixo 21"/>
          <p:cNvSpPr/>
          <p:nvPr/>
        </p:nvSpPr>
        <p:spPr>
          <a:xfrm>
            <a:off x="683568" y="4221088"/>
            <a:ext cx="144016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baixo 22"/>
          <p:cNvSpPr/>
          <p:nvPr/>
        </p:nvSpPr>
        <p:spPr>
          <a:xfrm>
            <a:off x="1547664" y="4221088"/>
            <a:ext cx="144016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47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 smtClean="0"/>
              <a:t>Baixa alcalinidade pode proporcionar variações no pH ao longo do dia por proporcionar um meio com baixa capacidade tampão (desequilíbrio ácido-base).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r>
              <a:rPr lang="pt-BR" sz="2800" dirty="0" smtClean="0"/>
              <a:t>A noite, cessa-se a fotossíntese, </a:t>
            </a:r>
            <a:r>
              <a:rPr lang="pt-BR" sz="2800" u="sng" dirty="0" smtClean="0"/>
              <a:t>continuando apenas os processos de respiração do fito e dos demais organismos presentes no viveiro</a:t>
            </a:r>
            <a:r>
              <a:rPr lang="pt-BR" sz="2800" dirty="0" smtClean="0"/>
              <a:t>.</a:t>
            </a:r>
          </a:p>
          <a:p>
            <a:pPr marL="0" indent="0" algn="just">
              <a:buNone/>
            </a:pPr>
            <a:endParaRPr lang="pt-BR" sz="2800" dirty="0"/>
          </a:p>
          <a:p>
            <a:pPr marL="0" indent="0" algn="just">
              <a:buNone/>
            </a:pPr>
            <a:r>
              <a:rPr lang="pt-BR" sz="2800" dirty="0" smtClean="0"/>
              <a:t>Há um aumento na [  ] de gás </a:t>
            </a:r>
            <a:r>
              <a:rPr lang="pt-BR" sz="2800" dirty="0"/>
              <a:t>c</a:t>
            </a:r>
            <a:r>
              <a:rPr lang="pt-BR" sz="2800" dirty="0" smtClean="0"/>
              <a:t>arbônico (CO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), que reage com a água (H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O) formando ácido carbônico (H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CO</a:t>
            </a:r>
            <a:r>
              <a:rPr lang="pt-BR" sz="2800" baseline="-25000" dirty="0" smtClean="0"/>
              <a:t>3</a:t>
            </a:r>
            <a:r>
              <a:rPr lang="pt-BR" sz="2800" dirty="0" smtClean="0"/>
              <a:t>)</a:t>
            </a:r>
          </a:p>
          <a:p>
            <a:pPr marL="0" indent="0" algn="just">
              <a:buNone/>
            </a:pPr>
            <a:endParaRPr lang="pt-BR" sz="2800" dirty="0"/>
          </a:p>
        </p:txBody>
      </p:sp>
      <p:sp>
        <p:nvSpPr>
          <p:cNvPr id="4" name="Chave esquerda 3"/>
          <p:cNvSpPr/>
          <p:nvPr/>
        </p:nvSpPr>
        <p:spPr>
          <a:xfrm rot="16200000">
            <a:off x="1061610" y="5139190"/>
            <a:ext cx="180020" cy="1224136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67544" y="602128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Reduz o pH</a:t>
            </a:r>
          </a:p>
          <a:p>
            <a:r>
              <a:rPr lang="pt-BR" dirty="0" smtClean="0"/>
              <a:t>(é um ácido)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983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o 29"/>
          <p:cNvGrpSpPr/>
          <p:nvPr/>
        </p:nvGrpSpPr>
        <p:grpSpPr>
          <a:xfrm>
            <a:off x="251520" y="476672"/>
            <a:ext cx="8712968" cy="3844880"/>
            <a:chOff x="251520" y="476672"/>
            <a:chExt cx="8712968" cy="3844880"/>
          </a:xfrm>
        </p:grpSpPr>
        <p:sp>
          <p:nvSpPr>
            <p:cNvPr id="17" name="CaixaDeTexto 16"/>
            <p:cNvSpPr txBox="1"/>
            <p:nvPr/>
          </p:nvSpPr>
          <p:spPr>
            <a:xfrm>
              <a:off x="8316416" y="3429000"/>
              <a:ext cx="648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/>
                <a:t>300,0</a:t>
              </a:r>
              <a:endParaRPr lang="pt-BR" sz="1600" dirty="0"/>
            </a:p>
          </p:txBody>
        </p:sp>
        <p:grpSp>
          <p:nvGrpSpPr>
            <p:cNvPr id="28" name="Grupo 27"/>
            <p:cNvGrpSpPr/>
            <p:nvPr/>
          </p:nvGrpSpPr>
          <p:grpSpPr>
            <a:xfrm>
              <a:off x="251520" y="476672"/>
              <a:ext cx="8424936" cy="3844880"/>
              <a:chOff x="251520" y="1465620"/>
              <a:chExt cx="8424936" cy="3844880"/>
            </a:xfrm>
          </p:grpSpPr>
          <p:cxnSp>
            <p:nvCxnSpPr>
              <p:cNvPr id="5" name="Conector reto 4"/>
              <p:cNvCxnSpPr/>
              <p:nvPr/>
            </p:nvCxnSpPr>
            <p:spPr>
              <a:xfrm>
                <a:off x="467544" y="4221088"/>
                <a:ext cx="8136904" cy="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ector reto 6"/>
              <p:cNvCxnSpPr/>
              <p:nvPr/>
            </p:nvCxnSpPr>
            <p:spPr>
              <a:xfrm>
                <a:off x="467544" y="4077072"/>
                <a:ext cx="0" cy="2880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ctor reto 7"/>
              <p:cNvCxnSpPr/>
              <p:nvPr/>
            </p:nvCxnSpPr>
            <p:spPr>
              <a:xfrm>
                <a:off x="2483768" y="4077072"/>
                <a:ext cx="0" cy="2880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to 8"/>
              <p:cNvCxnSpPr/>
              <p:nvPr/>
            </p:nvCxnSpPr>
            <p:spPr>
              <a:xfrm>
                <a:off x="4427984" y="4077072"/>
                <a:ext cx="0" cy="2880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to 9"/>
              <p:cNvCxnSpPr/>
              <p:nvPr/>
            </p:nvCxnSpPr>
            <p:spPr>
              <a:xfrm>
                <a:off x="5220072" y="4077072"/>
                <a:ext cx="0" cy="2880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>
                <a:off x="8604448" y="4077072"/>
                <a:ext cx="0" cy="2880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CaixaDeTexto 11"/>
              <p:cNvSpPr txBox="1"/>
              <p:nvPr/>
            </p:nvSpPr>
            <p:spPr>
              <a:xfrm>
                <a:off x="251520" y="4437112"/>
                <a:ext cx="6480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 smtClean="0"/>
                  <a:t>20,0</a:t>
                </a:r>
                <a:endParaRPr lang="pt-BR" sz="1600" dirty="0"/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2123728" y="4437112"/>
                <a:ext cx="7920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 smtClean="0"/>
                  <a:t>120,0</a:t>
                </a:r>
                <a:endParaRPr lang="pt-BR" sz="1600" dirty="0"/>
              </a:p>
            </p:txBody>
          </p:sp>
          <p:sp>
            <p:nvSpPr>
              <p:cNvPr id="15" name="CaixaDeTexto 14"/>
              <p:cNvSpPr txBox="1"/>
              <p:nvPr/>
            </p:nvSpPr>
            <p:spPr>
              <a:xfrm>
                <a:off x="4139952" y="4437112"/>
                <a:ext cx="7920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 smtClean="0"/>
                  <a:t>180,0</a:t>
                </a:r>
                <a:endParaRPr lang="pt-BR" sz="1600" dirty="0"/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5004048" y="4437112"/>
                <a:ext cx="7920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 smtClean="0"/>
                  <a:t>200,0</a:t>
                </a:r>
                <a:endParaRPr lang="pt-BR" sz="1600" dirty="0"/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3347864" y="4941168"/>
                <a:ext cx="30963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mg de CaCO</a:t>
                </a:r>
                <a:r>
                  <a:rPr lang="pt-BR" baseline="-25000" dirty="0" smtClean="0"/>
                  <a:t>3</a:t>
                </a:r>
                <a:r>
                  <a:rPr lang="pt-BR" dirty="0" smtClean="0"/>
                  <a:t> / L </a:t>
                </a:r>
                <a:endParaRPr lang="pt-BR" dirty="0"/>
              </a:p>
            </p:txBody>
          </p:sp>
          <p:sp>
            <p:nvSpPr>
              <p:cNvPr id="20" name="Chave esquerda 19"/>
              <p:cNvSpPr/>
              <p:nvPr/>
            </p:nvSpPr>
            <p:spPr>
              <a:xfrm rot="5400000">
                <a:off x="1367644" y="2600908"/>
                <a:ext cx="216024" cy="2016224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Chave esquerda 20"/>
              <p:cNvSpPr/>
              <p:nvPr/>
            </p:nvSpPr>
            <p:spPr>
              <a:xfrm rot="5400000">
                <a:off x="2267744" y="980728"/>
                <a:ext cx="360040" cy="3960440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467544" y="3068960"/>
                <a:ext cx="20522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dirty="0" smtClean="0"/>
                  <a:t>Ideal para criação peixes de água doce</a:t>
                </a:r>
                <a:endParaRPr lang="pt-BR" sz="1400" dirty="0"/>
              </a:p>
            </p:txBody>
          </p:sp>
          <p:sp>
            <p:nvSpPr>
              <p:cNvPr id="23" name="CaixaDeTexto 22"/>
              <p:cNvSpPr txBox="1"/>
              <p:nvPr/>
            </p:nvSpPr>
            <p:spPr>
              <a:xfrm>
                <a:off x="1295636" y="2132856"/>
                <a:ext cx="20522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dirty="0" smtClean="0"/>
                  <a:t>Ideal para criação camarões de água doce</a:t>
                </a:r>
                <a:endParaRPr lang="pt-BR" sz="1400" dirty="0"/>
              </a:p>
            </p:txBody>
          </p:sp>
          <p:pic>
            <p:nvPicPr>
              <p:cNvPr id="3074" name="Picture 2" descr="Resultado de imagem para figura peixe morto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6861" y="3717032"/>
                <a:ext cx="868836" cy="3788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Chave esquerda 24"/>
              <p:cNvSpPr/>
              <p:nvPr/>
            </p:nvSpPr>
            <p:spPr>
              <a:xfrm rot="5400000">
                <a:off x="6732239" y="1196752"/>
                <a:ext cx="360041" cy="3528392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CaixaDeTexto 25"/>
              <p:cNvSpPr txBox="1"/>
              <p:nvPr/>
            </p:nvSpPr>
            <p:spPr>
              <a:xfrm>
                <a:off x="5616116" y="2132856"/>
                <a:ext cx="20522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dirty="0" smtClean="0"/>
                  <a:t>Adequado para criação de peixes marinhos e estuarinos</a:t>
                </a:r>
                <a:endParaRPr lang="pt-BR" sz="1400" dirty="0"/>
              </a:p>
            </p:txBody>
          </p:sp>
          <p:sp>
            <p:nvSpPr>
              <p:cNvPr id="27" name="Chave esquerda 26"/>
              <p:cNvSpPr/>
              <p:nvPr/>
            </p:nvSpPr>
            <p:spPr>
              <a:xfrm rot="5400000">
                <a:off x="4742438" y="1674386"/>
                <a:ext cx="163180" cy="792088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9" name="CaixaDeTexto 28"/>
              <p:cNvSpPr txBox="1"/>
              <p:nvPr/>
            </p:nvSpPr>
            <p:spPr>
              <a:xfrm>
                <a:off x="3743908" y="1465620"/>
                <a:ext cx="20522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dirty="0"/>
                  <a:t>P</a:t>
                </a:r>
                <a:r>
                  <a:rPr lang="pt-BR" sz="1400" dirty="0" smtClean="0"/>
                  <a:t>rejudicial para criação camarões de água doce</a:t>
                </a:r>
                <a:endParaRPr lang="pt-BR" sz="1400" dirty="0"/>
              </a:p>
            </p:txBody>
          </p:sp>
          <p:pic>
            <p:nvPicPr>
              <p:cNvPr id="3076" name="Picture 4" descr="Imagem relacionada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0192" y="3122922"/>
                <a:ext cx="1559851" cy="8481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8" name="Picture 6" descr="Resultado de imagem para macrobrachium rosenbergii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8644" y="3330570"/>
                <a:ext cx="1147199" cy="7380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072" name="CaixaDeTexto 3071"/>
          <p:cNvSpPr txBox="1"/>
          <p:nvPr/>
        </p:nvSpPr>
        <p:spPr>
          <a:xfrm>
            <a:off x="467544" y="465313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Relação alcalinidade da água no comportamento de algumas sp. de cultivo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231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rgbClr val="00B050"/>
                </a:solidFill>
              </a:rPr>
              <a:t>Dureza da água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Está determinada pelo conteúdo de sais de cálcio e de magnésio presentes na água (Ca e Mg).</a:t>
            </a:r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251520" y="3509479"/>
            <a:ext cx="8712968" cy="2331499"/>
            <a:chOff x="251520" y="1990053"/>
            <a:chExt cx="8712968" cy="2331499"/>
          </a:xfrm>
        </p:grpSpPr>
        <p:sp>
          <p:nvSpPr>
            <p:cNvPr id="5" name="CaixaDeTexto 4"/>
            <p:cNvSpPr txBox="1"/>
            <p:nvPr/>
          </p:nvSpPr>
          <p:spPr>
            <a:xfrm>
              <a:off x="8316416" y="3429000"/>
              <a:ext cx="648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/>
                <a:t>300,0</a:t>
              </a:r>
              <a:endParaRPr lang="pt-BR" sz="1600" dirty="0"/>
            </a:p>
          </p:txBody>
        </p:sp>
        <p:grpSp>
          <p:nvGrpSpPr>
            <p:cNvPr id="6" name="Grupo 5"/>
            <p:cNvGrpSpPr/>
            <p:nvPr/>
          </p:nvGrpSpPr>
          <p:grpSpPr>
            <a:xfrm>
              <a:off x="251520" y="1990053"/>
              <a:ext cx="8352928" cy="2331499"/>
              <a:chOff x="251520" y="2979001"/>
              <a:chExt cx="8352928" cy="2331499"/>
            </a:xfrm>
          </p:grpSpPr>
          <p:cxnSp>
            <p:nvCxnSpPr>
              <p:cNvPr id="7" name="Conector reto 6"/>
              <p:cNvCxnSpPr/>
              <p:nvPr/>
            </p:nvCxnSpPr>
            <p:spPr>
              <a:xfrm>
                <a:off x="467544" y="4221088"/>
                <a:ext cx="8136904" cy="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ctor reto 7"/>
              <p:cNvCxnSpPr/>
              <p:nvPr/>
            </p:nvCxnSpPr>
            <p:spPr>
              <a:xfrm>
                <a:off x="467544" y="4077072"/>
                <a:ext cx="0" cy="2880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to 8"/>
              <p:cNvCxnSpPr/>
              <p:nvPr/>
            </p:nvCxnSpPr>
            <p:spPr>
              <a:xfrm>
                <a:off x="2483768" y="4077072"/>
                <a:ext cx="0" cy="2880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>
                <a:off x="5220072" y="4077072"/>
                <a:ext cx="0" cy="2880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11"/>
              <p:cNvCxnSpPr/>
              <p:nvPr/>
            </p:nvCxnSpPr>
            <p:spPr>
              <a:xfrm>
                <a:off x="8604448" y="4077072"/>
                <a:ext cx="0" cy="2880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CaixaDeTexto 12"/>
              <p:cNvSpPr txBox="1"/>
              <p:nvPr/>
            </p:nvSpPr>
            <p:spPr>
              <a:xfrm>
                <a:off x="251520" y="4437112"/>
                <a:ext cx="6480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 smtClean="0"/>
                  <a:t>20,0</a:t>
                </a:r>
                <a:endParaRPr lang="pt-BR" sz="1600" dirty="0"/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2123728" y="4437112"/>
                <a:ext cx="7920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 smtClean="0"/>
                  <a:t>110,0</a:t>
                </a:r>
                <a:endParaRPr lang="pt-BR" sz="1600" dirty="0"/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5004048" y="4437112"/>
                <a:ext cx="7920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 smtClean="0"/>
                  <a:t>200,0</a:t>
                </a:r>
                <a:endParaRPr lang="pt-BR" sz="1600" dirty="0"/>
              </a:p>
            </p:txBody>
          </p:sp>
          <p:sp>
            <p:nvSpPr>
              <p:cNvPr id="17" name="CaixaDeTexto 16"/>
              <p:cNvSpPr txBox="1"/>
              <p:nvPr/>
            </p:nvSpPr>
            <p:spPr>
              <a:xfrm>
                <a:off x="3347864" y="4941168"/>
                <a:ext cx="30963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pt-BR" dirty="0"/>
              </a:p>
            </p:txBody>
          </p:sp>
          <p:pic>
            <p:nvPicPr>
              <p:cNvPr id="22" name="Picture 2" descr="Resultado de imagem para figura peixe morto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490" y="2979002"/>
                <a:ext cx="1280606" cy="5584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6" descr="Resultado de imagem para macrobrachium rosenbergi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3728" y="2979001"/>
                <a:ext cx="1147199" cy="7380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9" name="Seta para cima 28"/>
          <p:cNvSpPr/>
          <p:nvPr/>
        </p:nvSpPr>
        <p:spPr>
          <a:xfrm>
            <a:off x="323528" y="5445224"/>
            <a:ext cx="318237" cy="10536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611560" y="5949280"/>
            <a:ext cx="2155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Ideal crescimento peixes</a:t>
            </a:r>
            <a:endParaRPr lang="pt-BR" sz="1600" dirty="0"/>
          </a:p>
        </p:txBody>
      </p:sp>
      <p:sp>
        <p:nvSpPr>
          <p:cNvPr id="32" name="Seta para cima 31"/>
          <p:cNvSpPr/>
          <p:nvPr/>
        </p:nvSpPr>
        <p:spPr>
          <a:xfrm>
            <a:off x="2344681" y="5445224"/>
            <a:ext cx="318237" cy="10536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2632713" y="5949280"/>
            <a:ext cx="2155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Ideal crescimento </a:t>
            </a:r>
            <a:r>
              <a:rPr lang="pt-BR" sz="1600" i="1" dirty="0" smtClean="0"/>
              <a:t>M. </a:t>
            </a:r>
            <a:r>
              <a:rPr lang="pt-BR" sz="1600" i="1" dirty="0" err="1" smtClean="0"/>
              <a:t>rosenbergii</a:t>
            </a:r>
            <a:endParaRPr lang="pt-BR" sz="1600" i="1" dirty="0"/>
          </a:p>
        </p:txBody>
      </p:sp>
      <p:sp>
        <p:nvSpPr>
          <p:cNvPr id="34" name="Seta para cima 33"/>
          <p:cNvSpPr/>
          <p:nvPr/>
        </p:nvSpPr>
        <p:spPr>
          <a:xfrm>
            <a:off x="5080985" y="5445224"/>
            <a:ext cx="318237" cy="10536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5369017" y="5949280"/>
            <a:ext cx="2155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Inibição crescimento </a:t>
            </a:r>
            <a:r>
              <a:rPr lang="pt-BR" sz="1600" i="1" dirty="0" smtClean="0"/>
              <a:t>M. </a:t>
            </a:r>
            <a:r>
              <a:rPr lang="pt-BR" sz="1600" i="1" dirty="0" err="1" smtClean="0"/>
              <a:t>rosenbergii</a:t>
            </a:r>
            <a:endParaRPr lang="pt-BR" sz="1600" i="1" dirty="0"/>
          </a:p>
        </p:txBody>
      </p:sp>
    </p:spTree>
    <p:extLst>
      <p:ext uri="{BB962C8B-B14F-4D97-AF65-F5344CB8AC3E}">
        <p14:creationId xmlns:p14="http://schemas.microsoft.com/office/powerpoint/2010/main" val="209086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 smtClean="0"/>
              <a:t>Classificação da água de acordo com o grau de dureza:</a:t>
            </a:r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sz="2800" dirty="0"/>
          </a:p>
          <a:p>
            <a:pPr marL="0" indent="0" algn="ctr">
              <a:buNone/>
            </a:pPr>
            <a:r>
              <a:rPr lang="pt-BR" sz="2800" dirty="0" smtClean="0"/>
              <a:t>0 – 75 mg/L   = </a:t>
            </a:r>
            <a:r>
              <a:rPr lang="pt-BR" sz="2800" dirty="0" smtClean="0">
                <a:solidFill>
                  <a:srgbClr val="0070C0"/>
                </a:solidFill>
              </a:rPr>
              <a:t>branda</a:t>
            </a:r>
          </a:p>
          <a:p>
            <a:pPr marL="0" indent="0" algn="ctr">
              <a:buNone/>
            </a:pPr>
            <a:r>
              <a:rPr lang="pt-BR" sz="2800" dirty="0" smtClean="0"/>
              <a:t>75 – 150 mg/L  = </a:t>
            </a:r>
            <a:r>
              <a:rPr lang="pt-BR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moderadamente dura</a:t>
            </a:r>
          </a:p>
          <a:p>
            <a:pPr marL="0" indent="0" algn="ctr">
              <a:buNone/>
            </a:pPr>
            <a:r>
              <a:rPr lang="pt-BR" sz="2800" dirty="0" smtClean="0"/>
              <a:t>150 – 300 mg/L = 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dura</a:t>
            </a:r>
          </a:p>
          <a:p>
            <a:pPr marL="0" indent="0" algn="ctr">
              <a:buNone/>
            </a:pPr>
            <a:r>
              <a:rPr lang="pt-BR" sz="2800" dirty="0" smtClean="0"/>
              <a:t>300 ou mais mg/L =  </a:t>
            </a:r>
            <a:r>
              <a:rPr lang="pt-BR" sz="2800" dirty="0" smtClean="0">
                <a:solidFill>
                  <a:srgbClr val="FF0000"/>
                </a:solidFill>
              </a:rPr>
              <a:t>extremamente dura</a:t>
            </a:r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 smtClean="0"/>
              <a:t>Esta classificação não tem aplicação biológica, somente é importante em termos de tratamento de água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90744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323528" y="1268760"/>
            <a:ext cx="8496944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28727"/>
            <a:ext cx="8229600" cy="2348345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Nota: a dureza da água para camarões marinhos e de águas salobras é um parâmetro irrelevante, pois a dureza da água do mar tem média de 6.600 mg/L de sais de Ca</a:t>
            </a:r>
            <a:r>
              <a:rPr lang="pt-BR" baseline="30000" dirty="0" smtClean="0"/>
              <a:t>+</a:t>
            </a:r>
            <a:r>
              <a:rPr lang="pt-BR" dirty="0" smtClean="0"/>
              <a:t> e Mg</a:t>
            </a:r>
            <a:r>
              <a:rPr lang="pt-BR" baseline="30000" dirty="0" smtClean="0"/>
              <a:t>+</a:t>
            </a:r>
            <a:endParaRPr lang="pt-BR" baseline="30000" dirty="0"/>
          </a:p>
        </p:txBody>
      </p:sp>
      <p:pic>
        <p:nvPicPr>
          <p:cNvPr id="409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09120"/>
            <a:ext cx="3816424" cy="225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46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rgbClr val="00B050"/>
                </a:solidFill>
              </a:rPr>
              <a:t>Acidez da água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É a [  ] total de ácidos tituláveis (que podem ser neutralizados com bases), expresso em mg/L de equivalentes de carbonato de cálcio.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Do ponto de vista de aquicultura, a acidez mensurável tem pouco interesse </a:t>
            </a:r>
            <a:r>
              <a:rPr lang="pt-BR" u="sng" dirty="0" smtClean="0"/>
              <a:t>quando a água apresenta certa alcalinidade.</a:t>
            </a:r>
            <a:endParaRPr lang="pt-BR" u="sng" dirty="0"/>
          </a:p>
        </p:txBody>
      </p:sp>
    </p:spTree>
    <p:extLst>
      <p:ext uri="{BB962C8B-B14F-4D97-AF65-F5344CB8AC3E}">
        <p14:creationId xmlns:p14="http://schemas.microsoft.com/office/powerpoint/2010/main" val="38367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rgbClr val="00B050"/>
                </a:solidFill>
              </a:rPr>
              <a:t>Capacidade buffer ou tampão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 smtClean="0"/>
              <a:t>São as substâncias que em solução na água oferecem resistência as variações de pH, quando ácidos ou bases são incorporados ao sistema.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r>
              <a:rPr lang="pt-BR" sz="2800" dirty="0" smtClean="0"/>
              <a:t>Em águas naturais o CO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 é liberado pelos processos respiratórios do </a:t>
            </a:r>
            <a:r>
              <a:rPr lang="pt-BR" sz="2800" dirty="0" err="1" smtClean="0"/>
              <a:t>fitoplâncton</a:t>
            </a:r>
            <a:r>
              <a:rPr lang="pt-BR" sz="2800" dirty="0" smtClean="0"/>
              <a:t> e dos demais organismos, assim como adicionado da atmosfera por difusão.</a:t>
            </a:r>
          </a:p>
        </p:txBody>
      </p:sp>
    </p:spTree>
    <p:extLst>
      <p:ext uri="{BB962C8B-B14F-4D97-AF65-F5344CB8AC3E}">
        <p14:creationId xmlns:p14="http://schemas.microsoft.com/office/powerpoint/2010/main" val="323476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Processos fisiológicos como respiração e fotossíntese injetam e removem, diariamente, grandes quantidades de oxigênio e gás carbônico nos sistemas aquícolas.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Devido à reação ácida do gás carbônico na água, pode haver flutuações diárias nos valores de pH.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93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rgbClr val="00B050"/>
                </a:solidFill>
              </a:rPr>
              <a:t>definição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 pH (potencial </a:t>
            </a:r>
            <a:r>
              <a:rPr lang="pt-BR" dirty="0" err="1" smtClean="0"/>
              <a:t>hidrogeniônico</a:t>
            </a:r>
            <a:r>
              <a:rPr lang="pt-BR" dirty="0" smtClean="0"/>
              <a:t>), é uma medida da [  ] de íons H</a:t>
            </a:r>
            <a:r>
              <a:rPr lang="pt-BR" baseline="30000" dirty="0" smtClean="0"/>
              <a:t>+ </a:t>
            </a:r>
            <a:r>
              <a:rPr lang="pt-BR" dirty="0" smtClean="0"/>
              <a:t>na água.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pH é o logaritmo negativo da [H</a:t>
            </a:r>
            <a:r>
              <a:rPr lang="pt-BR" baseline="30000" dirty="0" smtClean="0"/>
              <a:t>+</a:t>
            </a:r>
            <a:r>
              <a:rPr lang="pt-BR" dirty="0" smtClean="0"/>
              <a:t>] presente na água, e expressa a acidez ou alcalinidade de um líquido.</a:t>
            </a:r>
          </a:p>
          <a:p>
            <a:endParaRPr lang="pt-BR" dirty="0"/>
          </a:p>
          <a:p>
            <a:pPr algn="ctr"/>
            <a:r>
              <a:rPr lang="pt-BR" dirty="0" smtClean="0"/>
              <a:t>pH = - log [H</a:t>
            </a:r>
            <a:r>
              <a:rPr lang="pt-BR" baseline="30000" dirty="0" smtClean="0"/>
              <a:t>+</a:t>
            </a:r>
            <a:r>
              <a:rPr lang="pt-BR" dirty="0" smtClean="0"/>
              <a:t>]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08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Flutuação diária pH no viveiro</a:t>
            </a:r>
            <a:endParaRPr lang="pt-BR" dirty="0">
              <a:solidFill>
                <a:srgbClr val="00B050"/>
              </a:solidFill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>
            <a:off x="1619672" y="5085184"/>
            <a:ext cx="59766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V="1">
            <a:off x="1619672" y="2276872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899592" y="209220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pH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43608" y="2766987"/>
            <a:ext cx="5760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9,5</a:t>
            </a:r>
          </a:p>
          <a:p>
            <a:endParaRPr lang="pt-BR" sz="1400" dirty="0" smtClean="0"/>
          </a:p>
          <a:p>
            <a:r>
              <a:rPr lang="pt-BR" sz="1400" dirty="0" smtClean="0"/>
              <a:t>9,0</a:t>
            </a:r>
          </a:p>
          <a:p>
            <a:endParaRPr lang="pt-BR" sz="1400" dirty="0" smtClean="0"/>
          </a:p>
          <a:p>
            <a:r>
              <a:rPr lang="pt-BR" sz="1400" dirty="0" smtClean="0"/>
              <a:t>8,5</a:t>
            </a:r>
          </a:p>
          <a:p>
            <a:endParaRPr lang="pt-BR" sz="1400" dirty="0" smtClean="0"/>
          </a:p>
          <a:p>
            <a:r>
              <a:rPr lang="pt-BR" sz="1400" dirty="0" smtClean="0"/>
              <a:t>8,0</a:t>
            </a:r>
          </a:p>
          <a:p>
            <a:endParaRPr lang="pt-BR" sz="1400" dirty="0" smtClean="0"/>
          </a:p>
          <a:p>
            <a:r>
              <a:rPr lang="pt-BR" sz="1400" dirty="0" smtClean="0"/>
              <a:t>7,5</a:t>
            </a:r>
          </a:p>
          <a:p>
            <a:endParaRPr lang="pt-BR" sz="1400" dirty="0" smtClean="0"/>
          </a:p>
          <a:p>
            <a:r>
              <a:rPr lang="pt-BR" sz="1400" dirty="0" smtClean="0"/>
              <a:t>7,0</a:t>
            </a:r>
            <a:endParaRPr lang="pt-BR" sz="1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619672" y="522920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6:00</a:t>
            </a:r>
            <a:endParaRPr lang="pt-BR" sz="1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339752" y="522920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12:00</a:t>
            </a:r>
            <a:endParaRPr lang="pt-BR" sz="1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203848" y="522920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18:00</a:t>
            </a:r>
            <a:endParaRPr lang="pt-BR" sz="1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995936" y="522920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24:00</a:t>
            </a:r>
            <a:endParaRPr lang="pt-BR" sz="1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644008" y="522920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6:00</a:t>
            </a:r>
            <a:endParaRPr lang="pt-BR" sz="1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364088" y="522920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12:00</a:t>
            </a:r>
            <a:endParaRPr lang="pt-BR" sz="1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228184" y="522920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18:00</a:t>
            </a:r>
            <a:endParaRPr lang="pt-BR" sz="1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7020272" y="522920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24:00</a:t>
            </a:r>
            <a:endParaRPr lang="pt-BR" sz="1400" dirty="0"/>
          </a:p>
        </p:txBody>
      </p:sp>
      <p:sp>
        <p:nvSpPr>
          <p:cNvPr id="19" name="Forma livre 18"/>
          <p:cNvSpPr/>
          <p:nvPr/>
        </p:nvSpPr>
        <p:spPr>
          <a:xfrm>
            <a:off x="1911927" y="3406378"/>
            <a:ext cx="5320146" cy="1325798"/>
          </a:xfrm>
          <a:custGeom>
            <a:avLst/>
            <a:gdLst>
              <a:gd name="connsiteX0" fmla="*/ 0 w 5320146"/>
              <a:gd name="connsiteY0" fmla="*/ 1221040 h 1325798"/>
              <a:gd name="connsiteX1" fmla="*/ 678873 w 5320146"/>
              <a:gd name="connsiteY1" fmla="*/ 154240 h 1325798"/>
              <a:gd name="connsiteX2" fmla="*/ 1510146 w 5320146"/>
              <a:gd name="connsiteY2" fmla="*/ 112677 h 1325798"/>
              <a:gd name="connsiteX3" fmla="*/ 2286000 w 5320146"/>
              <a:gd name="connsiteY3" fmla="*/ 943949 h 1325798"/>
              <a:gd name="connsiteX4" fmla="*/ 2798618 w 5320146"/>
              <a:gd name="connsiteY4" fmla="*/ 1290313 h 1325798"/>
              <a:gd name="connsiteX5" fmla="*/ 3657600 w 5320146"/>
              <a:gd name="connsiteY5" fmla="*/ 126531 h 1325798"/>
              <a:gd name="connsiteX6" fmla="*/ 4488873 w 5320146"/>
              <a:gd name="connsiteY6" fmla="*/ 154240 h 1325798"/>
              <a:gd name="connsiteX7" fmla="*/ 5320146 w 5320146"/>
              <a:gd name="connsiteY7" fmla="*/ 1221040 h 132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0146" h="1325798">
                <a:moveTo>
                  <a:pt x="0" y="1221040"/>
                </a:moveTo>
                <a:cubicBezTo>
                  <a:pt x="213591" y="780003"/>
                  <a:pt x="427182" y="338967"/>
                  <a:pt x="678873" y="154240"/>
                </a:cubicBezTo>
                <a:cubicBezTo>
                  <a:pt x="930564" y="-30487"/>
                  <a:pt x="1242292" y="-18941"/>
                  <a:pt x="1510146" y="112677"/>
                </a:cubicBezTo>
                <a:cubicBezTo>
                  <a:pt x="1778000" y="244295"/>
                  <a:pt x="2071255" y="747676"/>
                  <a:pt x="2286000" y="943949"/>
                </a:cubicBezTo>
                <a:cubicBezTo>
                  <a:pt x="2500745" y="1140222"/>
                  <a:pt x="2570018" y="1426549"/>
                  <a:pt x="2798618" y="1290313"/>
                </a:cubicBezTo>
                <a:cubicBezTo>
                  <a:pt x="3027218" y="1154077"/>
                  <a:pt x="3375891" y="315876"/>
                  <a:pt x="3657600" y="126531"/>
                </a:cubicBezTo>
                <a:cubicBezTo>
                  <a:pt x="3939309" y="-62815"/>
                  <a:pt x="4211782" y="-28178"/>
                  <a:pt x="4488873" y="154240"/>
                </a:cubicBezTo>
                <a:cubicBezTo>
                  <a:pt x="4765964" y="336658"/>
                  <a:pt x="5043055" y="778849"/>
                  <a:pt x="5320146" y="12210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7344308" y="4365104"/>
            <a:ext cx="828092" cy="36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pH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21" name="Forma livre 20"/>
          <p:cNvSpPr/>
          <p:nvPr/>
        </p:nvSpPr>
        <p:spPr>
          <a:xfrm>
            <a:off x="1898073" y="3311236"/>
            <a:ext cx="5292436" cy="1275318"/>
          </a:xfrm>
          <a:custGeom>
            <a:avLst/>
            <a:gdLst>
              <a:gd name="connsiteX0" fmla="*/ 0 w 5292436"/>
              <a:gd name="connsiteY0" fmla="*/ 0 h 1275318"/>
              <a:gd name="connsiteX1" fmla="*/ 1385454 w 5292436"/>
              <a:gd name="connsiteY1" fmla="*/ 1274619 h 1275318"/>
              <a:gd name="connsiteX2" fmla="*/ 2798618 w 5292436"/>
              <a:gd name="connsiteY2" fmla="*/ 193964 h 1275318"/>
              <a:gd name="connsiteX3" fmla="*/ 4364182 w 5292436"/>
              <a:gd name="connsiteY3" fmla="*/ 1191491 h 1275318"/>
              <a:gd name="connsiteX4" fmla="*/ 5292436 w 5292436"/>
              <a:gd name="connsiteY4" fmla="*/ 69273 h 127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2436" h="1275318">
                <a:moveTo>
                  <a:pt x="0" y="0"/>
                </a:moveTo>
                <a:cubicBezTo>
                  <a:pt x="459509" y="621146"/>
                  <a:pt x="919018" y="1242292"/>
                  <a:pt x="1385454" y="1274619"/>
                </a:cubicBezTo>
                <a:cubicBezTo>
                  <a:pt x="1851890" y="1306946"/>
                  <a:pt x="2302163" y="207819"/>
                  <a:pt x="2798618" y="193964"/>
                </a:cubicBezTo>
                <a:cubicBezTo>
                  <a:pt x="3295073" y="180109"/>
                  <a:pt x="3948546" y="1212273"/>
                  <a:pt x="4364182" y="1191491"/>
                </a:cubicBezTo>
                <a:cubicBezTo>
                  <a:pt x="4779818" y="1170709"/>
                  <a:pt x="5036127" y="619991"/>
                  <a:pt x="5292436" y="6927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7232073" y="3140968"/>
            <a:ext cx="137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CO</a:t>
            </a:r>
            <a:r>
              <a:rPr lang="pt-BR" baseline="-25000" dirty="0" smtClean="0">
                <a:solidFill>
                  <a:srgbClr val="FF0000"/>
                </a:solidFill>
              </a:rPr>
              <a:t>2</a:t>
            </a:r>
            <a:endParaRPr lang="pt-BR" baseline="-25000" dirty="0">
              <a:solidFill>
                <a:srgbClr val="FF0000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860032" y="1700808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Animais Respiram =        CO</a:t>
            </a:r>
            <a:r>
              <a:rPr lang="pt-BR" baseline="-25000" dirty="0" smtClean="0"/>
              <a:t>2</a:t>
            </a:r>
            <a:r>
              <a:rPr lang="pt-BR" dirty="0" smtClean="0"/>
              <a:t>   e      pH;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Fitoplâncton Produz O</a:t>
            </a:r>
            <a:r>
              <a:rPr lang="pt-BR" baseline="-25000" dirty="0" smtClean="0"/>
              <a:t>2</a:t>
            </a:r>
            <a:r>
              <a:rPr lang="pt-BR" dirty="0" smtClean="0"/>
              <a:t> =      CO</a:t>
            </a:r>
            <a:r>
              <a:rPr lang="pt-BR" baseline="-25000" dirty="0" smtClean="0"/>
              <a:t>2</a:t>
            </a:r>
            <a:r>
              <a:rPr lang="pt-BR" dirty="0" smtClean="0"/>
              <a:t>  e     pH</a:t>
            </a:r>
            <a:endParaRPr lang="pt-BR" dirty="0"/>
          </a:p>
        </p:txBody>
      </p:sp>
      <p:sp>
        <p:nvSpPr>
          <p:cNvPr id="26" name="Seta para cima 25"/>
          <p:cNvSpPr/>
          <p:nvPr/>
        </p:nvSpPr>
        <p:spPr>
          <a:xfrm>
            <a:off x="6948264" y="1449651"/>
            <a:ext cx="144016" cy="5391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 para baixo 26"/>
          <p:cNvSpPr/>
          <p:nvPr/>
        </p:nvSpPr>
        <p:spPr>
          <a:xfrm>
            <a:off x="7884368" y="1484784"/>
            <a:ext cx="144016" cy="5224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para baixo 27"/>
          <p:cNvSpPr/>
          <p:nvPr/>
        </p:nvSpPr>
        <p:spPr>
          <a:xfrm>
            <a:off x="7380312" y="2258435"/>
            <a:ext cx="144016" cy="5224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 para cima 28"/>
          <p:cNvSpPr/>
          <p:nvPr/>
        </p:nvSpPr>
        <p:spPr>
          <a:xfrm>
            <a:off x="8172400" y="2241739"/>
            <a:ext cx="144016" cy="5391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/>
          <p:cNvSpPr txBox="1"/>
          <p:nvPr/>
        </p:nvSpPr>
        <p:spPr>
          <a:xfrm>
            <a:off x="4319972" y="6021288"/>
            <a:ext cx="334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Durante o dia = retira CO</a:t>
            </a:r>
            <a:r>
              <a:rPr lang="pt-BR" baseline="-25000" dirty="0" smtClean="0"/>
              <a:t>2</a:t>
            </a:r>
            <a:r>
              <a:rPr lang="pt-BR" dirty="0" smtClean="0"/>
              <a:t>;</a:t>
            </a:r>
          </a:p>
          <a:p>
            <a:r>
              <a:rPr lang="pt-BR" dirty="0" smtClean="0"/>
              <a:t>Durante a noite = aumenta CO</a:t>
            </a:r>
            <a:r>
              <a:rPr lang="pt-BR" baseline="-25000" dirty="0" smtClean="0"/>
              <a:t>2</a:t>
            </a:r>
            <a:endParaRPr lang="pt-BR" baseline="-25000" dirty="0"/>
          </a:p>
        </p:txBody>
      </p:sp>
    </p:spTree>
    <p:extLst>
      <p:ext uri="{BB962C8B-B14F-4D97-AF65-F5344CB8AC3E}">
        <p14:creationId xmlns:p14="http://schemas.microsoft.com/office/powerpoint/2010/main" val="415465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A remoção do CO</a:t>
            </a:r>
            <a:r>
              <a:rPr lang="pt-BR" baseline="-25000" dirty="0" smtClean="0"/>
              <a:t>2</a:t>
            </a:r>
            <a:r>
              <a:rPr lang="pt-BR" dirty="0" smtClean="0"/>
              <a:t> da água provoca aumento do pH (torna o ambiente mais alcalino)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Em ambientes de cultivo, onde o fito costuma proliferar em grandes quantidades (</a:t>
            </a:r>
            <a:r>
              <a:rPr lang="pt-BR" i="1" dirty="0" err="1" smtClean="0"/>
              <a:t>bloom</a:t>
            </a:r>
            <a:r>
              <a:rPr lang="pt-BR" i="1" dirty="0" smtClean="0"/>
              <a:t> </a:t>
            </a:r>
            <a:r>
              <a:rPr lang="pt-BR" i="1" dirty="0" err="1" smtClean="0"/>
              <a:t>algal</a:t>
            </a:r>
            <a:r>
              <a:rPr lang="pt-BR" dirty="0" smtClean="0"/>
              <a:t>), o pH pode aumentar bastante devido a liberação dos íon hidroxila (OH</a:t>
            </a:r>
            <a:r>
              <a:rPr lang="pt-BR" baseline="30000" dirty="0" smtClean="0"/>
              <a:t>-</a:t>
            </a:r>
            <a:r>
              <a:rPr lang="pt-BR" dirty="0" smtClean="0"/>
              <a:t>), resultante da hidrólise do bicarbonato (HCO</a:t>
            </a:r>
            <a:r>
              <a:rPr lang="pt-BR" baseline="-25000" dirty="0" smtClean="0"/>
              <a:t>3</a:t>
            </a:r>
            <a:r>
              <a:rPr lang="pt-BR" dirty="0" smtClean="0"/>
              <a:t>), realizado pelas células vegetais para a obtenção do CO</a:t>
            </a:r>
            <a:r>
              <a:rPr lang="pt-BR" baseline="-25000" dirty="0" smtClean="0"/>
              <a:t>2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Seta em curva para a direita 3"/>
          <p:cNvSpPr/>
          <p:nvPr/>
        </p:nvSpPr>
        <p:spPr>
          <a:xfrm>
            <a:off x="2843808" y="1484784"/>
            <a:ext cx="360040" cy="43204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419872" y="170080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As plantas retiram o CO</a:t>
            </a:r>
            <a:r>
              <a:rPr lang="pt-BR" baseline="-25000" dirty="0" smtClean="0">
                <a:solidFill>
                  <a:srgbClr val="FF0000"/>
                </a:solidFill>
              </a:rPr>
              <a:t>2</a:t>
            </a:r>
            <a:r>
              <a:rPr lang="pt-BR" dirty="0" smtClean="0">
                <a:solidFill>
                  <a:srgbClr val="FF0000"/>
                </a:solidFill>
              </a:rPr>
              <a:t> para a produção do O</a:t>
            </a:r>
            <a:r>
              <a:rPr lang="pt-BR" baseline="-25000" dirty="0" smtClean="0">
                <a:solidFill>
                  <a:srgbClr val="FF0000"/>
                </a:solidFill>
              </a:rPr>
              <a:t>2</a:t>
            </a:r>
            <a:endParaRPr lang="pt-BR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água eutrofiz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0" y="260648"/>
            <a:ext cx="5048053" cy="335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m para fitoplânc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11238"/>
            <a:ext cx="2828925" cy="1933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11560" y="470598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HCO</a:t>
            </a:r>
            <a:r>
              <a:rPr lang="pt-BR" sz="2800" baseline="-25000" dirty="0" smtClean="0"/>
              <a:t>3</a:t>
            </a:r>
            <a:endParaRPr lang="pt-BR" sz="2800" baseline="-25000" dirty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1547664" y="4967590"/>
            <a:ext cx="143641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2987824" y="472514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OH</a:t>
            </a:r>
            <a:r>
              <a:rPr lang="pt-BR" sz="2800" baseline="30000" dirty="0" smtClean="0"/>
              <a:t>-</a:t>
            </a:r>
            <a:endParaRPr lang="pt-BR" sz="2800" baseline="30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131840" y="508518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+</a:t>
            </a:r>
            <a:endParaRPr lang="pt-BR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987824" y="542606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CO</a:t>
            </a:r>
            <a:r>
              <a:rPr lang="pt-BR" sz="2800" baseline="-25000" dirty="0" smtClean="0"/>
              <a:t>2</a:t>
            </a:r>
            <a:endParaRPr lang="pt-BR" sz="2800" baseline="-25000" dirty="0"/>
          </a:p>
        </p:txBody>
      </p:sp>
      <p:sp>
        <p:nvSpPr>
          <p:cNvPr id="10" name="Seta em curva para a direita 9"/>
          <p:cNvSpPr/>
          <p:nvPr/>
        </p:nvSpPr>
        <p:spPr>
          <a:xfrm rot="20715480">
            <a:off x="2915516" y="5949280"/>
            <a:ext cx="432048" cy="43204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563888" y="609329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Fito utiliza para produzir O</a:t>
            </a:r>
            <a:r>
              <a:rPr lang="pt-BR" baseline="-25000" dirty="0" smtClean="0"/>
              <a:t>2</a:t>
            </a:r>
            <a:endParaRPr lang="pt-BR" baseline="-25000" dirty="0"/>
          </a:p>
        </p:txBody>
      </p:sp>
      <p:sp>
        <p:nvSpPr>
          <p:cNvPr id="12" name="Seta para a direita 11"/>
          <p:cNvSpPr/>
          <p:nvPr/>
        </p:nvSpPr>
        <p:spPr>
          <a:xfrm>
            <a:off x="3779912" y="4937539"/>
            <a:ext cx="792088" cy="98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4644008" y="479715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Sobra no viveiro</a:t>
            </a:r>
            <a:endParaRPr lang="pt-BR" dirty="0"/>
          </a:p>
        </p:txBody>
      </p:sp>
      <p:sp>
        <p:nvSpPr>
          <p:cNvPr id="15" name="Seta para a direita 14"/>
          <p:cNvSpPr/>
          <p:nvPr/>
        </p:nvSpPr>
        <p:spPr>
          <a:xfrm>
            <a:off x="6372200" y="4937539"/>
            <a:ext cx="720080" cy="147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7282606" y="4797152"/>
            <a:ext cx="124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Eleva pH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611560" y="378904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Para as plantas produzirem oxigênio:</a:t>
            </a:r>
          </a:p>
          <a:p>
            <a:r>
              <a:rPr lang="pt-BR" dirty="0" smtClean="0"/>
              <a:t>Hidrolisar o bicarbonato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5868144" y="332656"/>
            <a:ext cx="282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Imagens: Google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592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capacidade buffer ou tampão ág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98726"/>
            <a:ext cx="5184576" cy="39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876256" y="1814749"/>
            <a:ext cx="1280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&lt; 20 mg/L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417359" y="2822861"/>
            <a:ext cx="153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40 – 300 mg/L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092280" y="3445128"/>
            <a:ext cx="1185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moderada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83568" y="188640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00B050"/>
                </a:solidFill>
              </a:rPr>
              <a:t>Sistema buffer de bicarbonato evita estas mudanças repentinas de pH</a:t>
            </a:r>
            <a:endParaRPr lang="pt-BR" sz="3200" dirty="0">
              <a:solidFill>
                <a:srgbClr val="00B05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23528" y="5735115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Se [OH</a:t>
            </a:r>
            <a:r>
              <a:rPr lang="pt-BR" baseline="30000" dirty="0" smtClean="0">
                <a:solidFill>
                  <a:srgbClr val="FF0000"/>
                </a:solidFill>
              </a:rPr>
              <a:t>-</a:t>
            </a:r>
            <a:r>
              <a:rPr lang="pt-BR" dirty="0" smtClean="0">
                <a:solidFill>
                  <a:srgbClr val="FF0000"/>
                </a:solidFill>
              </a:rPr>
              <a:t>] aumenta, irá reagir com HCO</a:t>
            </a:r>
            <a:r>
              <a:rPr lang="pt-BR" baseline="-25000" dirty="0" smtClean="0">
                <a:solidFill>
                  <a:srgbClr val="FF0000"/>
                </a:solidFill>
              </a:rPr>
              <a:t>3</a:t>
            </a:r>
            <a:r>
              <a:rPr lang="pt-BR" dirty="0" smtClean="0">
                <a:solidFill>
                  <a:srgbClr val="FF0000"/>
                </a:solidFill>
              </a:rPr>
              <a:t>; formando CO</a:t>
            </a:r>
            <a:r>
              <a:rPr lang="pt-BR" baseline="-25000" dirty="0" smtClean="0">
                <a:solidFill>
                  <a:srgbClr val="FF0000"/>
                </a:solidFill>
              </a:rPr>
              <a:t>2</a:t>
            </a:r>
            <a:r>
              <a:rPr lang="pt-BR" dirty="0" smtClean="0">
                <a:solidFill>
                  <a:srgbClr val="FF0000"/>
                </a:solidFill>
              </a:rPr>
              <a:t> + H</a:t>
            </a:r>
            <a:r>
              <a:rPr lang="pt-BR" baseline="-25000" dirty="0" smtClean="0">
                <a:solidFill>
                  <a:srgbClr val="FF0000"/>
                </a:solidFill>
              </a:rPr>
              <a:t>2</a:t>
            </a:r>
            <a:r>
              <a:rPr lang="pt-BR" dirty="0" smtClean="0">
                <a:solidFill>
                  <a:srgbClr val="FF0000"/>
                </a:solidFill>
              </a:rPr>
              <a:t>O.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6" name="Chave esquerda 15"/>
          <p:cNvSpPr/>
          <p:nvPr/>
        </p:nvSpPr>
        <p:spPr>
          <a:xfrm rot="16200000">
            <a:off x="4950564" y="5322522"/>
            <a:ext cx="395001" cy="18722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4211960" y="6456127"/>
            <a:ext cx="320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Mantém equilíbrio sistema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45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Relação pH com os organismos aquáticos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226084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3000" dirty="0" smtClean="0"/>
              <a:t>Organismos heterotróficos (bactérias e animais) interferem sobre o pH, em geral, abaixando-o.</a:t>
            </a:r>
          </a:p>
          <a:p>
            <a:pPr marL="0" indent="0" algn="just">
              <a:buNone/>
            </a:pPr>
            <a:r>
              <a:rPr lang="pt-BR" sz="3000" dirty="0" smtClean="0"/>
              <a:t>Isso ocorre devido aos processos de decomposição e respiração. Há Liberação de CO</a:t>
            </a:r>
            <a:r>
              <a:rPr lang="pt-BR" sz="3000" baseline="-25000" dirty="0" smtClean="0"/>
              <a:t>2</a:t>
            </a:r>
            <a:r>
              <a:rPr lang="pt-BR" sz="3000" dirty="0" smtClean="0"/>
              <a:t> e por hidrólise H</a:t>
            </a:r>
            <a:r>
              <a:rPr lang="pt-BR" sz="3000" baseline="-25000" dirty="0" smtClean="0"/>
              <a:t>2</a:t>
            </a:r>
            <a:r>
              <a:rPr lang="pt-BR" sz="3000" dirty="0" smtClean="0"/>
              <a:t>CO</a:t>
            </a:r>
            <a:r>
              <a:rPr lang="pt-BR" sz="3000" baseline="-25000" dirty="0" smtClean="0"/>
              <a:t>3</a:t>
            </a:r>
            <a:r>
              <a:rPr lang="pt-BR" sz="3000" dirty="0" smtClean="0"/>
              <a:t> e H</a:t>
            </a:r>
            <a:r>
              <a:rPr lang="pt-BR" sz="3000" baseline="30000" dirty="0" smtClean="0"/>
              <a:t>+</a:t>
            </a:r>
            <a:endParaRPr lang="pt-BR" sz="3000" baseline="30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971600" y="4725144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CO</a:t>
            </a:r>
            <a:r>
              <a:rPr lang="pt-BR" sz="2800" baseline="-25000" dirty="0" smtClean="0">
                <a:solidFill>
                  <a:srgbClr val="FF0000"/>
                </a:solidFill>
              </a:rPr>
              <a:t>2</a:t>
            </a:r>
            <a:r>
              <a:rPr lang="pt-BR" sz="2800" dirty="0" smtClean="0">
                <a:solidFill>
                  <a:srgbClr val="FF0000"/>
                </a:solidFill>
              </a:rPr>
              <a:t> + H</a:t>
            </a:r>
            <a:r>
              <a:rPr lang="pt-BR" sz="2800" baseline="-25000" dirty="0" smtClean="0">
                <a:solidFill>
                  <a:srgbClr val="FF0000"/>
                </a:solidFill>
              </a:rPr>
              <a:t>2</a:t>
            </a:r>
            <a:r>
              <a:rPr lang="pt-BR" sz="2800" dirty="0" smtClean="0">
                <a:solidFill>
                  <a:srgbClr val="FF0000"/>
                </a:solidFill>
              </a:rPr>
              <a:t>O      =       H</a:t>
            </a:r>
            <a:r>
              <a:rPr lang="pt-BR" sz="2800" baseline="-25000" dirty="0" smtClean="0">
                <a:solidFill>
                  <a:srgbClr val="FF0000"/>
                </a:solidFill>
              </a:rPr>
              <a:t>2</a:t>
            </a:r>
            <a:r>
              <a:rPr lang="pt-BR" sz="2800" dirty="0" smtClean="0">
                <a:solidFill>
                  <a:srgbClr val="FF0000"/>
                </a:solidFill>
              </a:rPr>
              <a:t>CO</a:t>
            </a:r>
            <a:r>
              <a:rPr lang="pt-BR" sz="2800" baseline="-25000" dirty="0" smtClean="0">
                <a:solidFill>
                  <a:srgbClr val="FF0000"/>
                </a:solidFill>
              </a:rPr>
              <a:t>3</a:t>
            </a:r>
            <a:r>
              <a:rPr lang="pt-BR" sz="2800" dirty="0" smtClean="0">
                <a:solidFill>
                  <a:srgbClr val="FF0000"/>
                </a:solidFill>
              </a:rPr>
              <a:t>     =     H</a:t>
            </a:r>
            <a:r>
              <a:rPr lang="pt-BR" sz="2800" baseline="30000" dirty="0" smtClean="0">
                <a:solidFill>
                  <a:srgbClr val="FF0000"/>
                </a:solidFill>
              </a:rPr>
              <a:t>+</a:t>
            </a:r>
            <a:r>
              <a:rPr lang="pt-BR" sz="2800" dirty="0" smtClean="0">
                <a:solidFill>
                  <a:srgbClr val="FF0000"/>
                </a:solidFill>
              </a:rPr>
              <a:t>     +     HCO</a:t>
            </a:r>
            <a:r>
              <a:rPr lang="pt-BR" sz="2800" baseline="-25000" dirty="0" smtClean="0">
                <a:solidFill>
                  <a:srgbClr val="FF0000"/>
                </a:solidFill>
              </a:rPr>
              <a:t>3</a:t>
            </a:r>
            <a:endParaRPr lang="pt-BR" sz="28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76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 isso ocorrer, o tecido branquial é o principal prejudicado pela acidez;</a:t>
            </a:r>
          </a:p>
          <a:p>
            <a:r>
              <a:rPr lang="pt-BR" dirty="0" smtClean="0"/>
              <a:t>A quantidade de muco branquial irá aumentar e o excesso interfere no intercâmbio gasoso e iônico</a:t>
            </a:r>
          </a:p>
        </p:txBody>
      </p:sp>
      <p:sp>
        <p:nvSpPr>
          <p:cNvPr id="4" name="Seta em curva para a direita 3"/>
          <p:cNvSpPr/>
          <p:nvPr/>
        </p:nvSpPr>
        <p:spPr>
          <a:xfrm>
            <a:off x="1403648" y="4221088"/>
            <a:ext cx="576064" cy="6480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267744" y="4437112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Desequilíbrio </a:t>
            </a:r>
            <a:r>
              <a:rPr lang="pt-BR" dirty="0" err="1" smtClean="0"/>
              <a:t>ácido-básico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  [</a:t>
            </a:r>
            <a:r>
              <a:rPr lang="pt-BR" dirty="0" err="1" smtClean="0"/>
              <a:t>NaCl</a:t>
            </a:r>
            <a:r>
              <a:rPr lang="pt-BR" dirty="0" smtClean="0"/>
              <a:t>] sangue</a:t>
            </a:r>
          </a:p>
          <a:p>
            <a:endParaRPr lang="pt-BR" dirty="0"/>
          </a:p>
          <a:p>
            <a:r>
              <a:rPr lang="pt-BR" dirty="0" smtClean="0"/>
              <a:t>Distúrbio osmótico</a:t>
            </a:r>
            <a:endParaRPr lang="pt-BR" dirty="0"/>
          </a:p>
        </p:txBody>
      </p:sp>
      <p:sp>
        <p:nvSpPr>
          <p:cNvPr id="6" name="Seta para baixo 5"/>
          <p:cNvSpPr/>
          <p:nvPr/>
        </p:nvSpPr>
        <p:spPr>
          <a:xfrm>
            <a:off x="2267744" y="5013176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87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Fotossíntese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A remoção do CO</a:t>
            </a:r>
            <a:r>
              <a:rPr lang="pt-BR" baseline="-25000" dirty="0" smtClean="0"/>
              <a:t>2</a:t>
            </a:r>
            <a:r>
              <a:rPr lang="pt-BR" dirty="0" smtClean="0"/>
              <a:t> tende a deslocar o equilíbrio CO</a:t>
            </a:r>
            <a:r>
              <a:rPr lang="pt-BR" baseline="-25000" dirty="0" smtClean="0"/>
              <a:t>2</a:t>
            </a:r>
            <a:r>
              <a:rPr lang="pt-BR" dirty="0" smtClean="0"/>
              <a:t> – HCO</a:t>
            </a:r>
            <a:r>
              <a:rPr lang="pt-BR" baseline="-25000" dirty="0" smtClean="0"/>
              <a:t>3</a:t>
            </a:r>
            <a:r>
              <a:rPr lang="pt-BR" dirty="0" smtClean="0"/>
              <a:t> – CO</a:t>
            </a:r>
            <a:r>
              <a:rPr lang="pt-BR" baseline="-25000" dirty="0" smtClean="0"/>
              <a:t>3</a:t>
            </a:r>
            <a:r>
              <a:rPr lang="pt-BR" dirty="0" smtClean="0"/>
              <a:t>, resultando em aumento do íon HCO</a:t>
            </a:r>
            <a:r>
              <a:rPr lang="pt-BR" baseline="-25000" dirty="0" smtClean="0"/>
              <a:t>3</a:t>
            </a:r>
            <a:r>
              <a:rPr lang="pt-BR" dirty="0" smtClean="0"/>
              <a:t>, para gerar mais CO</a:t>
            </a:r>
            <a:r>
              <a:rPr lang="pt-BR" baseline="-25000" dirty="0" smtClean="0"/>
              <a:t>2</a:t>
            </a:r>
            <a:r>
              <a:rPr lang="pt-BR" dirty="0" smtClean="0"/>
              <a:t> e CO</a:t>
            </a:r>
            <a:r>
              <a:rPr lang="pt-BR" baseline="-25000" dirty="0" smtClean="0"/>
              <a:t>3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2 HCO</a:t>
            </a:r>
            <a:r>
              <a:rPr lang="pt-BR" baseline="-25000" dirty="0" smtClean="0"/>
              <a:t>3</a:t>
            </a:r>
            <a:r>
              <a:rPr lang="pt-BR" dirty="0" smtClean="0"/>
              <a:t> = </a:t>
            </a:r>
            <a:r>
              <a:rPr lang="pt-BR" dirty="0" smtClean="0">
                <a:solidFill>
                  <a:srgbClr val="00B050"/>
                </a:solidFill>
              </a:rPr>
              <a:t>CO</a:t>
            </a:r>
            <a:r>
              <a:rPr lang="pt-BR" baseline="-25000" dirty="0" smtClean="0">
                <a:solidFill>
                  <a:srgbClr val="00B050"/>
                </a:solidFill>
              </a:rPr>
              <a:t>2</a:t>
            </a:r>
            <a:r>
              <a:rPr lang="pt-BR" dirty="0" smtClean="0"/>
              <a:t> + CO</a:t>
            </a:r>
            <a:r>
              <a:rPr lang="pt-BR" baseline="-25000" dirty="0" smtClean="0"/>
              <a:t>3</a:t>
            </a:r>
            <a:r>
              <a:rPr lang="pt-BR" dirty="0" smtClean="0"/>
              <a:t> + H</a:t>
            </a:r>
            <a:r>
              <a:rPr lang="pt-BR" baseline="-25000" dirty="0" smtClean="0"/>
              <a:t>2</a:t>
            </a:r>
            <a:r>
              <a:rPr lang="pt-BR" dirty="0" smtClean="0"/>
              <a:t>0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Para manter o equilíbrio com o bicarbonato, os íons CO</a:t>
            </a:r>
            <a:r>
              <a:rPr lang="pt-BR" baseline="-25000" dirty="0" smtClean="0"/>
              <a:t>3</a:t>
            </a:r>
            <a:r>
              <a:rPr lang="pt-BR" dirty="0" smtClean="0"/>
              <a:t> se dissociam, gerando um íon </a:t>
            </a:r>
            <a:r>
              <a:rPr lang="pt-BR" dirty="0"/>
              <a:t>HCO</a:t>
            </a:r>
            <a:r>
              <a:rPr lang="pt-BR" baseline="-25000" dirty="0"/>
              <a:t>3 </a:t>
            </a:r>
            <a:r>
              <a:rPr lang="pt-BR" dirty="0" smtClean="0"/>
              <a:t>e uma hidroxila (OH). Como são necessários a dissociação de 2 íons </a:t>
            </a:r>
            <a:r>
              <a:rPr lang="pt-BR" dirty="0"/>
              <a:t>HCO</a:t>
            </a:r>
            <a:r>
              <a:rPr lang="pt-BR" baseline="-25000" dirty="0"/>
              <a:t>3 </a:t>
            </a:r>
            <a:r>
              <a:rPr lang="pt-BR" dirty="0" smtClean="0"/>
              <a:t>para formar mais CO</a:t>
            </a:r>
            <a:r>
              <a:rPr lang="pt-BR" baseline="-25000" dirty="0" smtClean="0"/>
              <a:t>2</a:t>
            </a:r>
            <a:r>
              <a:rPr lang="pt-BR" dirty="0" smtClean="0"/>
              <a:t> e CO</a:t>
            </a:r>
            <a:r>
              <a:rPr lang="pt-BR" baseline="-25000" dirty="0" smtClean="0"/>
              <a:t>3</a:t>
            </a:r>
            <a:r>
              <a:rPr lang="pt-BR" dirty="0" smtClean="0"/>
              <a:t> e a dissociação do CO</a:t>
            </a:r>
            <a:r>
              <a:rPr lang="pt-BR" baseline="-25000" dirty="0" smtClean="0"/>
              <a:t>3</a:t>
            </a:r>
            <a:r>
              <a:rPr lang="pt-BR" dirty="0" smtClean="0"/>
              <a:t> gera apenas um íon HCO</a:t>
            </a:r>
            <a:r>
              <a:rPr lang="pt-BR" baseline="-25000" dirty="0" smtClean="0"/>
              <a:t>3</a:t>
            </a:r>
            <a:r>
              <a:rPr lang="pt-BR" dirty="0" smtClean="0"/>
              <a:t> , o bicarbonato é, pouco a pouco, exaurido do sistema.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CO</a:t>
            </a:r>
            <a:r>
              <a:rPr lang="pt-BR" baseline="-25000" dirty="0"/>
              <a:t>3</a:t>
            </a:r>
            <a:r>
              <a:rPr lang="pt-BR" dirty="0"/>
              <a:t> + </a:t>
            </a:r>
            <a:r>
              <a:rPr lang="pt-BR" dirty="0" smtClean="0"/>
              <a:t>H</a:t>
            </a:r>
            <a:r>
              <a:rPr lang="pt-BR" baseline="-25000" dirty="0" smtClean="0"/>
              <a:t>2</a:t>
            </a:r>
            <a:r>
              <a:rPr lang="pt-BR" dirty="0" smtClean="0"/>
              <a:t>0 = HCO</a:t>
            </a:r>
            <a:r>
              <a:rPr lang="pt-BR" baseline="-25000" dirty="0" smtClean="0"/>
              <a:t>3 </a:t>
            </a:r>
            <a:r>
              <a:rPr lang="pt-BR" dirty="0" smtClean="0"/>
              <a:t>+ OH</a:t>
            </a:r>
            <a:endParaRPr lang="pt-BR" dirty="0"/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274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A presença de íons Ca</a:t>
            </a:r>
            <a:r>
              <a:rPr lang="pt-BR" baseline="30000" dirty="0" smtClean="0"/>
              <a:t>+</a:t>
            </a:r>
            <a:r>
              <a:rPr lang="pt-BR" dirty="0" smtClean="0"/>
              <a:t> e Mg</a:t>
            </a:r>
            <a:r>
              <a:rPr lang="pt-BR" baseline="30000" dirty="0" smtClean="0"/>
              <a:t>+</a:t>
            </a:r>
            <a:r>
              <a:rPr lang="pt-BR" dirty="0" smtClean="0"/>
              <a:t> livres </a:t>
            </a:r>
            <a:r>
              <a:rPr lang="pt-BR" dirty="0"/>
              <a:t>na água </a:t>
            </a:r>
            <a:r>
              <a:rPr lang="pt-BR" dirty="0" smtClean="0"/>
              <a:t>(componentes da dureza), é de fundamental importância para o funcionamento do sistema tampão. Esses íons ajudam na imobilização dos íons CO</a:t>
            </a:r>
            <a:r>
              <a:rPr lang="pt-BR" baseline="-25000" dirty="0" smtClean="0"/>
              <a:t>3</a:t>
            </a:r>
            <a:r>
              <a:rPr lang="pt-BR" dirty="0" smtClean="0"/>
              <a:t>, formando compostos menos solúveis, como precipitados de CaCO</a:t>
            </a:r>
            <a:r>
              <a:rPr lang="pt-BR" baseline="-25000" dirty="0" smtClean="0"/>
              <a:t>3</a:t>
            </a:r>
            <a:r>
              <a:rPr lang="pt-BR" dirty="0" smtClean="0"/>
              <a:t> e MgCO</a:t>
            </a:r>
            <a:r>
              <a:rPr lang="pt-BR" baseline="-25000" dirty="0" smtClean="0"/>
              <a:t>3</a:t>
            </a:r>
            <a:r>
              <a:rPr lang="pt-BR" dirty="0" smtClean="0"/>
              <a:t>. deste modo, menos íons CO</a:t>
            </a:r>
            <a:r>
              <a:rPr lang="pt-BR" baseline="-25000" dirty="0" smtClean="0"/>
              <a:t>3</a:t>
            </a:r>
            <a:r>
              <a:rPr lang="pt-BR" dirty="0" smtClean="0"/>
              <a:t> estarão livres na água para dissociar HCO</a:t>
            </a:r>
            <a:r>
              <a:rPr lang="pt-BR" baseline="-25000" dirty="0" smtClean="0"/>
              <a:t>3</a:t>
            </a:r>
            <a:r>
              <a:rPr lang="pt-BR" dirty="0" smtClean="0"/>
              <a:t> e OH, atenuando a elevação do pH da água, mesmo em períodos de intensa atividade fotossintética.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02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Respiração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Durante o período noturno, o processo se inverte. A respiração planctônica e dos peixes remove oxigênio e injeta uma considerável carga de CO</a:t>
            </a:r>
            <a:r>
              <a:rPr lang="pt-BR" baseline="-25000" dirty="0" smtClean="0"/>
              <a:t>2</a:t>
            </a:r>
            <a:r>
              <a:rPr lang="pt-BR" dirty="0" smtClean="0"/>
              <a:t> no sistema.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Quando a concentração de CO</a:t>
            </a:r>
            <a:r>
              <a:rPr lang="pt-BR" baseline="-25000" dirty="0" smtClean="0"/>
              <a:t>2</a:t>
            </a:r>
            <a:r>
              <a:rPr lang="pt-BR" dirty="0" smtClean="0"/>
              <a:t> aumenta, o equilíbrio entre CO</a:t>
            </a:r>
            <a:r>
              <a:rPr lang="pt-BR" baseline="-25000" dirty="0" smtClean="0"/>
              <a:t>2</a:t>
            </a:r>
            <a:r>
              <a:rPr lang="pt-BR" dirty="0" smtClean="0"/>
              <a:t> e HCO</a:t>
            </a:r>
            <a:r>
              <a:rPr lang="pt-BR" baseline="-25000" dirty="0" smtClean="0"/>
              <a:t>3</a:t>
            </a:r>
            <a:r>
              <a:rPr lang="pt-BR" dirty="0" smtClean="0"/>
              <a:t> é mantido graças ao aumento na concentração de íons H</a:t>
            </a:r>
            <a:r>
              <a:rPr lang="pt-BR" baseline="30000" dirty="0" smtClean="0"/>
              <a:t>+</a:t>
            </a:r>
            <a:r>
              <a:rPr lang="pt-BR" dirty="0" smtClean="0"/>
              <a:t>, ou seja, uma redução no pH do sistema. Isso explica a relação inversa entre o pH e concentração de CO</a:t>
            </a:r>
            <a:r>
              <a:rPr lang="pt-BR" baseline="-25000" dirty="0" smtClean="0"/>
              <a:t>2</a:t>
            </a:r>
            <a:r>
              <a:rPr lang="pt-BR" dirty="0" smtClean="0"/>
              <a:t> na água. O aumento da concentração de CO</a:t>
            </a:r>
            <a:r>
              <a:rPr lang="pt-BR" baseline="-25000" dirty="0" smtClean="0"/>
              <a:t>2</a:t>
            </a:r>
            <a:r>
              <a:rPr lang="pt-BR" dirty="0" smtClean="0"/>
              <a:t> resulta em liberação de íons H</a:t>
            </a:r>
            <a:r>
              <a:rPr lang="pt-BR" baseline="30000" dirty="0" smtClean="0"/>
              <a:t>+</a:t>
            </a:r>
            <a:r>
              <a:rPr lang="pt-BR" dirty="0" smtClean="0"/>
              <a:t> causando uma redução no pH da água.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55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Em águas com sistema tampão funcional, o aumento na concentração de íons H</a:t>
            </a:r>
            <a:r>
              <a:rPr lang="pt-BR" baseline="30000" dirty="0" smtClean="0"/>
              <a:t>+</a:t>
            </a:r>
            <a:r>
              <a:rPr lang="pt-BR" dirty="0" smtClean="0"/>
              <a:t> é compensado pela solubilização do CaCO</a:t>
            </a:r>
            <a:r>
              <a:rPr lang="pt-BR" baseline="-25000" dirty="0" smtClean="0"/>
              <a:t>3</a:t>
            </a:r>
            <a:r>
              <a:rPr lang="pt-BR" dirty="0" smtClean="0"/>
              <a:t> e do MgCO</a:t>
            </a:r>
            <a:r>
              <a:rPr lang="pt-BR" baseline="-25000" dirty="0" smtClean="0"/>
              <a:t>3</a:t>
            </a:r>
            <a:r>
              <a:rPr lang="pt-BR" dirty="0" smtClean="0"/>
              <a:t> precipitados, principais reservas de CO</a:t>
            </a:r>
            <a:r>
              <a:rPr lang="pt-BR" baseline="-25000" dirty="0" smtClean="0"/>
              <a:t>3</a:t>
            </a:r>
            <a:r>
              <a:rPr lang="pt-BR" dirty="0" smtClean="0"/>
              <a:t> no sistema. Os íons CO</a:t>
            </a:r>
            <a:r>
              <a:rPr lang="pt-BR" baseline="-25000" dirty="0" smtClean="0"/>
              <a:t>3</a:t>
            </a:r>
            <a:r>
              <a:rPr lang="pt-BR" dirty="0" smtClean="0"/>
              <a:t> livres na água vão se dissociar, gerando </a:t>
            </a:r>
            <a:r>
              <a:rPr lang="pt-BR" dirty="0"/>
              <a:t>HCO</a:t>
            </a:r>
            <a:r>
              <a:rPr lang="pt-BR" baseline="-25000" dirty="0"/>
              <a:t>3</a:t>
            </a:r>
            <a:r>
              <a:rPr lang="pt-BR" dirty="0" smtClean="0"/>
              <a:t> e OH. Tanto o HCO</a:t>
            </a:r>
            <a:r>
              <a:rPr lang="pt-BR" baseline="-25000" dirty="0" smtClean="0"/>
              <a:t>3</a:t>
            </a:r>
            <a:r>
              <a:rPr lang="pt-BR" dirty="0" smtClean="0"/>
              <a:t> como a OH irão neutralizar os íon H</a:t>
            </a:r>
            <a:r>
              <a:rPr lang="pt-BR" baseline="30000" dirty="0" smtClean="0"/>
              <a:t>+</a:t>
            </a:r>
            <a:r>
              <a:rPr lang="pt-BR" dirty="0" smtClean="0"/>
              <a:t> gerados pela constante entrada e dissociação de CO</a:t>
            </a:r>
            <a:r>
              <a:rPr lang="pt-BR" baseline="-25000" dirty="0" smtClean="0"/>
              <a:t>2</a:t>
            </a:r>
            <a:r>
              <a:rPr lang="pt-BR" dirty="0" smtClean="0"/>
              <a:t> no sistema.</a:t>
            </a:r>
            <a:endParaRPr lang="pt-BR" dirty="0"/>
          </a:p>
        </p:txBody>
      </p:sp>
      <p:pic>
        <p:nvPicPr>
          <p:cNvPr id="4" name="Picture 2" descr="Resultado de imagem para capacidade buffer ou tampão ág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869160"/>
            <a:ext cx="2580937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06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Uma concentração típica de íons H</a:t>
            </a:r>
            <a:r>
              <a:rPr lang="pt-BR" baseline="30000" dirty="0" smtClean="0"/>
              <a:t>+ </a:t>
            </a:r>
            <a:r>
              <a:rPr lang="pt-BR" dirty="0" smtClean="0"/>
              <a:t>nas águas naturais é de 0,000001 mol/L</a:t>
            </a:r>
          </a:p>
          <a:p>
            <a:endParaRPr lang="pt-BR" dirty="0" smtClean="0"/>
          </a:p>
          <a:p>
            <a:pPr marL="457200" lvl="1" indent="0">
              <a:buNone/>
            </a:pPr>
            <a:r>
              <a:rPr lang="pt-BR" dirty="0" smtClean="0"/>
              <a:t>Muito difícil trabalhar com valores tão baixos</a:t>
            </a:r>
          </a:p>
          <a:p>
            <a:pPr lvl="1"/>
            <a:endParaRPr lang="pt-BR" dirty="0"/>
          </a:p>
          <a:p>
            <a:pPr marL="914400" lvl="2" indent="0">
              <a:buNone/>
            </a:pPr>
            <a:r>
              <a:rPr lang="pt-BR" dirty="0" smtClean="0"/>
              <a:t>1909, </a:t>
            </a:r>
            <a:r>
              <a:rPr lang="pt-BR" dirty="0" err="1" smtClean="0"/>
              <a:t>Sorensen</a:t>
            </a:r>
            <a:r>
              <a:rPr lang="pt-BR" dirty="0" smtClean="0"/>
              <a:t> criou o conceito de pH</a:t>
            </a:r>
          </a:p>
        </p:txBody>
      </p:sp>
      <p:pic>
        <p:nvPicPr>
          <p:cNvPr id="1026" name="Picture 2" descr="Resultado de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7624"/>
            <a:ext cx="2101066" cy="271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ta em curva para a direita 3"/>
          <p:cNvSpPr/>
          <p:nvPr/>
        </p:nvSpPr>
        <p:spPr>
          <a:xfrm>
            <a:off x="395536" y="1835696"/>
            <a:ext cx="360040" cy="5760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Seta em curva para a direita 5"/>
          <p:cNvSpPr/>
          <p:nvPr/>
        </p:nvSpPr>
        <p:spPr>
          <a:xfrm>
            <a:off x="755576" y="2780928"/>
            <a:ext cx="360040" cy="5760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9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Outras funções do sistema tampão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Liberar CO</a:t>
            </a:r>
            <a:r>
              <a:rPr lang="pt-BR" baseline="-25000" dirty="0" smtClean="0"/>
              <a:t>2</a:t>
            </a:r>
            <a:r>
              <a:rPr lang="pt-BR" dirty="0" smtClean="0"/>
              <a:t> para os processos fotossintéticos.</a:t>
            </a:r>
          </a:p>
          <a:p>
            <a:pPr marL="0" indent="0" algn="just">
              <a:buNone/>
            </a:pPr>
            <a:r>
              <a:rPr lang="pt-BR" dirty="0" smtClean="0"/>
              <a:t>Águas com reduzida alcalinidade (baixo poder tampão) são normalmente pouco produtivas, principalmente devido à limitação na disponibilidade de CO</a:t>
            </a:r>
            <a:r>
              <a:rPr lang="pt-BR" baseline="-25000" dirty="0" smtClean="0"/>
              <a:t>2</a:t>
            </a:r>
            <a:r>
              <a:rPr lang="pt-BR" dirty="0" smtClean="0"/>
              <a:t> para suporte de intensa atividade fotossintética.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760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Gás carbônico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Devem ser monitorados semanalmente quando houver viveiros intensivamente arraçoados e baixos níveis de oxigênio dissolvido. Geralmente é monitorado ao amanhecer, horário onde sua concentração é mais alta. Quando a concentração de oxigênio dissolvido for adequada, os peixes podem tolerar até 10 mg/L de CO</a:t>
            </a:r>
            <a:r>
              <a:rPr lang="pt-BR" baseline="-25000" dirty="0" smtClean="0"/>
              <a:t>2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32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 smtClean="0">
                <a:solidFill>
                  <a:srgbClr val="00B050"/>
                </a:solidFill>
              </a:rPr>
              <a:t>Solubilidade de nutrientes em f(x) pH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/>
          <a:lstStyle/>
          <a:p>
            <a:r>
              <a:rPr lang="pt-BR" dirty="0" smtClean="0"/>
              <a:t>Fósforo </a:t>
            </a:r>
            <a:r>
              <a:rPr lang="pt-BR" dirty="0" smtClean="0">
                <a:sym typeface="Wingdings" panose="05000000000000000000" pitchFamily="2" charset="2"/>
              </a:rPr>
              <a:t> pH desempenha papel fundamental na disponibilidade.</a:t>
            </a:r>
          </a:p>
          <a:p>
            <a:pPr lvl="1"/>
            <a:r>
              <a:rPr lang="pt-BR" dirty="0" smtClean="0">
                <a:sym typeface="Wingdings" panose="05000000000000000000" pitchFamily="2" charset="2"/>
              </a:rPr>
              <a:t>Importante para </a:t>
            </a:r>
            <a:r>
              <a:rPr lang="pt-BR" dirty="0" err="1" smtClean="0">
                <a:sym typeface="Wingdings" panose="05000000000000000000" pitchFamily="2" charset="2"/>
              </a:rPr>
              <a:t>fitoplâncton</a:t>
            </a:r>
            <a:endParaRPr lang="pt-BR" dirty="0" smtClean="0">
              <a:sym typeface="Wingdings" panose="05000000000000000000" pitchFamily="2" charset="2"/>
            </a:endParaRPr>
          </a:p>
          <a:p>
            <a:pPr lvl="3"/>
            <a:r>
              <a:rPr lang="pt-BR" dirty="0" smtClean="0">
                <a:sym typeface="Wingdings" panose="05000000000000000000" pitchFamily="2" charset="2"/>
              </a:rPr>
              <a:t>Produção O</a:t>
            </a:r>
            <a:r>
              <a:rPr lang="pt-BR" baseline="-25000" dirty="0" smtClean="0">
                <a:sym typeface="Wingdings" panose="05000000000000000000" pitchFamily="2" charset="2"/>
              </a:rPr>
              <a:t>2</a:t>
            </a:r>
            <a:endParaRPr lang="pt-BR" baseline="-25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7544" y="4221088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rgbClr val="FF0000"/>
                </a:solidFill>
              </a:rPr>
              <a:t>Quando aumenta o pH o fósforo é adsorvido pelo Cálcio presente na água;</a:t>
            </a:r>
          </a:p>
          <a:p>
            <a:pPr algn="just"/>
            <a:r>
              <a:rPr lang="pt-BR" sz="2400" dirty="0" smtClean="0">
                <a:solidFill>
                  <a:srgbClr val="FF0000"/>
                </a:solidFill>
              </a:rPr>
              <a:t>Quando pH diminui, o fósforo junta-se ao ferro e alumínio;</a:t>
            </a:r>
          </a:p>
          <a:p>
            <a:pPr algn="just"/>
            <a:r>
              <a:rPr lang="pt-BR" sz="2400" dirty="0" smtClean="0">
                <a:solidFill>
                  <a:srgbClr val="FF0000"/>
                </a:solidFill>
              </a:rPr>
              <a:t>Em pH próximo a 6,5, encontra-se em solução, livre e amplamente disponível para as algas.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1331640" y="1844824"/>
            <a:ext cx="6336704" cy="2304256"/>
            <a:chOff x="1331640" y="2852936"/>
            <a:chExt cx="6336704" cy="2304256"/>
          </a:xfrm>
        </p:grpSpPr>
        <p:cxnSp>
          <p:nvCxnSpPr>
            <p:cNvPr id="5" name="Conector reto 4"/>
            <p:cNvCxnSpPr/>
            <p:nvPr/>
          </p:nvCxnSpPr>
          <p:spPr>
            <a:xfrm>
              <a:off x="1619672" y="3861048"/>
              <a:ext cx="540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>
              <a:off x="4211960" y="3645024"/>
              <a:ext cx="0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ixaDeTexto 7"/>
            <p:cNvSpPr txBox="1"/>
            <p:nvPr/>
          </p:nvSpPr>
          <p:spPr>
            <a:xfrm>
              <a:off x="3995936" y="413978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6,5</a:t>
              </a:r>
              <a:endParaRPr lang="pt-BR" dirty="0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6444208" y="4324454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Básico</a:t>
              </a:r>
              <a:endParaRPr lang="pt-BR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1331640" y="435581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Ácido</a:t>
              </a:r>
              <a:endParaRPr lang="pt-BR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1619672" y="2852936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Junta-se ao </a:t>
              </a:r>
            </a:p>
            <a:p>
              <a:r>
                <a:rPr lang="pt-BR" dirty="0" smtClean="0"/>
                <a:t>Fe e Al</a:t>
              </a:r>
              <a:endParaRPr lang="pt-BR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5508104" y="2852936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Adsorvido pelo Ca</a:t>
              </a:r>
            </a:p>
          </p:txBody>
        </p:sp>
        <p:sp>
          <p:nvSpPr>
            <p:cNvPr id="13" name="Elipse 12"/>
            <p:cNvSpPr/>
            <p:nvPr/>
          </p:nvSpPr>
          <p:spPr>
            <a:xfrm>
              <a:off x="3059832" y="2852936"/>
              <a:ext cx="2304256" cy="2304256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827584" y="494116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Além do fósforo, em pH 6,5, ferro, cobre, manganês e zinco também tornam-se bastante solúveis.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020272" y="28529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14,0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331640" y="28529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0</a:t>
            </a:r>
            <a:r>
              <a:rPr lang="pt-BR" dirty="0" smtClean="0"/>
              <a:t>,0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995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rgbClr val="00B050"/>
                </a:solidFill>
              </a:rPr>
              <a:t>Ácido sulfídrico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Se aumentar o acúmulo de matéria orgânica no fundo do viveiro e ocorrer condição anaeróbica ocorre formação do ácido sulfídrico (H</a:t>
            </a:r>
            <a:r>
              <a:rPr lang="pt-BR" baseline="-25000" dirty="0" smtClean="0"/>
              <a:t>2</a:t>
            </a:r>
            <a:r>
              <a:rPr lang="pt-BR" dirty="0" smtClean="0"/>
              <a:t>S).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Ambientes com O</a:t>
            </a:r>
            <a:r>
              <a:rPr lang="pt-BR" baseline="-25000" dirty="0" smtClean="0"/>
              <a:t>2</a:t>
            </a:r>
            <a:r>
              <a:rPr lang="pt-BR" dirty="0" smtClean="0"/>
              <a:t> </a:t>
            </a:r>
            <a:r>
              <a:rPr lang="pt-BR" dirty="0" smtClean="0">
                <a:sym typeface="Wingdings" panose="05000000000000000000" pitchFamily="2" charset="2"/>
              </a:rPr>
              <a:t> S oxidado como sulfato</a:t>
            </a:r>
          </a:p>
          <a:p>
            <a:pPr algn="just"/>
            <a:r>
              <a:rPr lang="pt-BR" dirty="0" smtClean="0">
                <a:sym typeface="Wingdings" panose="05000000000000000000" pitchFamily="2" charset="2"/>
              </a:rPr>
              <a:t>Ambientes sem O</a:t>
            </a:r>
            <a:r>
              <a:rPr lang="pt-BR" baseline="-25000" dirty="0" smtClean="0">
                <a:sym typeface="Wingdings" panose="05000000000000000000" pitchFamily="2" charset="2"/>
              </a:rPr>
              <a:t>2</a:t>
            </a:r>
            <a:r>
              <a:rPr lang="pt-BR" dirty="0" smtClean="0">
                <a:sym typeface="Wingdings" panose="05000000000000000000" pitchFamily="2" charset="2"/>
              </a:rPr>
              <a:t>  S sofre redução</a:t>
            </a:r>
          </a:p>
          <a:p>
            <a:pPr marL="457200" lvl="1" indent="0" algn="just">
              <a:buNone/>
            </a:pPr>
            <a:r>
              <a:rPr lang="pt-BR" dirty="0">
                <a:sym typeface="Wingdings" panose="05000000000000000000" pitchFamily="2" charset="2"/>
              </a:rPr>
              <a:t>	</a:t>
            </a:r>
            <a:r>
              <a:rPr lang="pt-BR" dirty="0" smtClean="0">
                <a:sym typeface="Wingdings" panose="05000000000000000000" pitchFamily="2" charset="2"/>
              </a:rPr>
              <a:t>					forma H</a:t>
            </a:r>
            <a:r>
              <a:rPr lang="pt-BR" baseline="-25000" dirty="0" smtClean="0">
                <a:sym typeface="Wingdings" panose="05000000000000000000" pitchFamily="2" charset="2"/>
              </a:rPr>
              <a:t>2</a:t>
            </a:r>
            <a:r>
              <a:rPr lang="pt-BR" dirty="0" smtClean="0">
                <a:sym typeface="Wingdings" panose="05000000000000000000" pitchFamily="2" charset="2"/>
              </a:rPr>
              <a:t>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273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Em viveiros construídos sobre salinas, há grande [  ] de pirita de ferro (</a:t>
            </a:r>
            <a:r>
              <a:rPr lang="pt-BR" dirty="0" err="1" smtClean="0"/>
              <a:t>FeS</a:t>
            </a:r>
            <a:r>
              <a:rPr lang="pt-BR" dirty="0" smtClean="0"/>
              <a:t>)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Se expostos ao ar converte-se em ácido sulfúrico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	Muito tóxico!</a:t>
            </a:r>
            <a:endParaRPr lang="pt-BR" dirty="0"/>
          </a:p>
        </p:txBody>
      </p:sp>
      <p:sp>
        <p:nvSpPr>
          <p:cNvPr id="4" name="Seta em curva para a direita 3"/>
          <p:cNvSpPr/>
          <p:nvPr/>
        </p:nvSpPr>
        <p:spPr>
          <a:xfrm>
            <a:off x="971600" y="2780928"/>
            <a:ext cx="360040" cy="6480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Seta em curva para a direita 4"/>
          <p:cNvSpPr/>
          <p:nvPr/>
        </p:nvSpPr>
        <p:spPr>
          <a:xfrm>
            <a:off x="1619672" y="4509120"/>
            <a:ext cx="360040" cy="6480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4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Correção da qualidade da água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u="sng" dirty="0" smtClean="0"/>
              <a:t>Calagem</a:t>
            </a:r>
            <a:r>
              <a:rPr lang="pt-BR" dirty="0" smtClean="0"/>
              <a:t>: Técnica na qual é aplicado um composto rico em cálcio, ou que apresenta combinação de cálcio e magnésio em sua composição. </a:t>
            </a:r>
            <a:r>
              <a:rPr lang="pt-BR" u="sng" dirty="0" smtClean="0">
                <a:solidFill>
                  <a:srgbClr val="FF0000"/>
                </a:solidFill>
              </a:rPr>
              <a:t>Estes compostos elevam a alcalinidade, a dureza e reduzem a variação do pH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r>
              <a:rPr lang="pt-BR" u="sng" dirty="0" smtClean="0"/>
              <a:t>Principalmente utilizado para correção do pH da água e melhoria do sistema tampão</a:t>
            </a:r>
            <a:r>
              <a:rPr lang="pt-BR" dirty="0" smtClean="0"/>
              <a:t>. Normalmente, águas com pH&lt;6,5, baixa alcalinidade e dureza total devem receber a calagem.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377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Preferencialmente se faz uma aplicação de preparo antes do início da criação, e se necessários aplicações corretivas ao longo do período de criação dos animais.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1186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Corretivos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/>
          <a:lstStyle/>
          <a:p>
            <a:r>
              <a:rPr lang="pt-BR" dirty="0" smtClean="0"/>
              <a:t>Os corretivos mais comuns são calcário, cal virgem, cal hidratada e gesso.</a:t>
            </a:r>
            <a:endParaRPr lang="pt-BR" dirty="0"/>
          </a:p>
        </p:txBody>
      </p:sp>
      <p:sp>
        <p:nvSpPr>
          <p:cNvPr id="4" name="Seta em curva para a direita 3"/>
          <p:cNvSpPr/>
          <p:nvPr/>
        </p:nvSpPr>
        <p:spPr>
          <a:xfrm>
            <a:off x="2699792" y="2852936"/>
            <a:ext cx="936104" cy="7920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23928" y="324898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Contribuem para elevar o pH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55576" y="4509120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Sulfato de alumínio baixa o pH;</a:t>
            </a:r>
          </a:p>
          <a:p>
            <a:endParaRPr lang="pt-BR" sz="3200" dirty="0"/>
          </a:p>
          <a:p>
            <a:r>
              <a:rPr lang="pt-BR" sz="3200" dirty="0" smtClean="0"/>
              <a:t>Bicarbonato de sódio aumenta a alcalinidade.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936887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Calcário agrícola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É o material mais utilizado em calagem, devido ao preço e disponibilidade no mercado.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Composto por CaCO</a:t>
            </a:r>
            <a:r>
              <a:rPr lang="pt-BR" baseline="-25000" dirty="0" smtClean="0"/>
              <a:t>3</a:t>
            </a:r>
            <a:r>
              <a:rPr lang="pt-BR" dirty="0" smtClean="0"/>
              <a:t>, </a:t>
            </a:r>
            <a:r>
              <a:rPr lang="pt-BR" dirty="0" err="1" smtClean="0"/>
              <a:t>CaMg</a:t>
            </a:r>
            <a:r>
              <a:rPr lang="pt-BR" dirty="0" smtClean="0"/>
              <a:t>(CO</a:t>
            </a:r>
            <a:r>
              <a:rPr lang="pt-BR" baseline="-25000" dirty="0" smtClean="0"/>
              <a:t>3</a:t>
            </a:r>
            <a:r>
              <a:rPr lang="pt-BR" dirty="0" smtClean="0"/>
              <a:t>)</a:t>
            </a:r>
            <a:r>
              <a:rPr lang="pt-BR" baseline="-25000" dirty="0" smtClean="0"/>
              <a:t>2</a:t>
            </a:r>
            <a:r>
              <a:rPr lang="pt-BR" dirty="0" smtClean="0"/>
              <a:t> ou uma mistura desses compostos, o calcário agrícola apresenta uma </a:t>
            </a:r>
            <a:r>
              <a:rPr lang="pt-BR" u="sng" dirty="0">
                <a:solidFill>
                  <a:srgbClr val="FF0000"/>
                </a:solidFill>
              </a:rPr>
              <a:t>reação </a:t>
            </a:r>
            <a:r>
              <a:rPr lang="pt-BR" u="sng" dirty="0" smtClean="0">
                <a:solidFill>
                  <a:srgbClr val="FF0000"/>
                </a:solidFill>
              </a:rPr>
              <a:t>lenta e prolongada </a:t>
            </a:r>
            <a:r>
              <a:rPr lang="pt-BR" u="sng" dirty="0">
                <a:solidFill>
                  <a:srgbClr val="FF0000"/>
                </a:solidFill>
              </a:rPr>
              <a:t>na </a:t>
            </a:r>
            <a:r>
              <a:rPr lang="pt-BR" u="sng" dirty="0" smtClean="0">
                <a:solidFill>
                  <a:srgbClr val="FF0000"/>
                </a:solidFill>
              </a:rPr>
              <a:t>água </a:t>
            </a:r>
            <a:r>
              <a:rPr lang="pt-BR" dirty="0" smtClean="0"/>
              <a:t>(suave elevação do pH), sendo bastante seguro na aplicação em tanques e viveiros com peixes.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99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0,000001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pH = - log [0,000001] </a:t>
            </a:r>
          </a:p>
          <a:p>
            <a:pPr marL="0" indent="0">
              <a:buNone/>
            </a:pPr>
            <a:r>
              <a:rPr lang="pt-BR" dirty="0" smtClean="0"/>
              <a:t>pH =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O que isso quer dizer?</a:t>
            </a:r>
          </a:p>
          <a:p>
            <a:pPr marL="0" indent="0">
              <a:buNone/>
            </a:pPr>
            <a:r>
              <a:rPr lang="pt-BR" dirty="0" smtClean="0"/>
              <a:t>O pH 6,0 expressa que a água contém 0,000001 mol de H</a:t>
            </a:r>
            <a:r>
              <a:rPr lang="pt-BR" baseline="30000" dirty="0" smtClean="0"/>
              <a:t>+</a:t>
            </a:r>
            <a:r>
              <a:rPr lang="pt-BR" dirty="0" smtClean="0"/>
              <a:t> por litro de água.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Seta em curva para a direita 3"/>
          <p:cNvSpPr/>
          <p:nvPr/>
        </p:nvSpPr>
        <p:spPr>
          <a:xfrm>
            <a:off x="899592" y="1124744"/>
            <a:ext cx="720080" cy="3600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907704" y="112474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Colocar na fórmula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34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Cal virgem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O óxido de cálcio e/ou magnésio (CaMgO</a:t>
            </a:r>
            <a:r>
              <a:rPr lang="pt-BR" baseline="-25000" dirty="0" smtClean="0"/>
              <a:t>2</a:t>
            </a:r>
            <a:r>
              <a:rPr lang="pt-BR" dirty="0" smtClean="0"/>
              <a:t>), tem ação cáustica, portanto deve ser aplicado com cautela, evitando-se a inalação e o contato do produto com a pele, olhos e mucosa do aplicador.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Eleva a temperatura (por ser óxido) e o pH (rapidamente)</a:t>
            </a:r>
          </a:p>
        </p:txBody>
      </p:sp>
    </p:spTree>
    <p:extLst>
      <p:ext uri="{BB962C8B-B14F-4D97-AF65-F5344CB8AC3E}">
        <p14:creationId xmlns:p14="http://schemas.microsoft.com/office/powerpoint/2010/main" val="18674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Resultado de imagem para calagem em vivei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89" y="-105601"/>
            <a:ext cx="9284809" cy="696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11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Cal hidratada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O hidróxido de cálcio </a:t>
            </a:r>
            <a:r>
              <a:rPr lang="pt-BR" dirty="0" err="1" smtClean="0"/>
              <a:t>CaMg</a:t>
            </a:r>
            <a:r>
              <a:rPr lang="pt-BR" dirty="0" smtClean="0"/>
              <a:t>(OH)</a:t>
            </a:r>
            <a:r>
              <a:rPr lang="pt-BR" baseline="-25000" dirty="0" smtClean="0"/>
              <a:t>4</a:t>
            </a:r>
            <a:r>
              <a:rPr lang="pt-BR" dirty="0" smtClean="0"/>
              <a:t>, tem sido bastante utilizado nesse procedimento de calagem. Porém deve se evitar aplicação de doses elevadas, pois possui um rápido efeito na água (</a:t>
            </a:r>
            <a:r>
              <a:rPr lang="pt-BR" u="sng" dirty="0" smtClean="0"/>
              <a:t>eleva o pH rapidamente</a:t>
            </a:r>
            <a:r>
              <a:rPr lang="pt-BR" dirty="0" smtClean="0"/>
              <a:t>), mas por ser hidróxido, não eleva a temperatura.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Normalmente, é utilizada na calagem de fundo, funcionando simultaneamente como medida profilática para eliminação de parasitos, bactérias e peixes indesejáveis que ficarem nas poças d’água.</a:t>
            </a:r>
          </a:p>
        </p:txBody>
      </p:sp>
    </p:spTree>
    <p:extLst>
      <p:ext uri="{BB962C8B-B14F-4D97-AF65-F5344CB8AC3E}">
        <p14:creationId xmlns:p14="http://schemas.microsoft.com/office/powerpoint/2010/main" val="232086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calagem em vivei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5976" cy="326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583" y="3262187"/>
            <a:ext cx="4794417" cy="359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1520" y="4233862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incorporação no solo é a melhor forma de calagem (5 a 10 cm de profundidade)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716016" y="404664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Dependendo o material a ser utilizado, é necessário esperar até 2 semanas para povoar o viveiro.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pH eleva muito!</a:t>
            </a:r>
            <a:endParaRPr lang="pt-BR" dirty="0"/>
          </a:p>
        </p:txBody>
      </p:sp>
      <p:sp>
        <p:nvSpPr>
          <p:cNvPr id="6" name="Seta em curva para a direita 5"/>
          <p:cNvSpPr/>
          <p:nvPr/>
        </p:nvSpPr>
        <p:spPr>
          <a:xfrm>
            <a:off x="4860032" y="1420326"/>
            <a:ext cx="432048" cy="56851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10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Resultado de imagem para calagem em vivei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69674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03648" y="5157192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Contato com pele, nariz, olhos, etc.</a:t>
            </a:r>
          </a:p>
          <a:p>
            <a:endParaRPr lang="pt-BR" sz="2400" dirty="0"/>
          </a:p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Cuidado!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 cal virgem e a cal hidratada devem ser utilizadas em quantidades menores, quando comparado ao calcário. </a:t>
            </a:r>
            <a:r>
              <a:rPr lang="pt-BR" dirty="0" smtClean="0"/>
              <a:t>São </a:t>
            </a:r>
            <a:r>
              <a:rPr lang="pt-BR" dirty="0"/>
              <a:t>eficientes para corrigir o </a:t>
            </a:r>
            <a:r>
              <a:rPr lang="pt-BR" dirty="0" smtClean="0"/>
              <a:t>pH de forma rápida, porém, apresentam curto </a:t>
            </a:r>
            <a:r>
              <a:rPr lang="pt-BR" dirty="0"/>
              <a:t>efeito residual no solo, e </a:t>
            </a:r>
            <a:r>
              <a:rPr lang="pt-BR" dirty="0" smtClean="0"/>
              <a:t>a adição </a:t>
            </a:r>
            <a:r>
              <a:rPr lang="pt-BR" dirty="0"/>
              <a:t>na </a:t>
            </a:r>
            <a:r>
              <a:rPr lang="pt-BR" dirty="0" smtClean="0"/>
              <a:t>água deve ser cautelosa, </a:t>
            </a:r>
            <a:r>
              <a:rPr lang="pt-BR" dirty="0"/>
              <a:t>pois elevam o pH rapidamente, </a:t>
            </a:r>
            <a:r>
              <a:rPr lang="pt-BR" dirty="0" smtClean="0"/>
              <a:t>podendo ocasionar </a:t>
            </a:r>
            <a:r>
              <a:rPr lang="pt-BR" dirty="0"/>
              <a:t>a morte dos </a:t>
            </a:r>
            <a:r>
              <a:rPr lang="pt-BR" dirty="0" smtClean="0"/>
              <a:t>animais.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36238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Gesso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O sulfato de cálcio, é uma prática alternativa, sendo eficiente e barata para reduzir a turbidez, elevar os valores de dureza sem alterar muito a alcalinidade da água, como consegue fazer decantar as partículas, pode reduzir a concentração de fósforo solúvel na água e a abundância de fitoplâncton.</a:t>
            </a:r>
          </a:p>
          <a:p>
            <a:pPr algn="just"/>
            <a:r>
              <a:rPr lang="pt-BR" dirty="0" smtClean="0"/>
              <a:t>Para controle de turbidez, de 250 a 500 g/m</a:t>
            </a:r>
            <a:r>
              <a:rPr lang="pt-BR" baseline="30000" dirty="0" smtClean="0"/>
              <a:t>3</a:t>
            </a:r>
          </a:p>
          <a:p>
            <a:pPr algn="just"/>
            <a:r>
              <a:rPr lang="pt-BR" dirty="0" smtClean="0"/>
              <a:t>Para elevar a dureza, 18 a 25 g/m</a:t>
            </a:r>
            <a:r>
              <a:rPr lang="pt-BR" baseline="30000" dirty="0" smtClean="0"/>
              <a:t>3</a:t>
            </a:r>
            <a:r>
              <a:rPr lang="pt-BR" dirty="0" smtClean="0"/>
              <a:t> para elevar 10 mg/L de CaCO</a:t>
            </a:r>
            <a:r>
              <a:rPr lang="pt-BR" baseline="-25000" dirty="0" smtClean="0"/>
              <a:t>3</a:t>
            </a:r>
            <a:r>
              <a:rPr lang="pt-BR" dirty="0" smtClean="0"/>
              <a:t>/L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1304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3"/>
            <a:ext cx="4427984" cy="332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69978"/>
            <a:ext cx="4716016" cy="628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2587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Benefícios da calagem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Incrementa o pH e a alcalinidade das águas ácidas para níveis desejáveis (</a:t>
            </a:r>
            <a:r>
              <a:rPr lang="pt-BR" i="1" dirty="0" smtClean="0"/>
              <a:t>buffer</a:t>
            </a:r>
            <a:r>
              <a:rPr lang="pt-BR" dirty="0" smtClean="0"/>
              <a:t>);</a:t>
            </a:r>
          </a:p>
          <a:p>
            <a:pPr algn="just"/>
            <a:r>
              <a:rPr lang="pt-BR" dirty="0" smtClean="0"/>
              <a:t>Incrementa a disponibilidade de carbono para processos fotossintéticos;</a:t>
            </a:r>
          </a:p>
          <a:p>
            <a:pPr algn="just"/>
            <a:r>
              <a:rPr lang="pt-BR" dirty="0" smtClean="0"/>
              <a:t>Incrementa o pH do lodo do fundo dos tanques para níveis apropriados e, consequentemente, diminui a capacidade do lodo de adsorver os nutrientes que são úteis para as plantas (fosfatos);</a:t>
            </a:r>
          </a:p>
        </p:txBody>
      </p:sp>
    </p:spTree>
    <p:extLst>
      <p:ext uri="{BB962C8B-B14F-4D97-AF65-F5344CB8AC3E}">
        <p14:creationId xmlns:p14="http://schemas.microsoft.com/office/powerpoint/2010/main" val="9850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Propicia um ambiente favorável ao crescimento microbiano (acelera a decomposição da matéria orgânica dos sedimentos);</a:t>
            </a:r>
          </a:p>
          <a:p>
            <a:pPr algn="just"/>
            <a:r>
              <a:rPr lang="pt-BR" dirty="0" smtClean="0"/>
              <a:t>Serve como recurso direto de cálcio solúvel para os organismos que fazem parte do alimento natural do tanque;</a:t>
            </a:r>
          </a:p>
          <a:p>
            <a:pPr algn="just"/>
            <a:r>
              <a:rPr lang="pt-BR" dirty="0" smtClean="0"/>
              <a:t>Ajuda a clarificar as águas turvas (melhorando entrada de luz)</a:t>
            </a:r>
          </a:p>
          <a:p>
            <a:pPr algn="just"/>
            <a:r>
              <a:rPr lang="pt-BR" dirty="0" smtClean="0"/>
              <a:t>Serve como desinfetante do tanque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197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96242"/>
            <a:ext cx="8229600" cy="5577483"/>
          </a:xfrm>
        </p:spPr>
        <p:txBody>
          <a:bodyPr/>
          <a:lstStyle/>
          <a:p>
            <a:pPr algn="just"/>
            <a:r>
              <a:rPr lang="pt-BR" dirty="0" smtClean="0"/>
              <a:t>Usualmente, a escala do pH vai do 0 ao 14, sendo que o 7,0 é o valor neutro (a água não é ácida nem básica), ou seja contém o mesmo número de mols de H</a:t>
            </a:r>
            <a:r>
              <a:rPr lang="pt-BR" baseline="30000" dirty="0" smtClean="0"/>
              <a:t>+</a:t>
            </a:r>
            <a:r>
              <a:rPr lang="pt-BR" dirty="0" smtClean="0"/>
              <a:t> e OH</a:t>
            </a:r>
            <a:r>
              <a:rPr lang="pt-BR" baseline="30000" dirty="0" smtClean="0"/>
              <a:t>-</a:t>
            </a:r>
            <a:r>
              <a:rPr lang="pt-BR" dirty="0" smtClean="0"/>
              <a:t> por litro de água.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8316416" y="51571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14,0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7092280" y="5949280"/>
            <a:ext cx="19442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/>
              <a:t>Redução crescimento;</a:t>
            </a:r>
          </a:p>
          <a:p>
            <a:r>
              <a:rPr lang="pt-BR" sz="1500" dirty="0" smtClean="0"/>
              <a:t>Reprodução;</a:t>
            </a:r>
          </a:p>
          <a:p>
            <a:r>
              <a:rPr lang="pt-BR" sz="1500" dirty="0" smtClean="0"/>
              <a:t>Etc.</a:t>
            </a:r>
            <a:endParaRPr lang="pt-BR" sz="1500" dirty="0"/>
          </a:p>
        </p:txBody>
      </p:sp>
      <p:grpSp>
        <p:nvGrpSpPr>
          <p:cNvPr id="2048" name="Grupo 2047"/>
          <p:cNvGrpSpPr/>
          <p:nvPr/>
        </p:nvGrpSpPr>
        <p:grpSpPr>
          <a:xfrm>
            <a:off x="539552" y="3140968"/>
            <a:ext cx="8280920" cy="3249652"/>
            <a:chOff x="539552" y="3140968"/>
            <a:chExt cx="8064896" cy="3249652"/>
          </a:xfrm>
        </p:grpSpPr>
        <p:cxnSp>
          <p:nvCxnSpPr>
            <p:cNvPr id="5" name="Conector reto 4"/>
            <p:cNvCxnSpPr/>
            <p:nvPr/>
          </p:nvCxnSpPr>
          <p:spPr>
            <a:xfrm>
              <a:off x="755576" y="5013176"/>
              <a:ext cx="7848872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>
              <a:off x="755576" y="4869160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>
              <a:off x="8604448" y="4869160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>
              <a:off x="4499992" y="4869160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2267744" y="4869160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>
              <a:off x="5652120" y="4869160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>
              <a:off x="6804248" y="4869160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4139952" y="4869160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ixaDeTexto 13"/>
            <p:cNvSpPr txBox="1"/>
            <p:nvPr/>
          </p:nvSpPr>
          <p:spPr>
            <a:xfrm>
              <a:off x="539552" y="515719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0,0</a:t>
              </a:r>
              <a:endParaRPr lang="pt-BR" dirty="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2051720" y="515719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4,0</a:t>
              </a:r>
              <a:endParaRPr lang="pt-BR" dirty="0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3923928" y="515719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6,5</a:t>
              </a:r>
              <a:endParaRPr lang="pt-BR" dirty="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4283968" y="515719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7,0</a:t>
              </a:r>
              <a:endParaRPr lang="pt-BR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5436096" y="515719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9,0</a:t>
              </a:r>
              <a:endParaRPr lang="pt-BR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6516216" y="5157192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11,0</a:t>
              </a:r>
              <a:endParaRPr lang="pt-BR" dirty="0"/>
            </a:p>
          </p:txBody>
        </p:sp>
        <p:sp>
          <p:nvSpPr>
            <p:cNvPr id="21" name="Chave esquerda 20"/>
            <p:cNvSpPr/>
            <p:nvPr/>
          </p:nvSpPr>
          <p:spPr>
            <a:xfrm rot="16200000">
              <a:off x="3059832" y="4869160"/>
              <a:ext cx="288032" cy="1872207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2771800" y="6021288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estresse</a:t>
              </a:r>
              <a:endParaRPr lang="pt-BR" dirty="0"/>
            </a:p>
          </p:txBody>
        </p:sp>
        <p:sp>
          <p:nvSpPr>
            <p:cNvPr id="23" name="Chave esquerda 22"/>
            <p:cNvSpPr/>
            <p:nvPr/>
          </p:nvSpPr>
          <p:spPr>
            <a:xfrm rot="16200000">
              <a:off x="6156177" y="5229202"/>
              <a:ext cx="288032" cy="115212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5796136" y="6021288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estresse</a:t>
              </a:r>
              <a:endParaRPr lang="pt-BR" dirty="0"/>
            </a:p>
          </p:txBody>
        </p:sp>
        <p:sp>
          <p:nvSpPr>
            <p:cNvPr id="26" name="Chave esquerda 25"/>
            <p:cNvSpPr/>
            <p:nvPr/>
          </p:nvSpPr>
          <p:spPr>
            <a:xfrm rot="16200000" flipH="1">
              <a:off x="4807305" y="3016232"/>
              <a:ext cx="216024" cy="161762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3851921" y="3140968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FF0000"/>
                  </a:solidFill>
                </a:rPr>
                <a:t>Ideal para a maioria org. aquáticos</a:t>
              </a:r>
              <a:endParaRPr lang="pt-BR" dirty="0">
                <a:solidFill>
                  <a:srgbClr val="FF0000"/>
                </a:solidFill>
              </a:endParaRPr>
            </a:p>
          </p:txBody>
        </p:sp>
        <p:sp>
          <p:nvSpPr>
            <p:cNvPr id="28" name="Seta para baixo 27"/>
            <p:cNvSpPr/>
            <p:nvPr/>
          </p:nvSpPr>
          <p:spPr>
            <a:xfrm>
              <a:off x="2051720" y="3645024"/>
              <a:ext cx="432048" cy="10801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Seta para baixo 28"/>
            <p:cNvSpPr/>
            <p:nvPr/>
          </p:nvSpPr>
          <p:spPr>
            <a:xfrm>
              <a:off x="6588224" y="3645024"/>
              <a:ext cx="432048" cy="10801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7020272" y="3284984"/>
              <a:ext cx="1584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FF0000"/>
                  </a:solidFill>
                </a:rPr>
                <a:t>Alcalinidade letal</a:t>
              </a:r>
              <a:endParaRPr lang="pt-BR" dirty="0">
                <a:solidFill>
                  <a:srgbClr val="FF0000"/>
                </a:solidFill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971600" y="3284984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FF0000"/>
                  </a:solidFill>
                </a:rPr>
                <a:t>Acidez letal</a:t>
              </a:r>
              <a:endParaRPr lang="pt-BR" dirty="0">
                <a:solidFill>
                  <a:srgbClr val="FF0000"/>
                </a:solidFill>
              </a:endParaRPr>
            </a:p>
          </p:txBody>
        </p:sp>
        <p:pic>
          <p:nvPicPr>
            <p:cNvPr id="2050" name="Picture 2" descr="Resultado de imagem para figura peixe mort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7820" y="3936976"/>
              <a:ext cx="1122740" cy="856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Resultado de imagem para figura peixe mort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933056"/>
              <a:ext cx="1122740" cy="856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Resultado de imagem para figura peixe mort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605" y="4172250"/>
              <a:ext cx="1268872" cy="552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341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Correção do pH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560840" cy="516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211960" y="6359614"/>
            <a:ext cx="3384376" cy="381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 err="1" smtClean="0"/>
              <a:t>Sheleder</a:t>
            </a:r>
            <a:r>
              <a:rPr lang="pt-BR" dirty="0" smtClean="0"/>
              <a:t> e </a:t>
            </a:r>
            <a:r>
              <a:rPr lang="pt-BR" dirty="0" err="1" smtClean="0"/>
              <a:t>Skrobot</a:t>
            </a:r>
            <a:r>
              <a:rPr lang="pt-BR" dirty="0" smtClean="0"/>
              <a:t> (2016)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66487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8504"/>
            <a:ext cx="7833314" cy="270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14289"/>
            <a:ext cx="7833314" cy="367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131840" y="641326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ou gesso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5359574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5" y="1916832"/>
            <a:ext cx="8403901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4496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56812"/>
            <a:ext cx="8280920" cy="507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0448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5" y="1988840"/>
            <a:ext cx="891299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36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63"/>
            <a:ext cx="6597948" cy="227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03" y="2246031"/>
            <a:ext cx="6718309" cy="463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6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Doses de calcário</a:t>
            </a:r>
            <a:endParaRPr lang="pt-BR" dirty="0">
              <a:solidFill>
                <a:srgbClr val="00B05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956217"/>
              </p:ext>
            </p:extLst>
          </p:nvPr>
        </p:nvGraphicFramePr>
        <p:xfrm>
          <a:off x="539552" y="1844824"/>
          <a:ext cx="8064896" cy="3744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016224"/>
                <a:gridCol w="2016224"/>
                <a:gridCol w="2016224"/>
              </a:tblGrid>
              <a:tr h="1283800">
                <a:tc>
                  <a:txBody>
                    <a:bodyPr/>
                    <a:lstStyle/>
                    <a:p>
                      <a:r>
                        <a:rPr lang="pt-BR" dirty="0" smtClean="0"/>
                        <a:t>pH da mistura </a:t>
                      </a:r>
                      <a:r>
                        <a:rPr lang="pt-BR" dirty="0" err="1" smtClean="0"/>
                        <a:t>solo:água</a:t>
                      </a:r>
                      <a:r>
                        <a:rPr lang="pt-BR" dirty="0" smtClean="0"/>
                        <a:t> (1:1)</a:t>
                      </a:r>
                      <a:endParaRPr lang="pt-B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Dose inicial (kg/1.000 m</a:t>
                      </a:r>
                      <a:r>
                        <a:rPr lang="pt-BR" baseline="30000" dirty="0" smtClean="0"/>
                        <a:t>2</a:t>
                      </a:r>
                      <a:r>
                        <a:rPr lang="pt-BR" dirty="0" smtClean="0"/>
                        <a:t>)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898661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Calcário agrícola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Cal hidratada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Cal virgem</a:t>
                      </a:r>
                      <a:endParaRPr lang="pt-BR" dirty="0"/>
                    </a:p>
                  </a:txBody>
                  <a:tcPr/>
                </a:tc>
              </a:tr>
              <a:tr h="520652">
                <a:tc>
                  <a:txBody>
                    <a:bodyPr/>
                    <a:lstStyle/>
                    <a:p>
                      <a:r>
                        <a:rPr lang="pt-BR" dirty="0" smtClean="0"/>
                        <a:t>Menor que 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170</a:t>
                      </a:r>
                      <a:endParaRPr lang="pt-BR" dirty="0"/>
                    </a:p>
                  </a:txBody>
                  <a:tcPr/>
                </a:tc>
              </a:tr>
              <a:tr h="520652">
                <a:tc>
                  <a:txBody>
                    <a:bodyPr/>
                    <a:lstStyle/>
                    <a:p>
                      <a:r>
                        <a:rPr lang="pt-BR" dirty="0" smtClean="0"/>
                        <a:t>5 a 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150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110</a:t>
                      </a:r>
                      <a:endParaRPr lang="pt-BR" dirty="0"/>
                    </a:p>
                  </a:txBody>
                  <a:tcPr/>
                </a:tc>
              </a:tr>
              <a:tr h="520652">
                <a:tc>
                  <a:txBody>
                    <a:bodyPr/>
                    <a:lstStyle/>
                    <a:p>
                      <a:r>
                        <a:rPr lang="pt-BR" dirty="0" smtClean="0"/>
                        <a:t>6 a 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55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18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rgbClr val="00B050"/>
                </a:solidFill>
              </a:rPr>
              <a:t>Considerações finais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pH é uma medida que deve ser feito constantemente e adequada durante a criação se necessário;</a:t>
            </a:r>
          </a:p>
          <a:p>
            <a:r>
              <a:rPr lang="pt-BR" dirty="0" smtClean="0"/>
              <a:t>Oscilações de pH não são benéficas aos organismos criados;</a:t>
            </a:r>
          </a:p>
          <a:p>
            <a:r>
              <a:rPr lang="pt-BR" dirty="0" smtClean="0"/>
              <a:t>Alcalinidade contribui para estabilização do pH;</a:t>
            </a:r>
          </a:p>
          <a:p>
            <a:r>
              <a:rPr lang="pt-BR" dirty="0" smtClean="0"/>
              <a:t>Medidas de manejo adequadas!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892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Porque os organismos aquáticos preferem pH próximo ao 7,0?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 smtClean="0"/>
              <a:t>A razão biológica ocorre porque o pH do sangue desses animais tem pH de 7,4.</a:t>
            </a:r>
          </a:p>
          <a:p>
            <a:pPr marL="0" indent="0" algn="just">
              <a:buNone/>
            </a:pPr>
            <a:endParaRPr lang="pt-BR" sz="2800" dirty="0"/>
          </a:p>
          <a:p>
            <a:pPr marL="0" indent="0" algn="just">
              <a:buNone/>
            </a:pPr>
            <a:r>
              <a:rPr lang="pt-BR" sz="2800" dirty="0" smtClean="0">
                <a:solidFill>
                  <a:srgbClr val="FF0000"/>
                </a:solidFill>
              </a:rPr>
              <a:t>7,4</a:t>
            </a:r>
            <a:r>
              <a:rPr lang="pt-BR" sz="2800" dirty="0" smtClean="0"/>
              <a:t> é o valor ótimo de atividade enzimática, ou seja, se o pH do meio coincidir com o ótimo enzimático, esses animais terão boa atividade natatória, bom aproveitamento dos nutrientes, rápido crescimento, etc.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r>
              <a:rPr lang="pt-BR" sz="2800" dirty="0" smtClean="0"/>
              <a:t>A eficiência da ação enzimática cai a medida que o pH celular se afasta do valor ótimo.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27176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Amônia é dividida em: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NH</a:t>
            </a:r>
            <a:r>
              <a:rPr lang="pt-BR" baseline="-25000" dirty="0" smtClean="0"/>
              <a:t>3</a:t>
            </a:r>
            <a:r>
              <a:rPr lang="pt-BR" dirty="0" smtClean="0"/>
              <a:t> </a:t>
            </a:r>
            <a:r>
              <a:rPr lang="pt-BR" dirty="0" smtClean="0">
                <a:sym typeface="Wingdings" pitchFamily="2" charset="2"/>
              </a:rPr>
              <a:t> tóxica</a:t>
            </a:r>
          </a:p>
          <a:p>
            <a:pPr marL="0" indent="0">
              <a:buNone/>
            </a:pPr>
            <a:r>
              <a:rPr lang="pt-BR" dirty="0" smtClean="0">
                <a:sym typeface="Wingdings" pitchFamily="2" charset="2"/>
              </a:rPr>
              <a:t>NH</a:t>
            </a:r>
            <a:r>
              <a:rPr lang="pt-BR" baseline="-25000" dirty="0" smtClean="0">
                <a:sym typeface="Wingdings" pitchFamily="2" charset="2"/>
              </a:rPr>
              <a:t>4</a:t>
            </a:r>
            <a:r>
              <a:rPr lang="pt-BR" dirty="0" smtClean="0">
                <a:sym typeface="Wingdings" pitchFamily="2" charset="2"/>
              </a:rPr>
              <a:t>  menos tóxica</a:t>
            </a:r>
          </a:p>
          <a:p>
            <a:pPr marL="0" indent="0">
              <a:buNone/>
            </a:pPr>
            <a:endParaRPr lang="pt-BR" dirty="0">
              <a:sym typeface="Wingdings" pitchFamily="2" charset="2"/>
            </a:endParaRPr>
          </a:p>
          <a:p>
            <a:pPr marL="0" indent="0">
              <a:buNone/>
            </a:pPr>
            <a:r>
              <a:rPr lang="pt-BR" dirty="0" smtClean="0">
                <a:sym typeface="Wingdings" pitchFamily="2" charset="2"/>
              </a:rPr>
              <a:t>NH</a:t>
            </a:r>
            <a:r>
              <a:rPr lang="pt-BR" baseline="-25000" dirty="0" smtClean="0">
                <a:sym typeface="Wingdings" pitchFamily="2" charset="2"/>
              </a:rPr>
              <a:t>3</a:t>
            </a:r>
            <a:r>
              <a:rPr lang="pt-BR" dirty="0" smtClean="0">
                <a:sym typeface="Wingdings" pitchFamily="2" charset="2"/>
              </a:rPr>
              <a:t> + NH</a:t>
            </a:r>
            <a:r>
              <a:rPr lang="pt-BR" baseline="-25000" dirty="0" smtClean="0">
                <a:sym typeface="Wingdings" pitchFamily="2" charset="2"/>
              </a:rPr>
              <a:t>4</a:t>
            </a:r>
            <a:r>
              <a:rPr lang="pt-BR" dirty="0" smtClean="0">
                <a:sym typeface="Wingdings" pitchFamily="2" charset="2"/>
              </a:rPr>
              <a:t> = Amônia total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755576" y="476672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rgbClr val="00B050"/>
                </a:solidFill>
              </a:rPr>
              <a:t>Relação pH e amônia</a:t>
            </a:r>
            <a:endParaRPr lang="pt-BR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45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just"/>
            <a:r>
              <a:rPr lang="pt-BR" dirty="0" smtClean="0"/>
              <a:t>A amônia não ionizada (NH</a:t>
            </a:r>
            <a:r>
              <a:rPr lang="pt-BR" baseline="-25000" dirty="0" smtClean="0"/>
              <a:t>3</a:t>
            </a:r>
            <a:r>
              <a:rPr lang="pt-BR" dirty="0" smtClean="0"/>
              <a:t> </a:t>
            </a:r>
            <a:r>
              <a:rPr lang="pt-BR" dirty="0" smtClean="0">
                <a:sym typeface="Wingdings" panose="05000000000000000000" pitchFamily="2" charset="2"/>
              </a:rPr>
              <a:t> tóxica) se torna mais abundante em pH alcalino;</a:t>
            </a:r>
          </a:p>
          <a:p>
            <a:pPr algn="just"/>
            <a:r>
              <a:rPr lang="pt-BR" dirty="0" smtClean="0">
                <a:sym typeface="Wingdings" panose="05000000000000000000" pitchFamily="2" charset="2"/>
              </a:rPr>
              <a:t>O ácido sulfídrico (H</a:t>
            </a:r>
            <a:r>
              <a:rPr lang="pt-BR" baseline="-25000" dirty="0" smtClean="0">
                <a:sym typeface="Wingdings" panose="05000000000000000000" pitchFamily="2" charset="2"/>
              </a:rPr>
              <a:t>2</a:t>
            </a:r>
            <a:r>
              <a:rPr lang="pt-BR" dirty="0" smtClean="0">
                <a:sym typeface="Wingdings" panose="05000000000000000000" pitchFamily="2" charset="2"/>
              </a:rPr>
              <a:t>S) aumenta em pH ácido.</a:t>
            </a:r>
            <a:endParaRPr lang="pt-BR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971600" y="5373216"/>
            <a:ext cx="7056784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971600" y="5157192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8028384" y="5157192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4499992" y="5157192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683568" y="55172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0,0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283968" y="55172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7,0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812360" y="55172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14,0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11560" y="59492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Ácido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139952" y="59492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Neutro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668344" y="59492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Básico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835696" y="472514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[H</a:t>
            </a:r>
            <a:r>
              <a:rPr lang="pt-BR" sz="2400" baseline="-25000" dirty="0" smtClean="0">
                <a:solidFill>
                  <a:srgbClr val="FF0000"/>
                </a:solidFill>
              </a:rPr>
              <a:t>2</a:t>
            </a:r>
            <a:r>
              <a:rPr lang="pt-BR" sz="2400" dirty="0" smtClean="0">
                <a:solidFill>
                  <a:srgbClr val="FF0000"/>
                </a:solidFill>
              </a:rPr>
              <a:t>S]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18" name="Seta para cima 17"/>
          <p:cNvSpPr/>
          <p:nvPr/>
        </p:nvSpPr>
        <p:spPr>
          <a:xfrm>
            <a:off x="1655676" y="4581128"/>
            <a:ext cx="180020" cy="57606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228184" y="472514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[NH</a:t>
            </a:r>
            <a:r>
              <a:rPr lang="pt-BR" sz="2400" baseline="-25000" dirty="0" smtClean="0">
                <a:solidFill>
                  <a:srgbClr val="FF0000"/>
                </a:solidFill>
              </a:rPr>
              <a:t>3</a:t>
            </a:r>
            <a:r>
              <a:rPr lang="pt-BR" sz="2400" dirty="0" smtClean="0">
                <a:solidFill>
                  <a:srgbClr val="FF0000"/>
                </a:solidFill>
              </a:rPr>
              <a:t>]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20" name="Seta para cima 19"/>
          <p:cNvSpPr/>
          <p:nvPr/>
        </p:nvSpPr>
        <p:spPr>
          <a:xfrm>
            <a:off x="6048164" y="4581128"/>
            <a:ext cx="180020" cy="57606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691680" y="645333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Escala do pH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03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9" y="1268760"/>
            <a:ext cx="9124391" cy="390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rgbClr val="00B050"/>
                </a:solidFill>
              </a:rPr>
              <a:t>Relação amônia tóxica e pH</a:t>
            </a:r>
            <a:endParaRPr lang="pt-B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2553</Words>
  <Application>Microsoft Office PowerPoint</Application>
  <PresentationFormat>Apresentação na tela (4:3)</PresentationFormat>
  <Paragraphs>308</Paragraphs>
  <Slides>57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58" baseType="lpstr">
      <vt:lpstr>Tema do Office</vt:lpstr>
      <vt:lpstr>pH das águas de criação de organismos aquáticos</vt:lpstr>
      <vt:lpstr>definição</vt:lpstr>
      <vt:lpstr>Apresentação do PowerPoint</vt:lpstr>
      <vt:lpstr>Apresentação do PowerPoint</vt:lpstr>
      <vt:lpstr>Apresentação do PowerPoint</vt:lpstr>
      <vt:lpstr>Porque os organismos aquáticos preferem pH próximo ao 7,0?</vt:lpstr>
      <vt:lpstr>Apresentação do PowerPoint</vt:lpstr>
      <vt:lpstr>Apresentação do PowerPoint</vt:lpstr>
      <vt:lpstr>Relação amônia tóxica e pH</vt:lpstr>
      <vt:lpstr>Alcalinidade da água</vt:lpstr>
      <vt:lpstr>Apresentação do PowerPoint</vt:lpstr>
      <vt:lpstr>Apresentação do PowerPoint</vt:lpstr>
      <vt:lpstr>Apresentação do PowerPoint</vt:lpstr>
      <vt:lpstr>Dureza da água</vt:lpstr>
      <vt:lpstr>Apresentação do PowerPoint</vt:lpstr>
      <vt:lpstr>Apresentação do PowerPoint</vt:lpstr>
      <vt:lpstr>Acidez da água</vt:lpstr>
      <vt:lpstr>Capacidade buffer ou tampão</vt:lpstr>
      <vt:lpstr>Apresentação do PowerPoint</vt:lpstr>
      <vt:lpstr>Flutuação diária pH no viveiro</vt:lpstr>
      <vt:lpstr>Apresentação do PowerPoint</vt:lpstr>
      <vt:lpstr>Apresentação do PowerPoint</vt:lpstr>
      <vt:lpstr>Apresentação do PowerPoint</vt:lpstr>
      <vt:lpstr>Relação pH com os organismos aquáticos</vt:lpstr>
      <vt:lpstr>Apresentação do PowerPoint</vt:lpstr>
      <vt:lpstr>Fotossíntese</vt:lpstr>
      <vt:lpstr>Apresentação do PowerPoint</vt:lpstr>
      <vt:lpstr>Respiração</vt:lpstr>
      <vt:lpstr>Apresentação do PowerPoint</vt:lpstr>
      <vt:lpstr>Outras funções do sistema tampão</vt:lpstr>
      <vt:lpstr>Gás carbônico</vt:lpstr>
      <vt:lpstr>Solubilidade de nutrientes em f(x) pH</vt:lpstr>
      <vt:lpstr>Apresentação do PowerPoint</vt:lpstr>
      <vt:lpstr>Ácido sulfídrico</vt:lpstr>
      <vt:lpstr>Apresentação do PowerPoint</vt:lpstr>
      <vt:lpstr>Correção da qualidade da água</vt:lpstr>
      <vt:lpstr>Apresentação do PowerPoint</vt:lpstr>
      <vt:lpstr>Corretivos</vt:lpstr>
      <vt:lpstr>Calcário agrícola</vt:lpstr>
      <vt:lpstr>Cal virgem</vt:lpstr>
      <vt:lpstr>Apresentação do PowerPoint</vt:lpstr>
      <vt:lpstr>Cal hidratada</vt:lpstr>
      <vt:lpstr>Apresentação do PowerPoint</vt:lpstr>
      <vt:lpstr>Apresentação do PowerPoint</vt:lpstr>
      <vt:lpstr>Apresentação do PowerPoint</vt:lpstr>
      <vt:lpstr>Gesso</vt:lpstr>
      <vt:lpstr>Apresentação do PowerPoint</vt:lpstr>
      <vt:lpstr>Benefícios da calagem</vt:lpstr>
      <vt:lpstr>Apresentação do PowerPoint</vt:lpstr>
      <vt:lpstr>Correção do pH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Doses de calcário</vt:lpstr>
      <vt:lpstr>Considerações finais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 das águas de criação de organismos aquáticos</dc:title>
  <dc:creator>D</dc:creator>
  <cp:lastModifiedBy>D.</cp:lastModifiedBy>
  <cp:revision>51</cp:revision>
  <dcterms:created xsi:type="dcterms:W3CDTF">2017-06-07T14:11:14Z</dcterms:created>
  <dcterms:modified xsi:type="dcterms:W3CDTF">2021-03-15T19:13:07Z</dcterms:modified>
</cp:coreProperties>
</file>