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308" r:id="rId2"/>
    <p:sldId id="310" r:id="rId3"/>
    <p:sldId id="284" r:id="rId4"/>
    <p:sldId id="285" r:id="rId5"/>
    <p:sldId id="359" r:id="rId6"/>
    <p:sldId id="286" r:id="rId7"/>
    <p:sldId id="350" r:id="rId8"/>
    <p:sldId id="315" r:id="rId9"/>
    <p:sldId id="351" r:id="rId10"/>
    <p:sldId id="316" r:id="rId11"/>
    <p:sldId id="361" r:id="rId12"/>
    <p:sldId id="318" r:id="rId13"/>
    <p:sldId id="354" r:id="rId14"/>
    <p:sldId id="319" r:id="rId15"/>
    <p:sldId id="355" r:id="rId16"/>
    <p:sldId id="287" r:id="rId17"/>
    <p:sldId id="356" r:id="rId18"/>
    <p:sldId id="288" r:id="rId19"/>
    <p:sldId id="320" r:id="rId20"/>
    <p:sldId id="322" r:id="rId21"/>
    <p:sldId id="324" r:id="rId22"/>
    <p:sldId id="325" r:id="rId23"/>
    <p:sldId id="328" r:id="rId24"/>
    <p:sldId id="327" r:id="rId25"/>
    <p:sldId id="258" r:id="rId26"/>
    <p:sldId id="298" r:id="rId27"/>
    <p:sldId id="299" r:id="rId28"/>
    <p:sldId id="300" r:id="rId29"/>
    <p:sldId id="345" r:id="rId30"/>
    <p:sldId id="347" r:id="rId31"/>
    <p:sldId id="346" r:id="rId32"/>
    <p:sldId id="348" r:id="rId33"/>
    <p:sldId id="329" r:id="rId34"/>
    <p:sldId id="357" r:id="rId35"/>
    <p:sldId id="331" r:id="rId36"/>
    <p:sldId id="332" r:id="rId37"/>
    <p:sldId id="334" r:id="rId38"/>
    <p:sldId id="337" r:id="rId39"/>
    <p:sldId id="338" r:id="rId40"/>
    <p:sldId id="340" r:id="rId41"/>
    <p:sldId id="342" r:id="rId42"/>
    <p:sldId id="344" r:id="rId43"/>
    <p:sldId id="301" r:id="rId44"/>
    <p:sldId id="307" r:id="rId45"/>
    <p:sldId id="262" r:id="rId46"/>
    <p:sldId id="263" r:id="rId47"/>
    <p:sldId id="264" r:id="rId48"/>
    <p:sldId id="265" r:id="rId49"/>
    <p:sldId id="267" r:id="rId50"/>
    <p:sldId id="272" r:id="rId51"/>
    <p:sldId id="281" r:id="rId52"/>
    <p:sldId id="282" r:id="rId53"/>
    <p:sldId id="302" r:id="rId54"/>
    <p:sldId id="304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5D1A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70CF7-82E0-477A-AFA6-CB2C6C6C4595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7589E-F8D3-4310-AE47-8D9D05D3614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14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7589E-F8D3-4310-AE47-8D9D05D36145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81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7589E-F8D3-4310-AE47-8D9D05D36145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7589E-F8D3-4310-AE47-8D9D05D36145}" type="slidenum">
              <a:rPr lang="pt-BR" smtClean="0"/>
              <a:pPr/>
              <a:t>52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A6F6-AC02-4594-B6A6-4FC36A6A77EF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7ED5-D026-47C1-8F62-F1234816743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A6F6-AC02-4594-B6A6-4FC36A6A77EF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7ED5-D026-47C1-8F62-F1234816743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A6F6-AC02-4594-B6A6-4FC36A6A77EF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7ED5-D026-47C1-8F62-F1234816743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A6F6-AC02-4594-B6A6-4FC36A6A77EF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7ED5-D026-47C1-8F62-F1234816743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A6F6-AC02-4594-B6A6-4FC36A6A77EF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7ED5-D026-47C1-8F62-F1234816743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A6F6-AC02-4594-B6A6-4FC36A6A77EF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7ED5-D026-47C1-8F62-F1234816743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A6F6-AC02-4594-B6A6-4FC36A6A77EF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7ED5-D026-47C1-8F62-F1234816743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A6F6-AC02-4594-B6A6-4FC36A6A77EF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7ED5-D026-47C1-8F62-F1234816743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A6F6-AC02-4594-B6A6-4FC36A6A77EF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7ED5-D026-47C1-8F62-F1234816743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A6F6-AC02-4594-B6A6-4FC36A6A77EF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7ED5-D026-47C1-8F62-F1234816743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A6F6-AC02-4594-B6A6-4FC36A6A77EF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267ED5-D026-47C1-8F62-F1234816743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52A6F6-AC02-4594-B6A6-4FC36A6A77EF}" type="datetimeFigureOut">
              <a:rPr lang="pt-BR" smtClean="0"/>
              <a:pPr/>
              <a:t>25/10/2018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267ED5-D026-47C1-8F62-F1234816743A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com.br/url?sa=i&amp;rct=j&amp;q=&amp;esrc=s&amp;source=images&amp;cd=&amp;cad=rja&amp;uact=8&amp;ved=0ahUKEwjtzPig1-jLAhUHI5AKHeXgBrkQjRwIBw&amp;url=http://agroevento.com/agenda/ii-seminario-de-adequacao-socioeconomica-e-ambiental-em-propriedades-rurais/&amp;psig=AFQjCNEIn3gJOOOwmoxXcQMEiLAhfbT5Hw&amp;ust=145943639810606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www.google.com.br/url?sa=i&amp;rct=j&amp;q=&amp;esrc=s&amp;source=images&amp;cd=&amp;cad=rja&amp;uact=8&amp;ved=0ahUKEwjD_OSv1-jLAhWGjJAKHdxMClkQjRwIBw&amp;url=http://www.sengeac.org.br/iii-seminario-nacional-do-bambu-goiania-2015/&amp;psig=AFQjCNEIn3gJOOOwmoxXcQMEiLAhfbT5Hw&amp;ust=145943639810606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br/url?sa=i&amp;rct=j&amp;q=&amp;esrc=s&amp;source=images&amp;cd=&amp;cad=rja&amp;uact=8&amp;ved=0ahUKEwjS16Oy2OjLAhXJQZAKHSTfCEMQjRwIBw&amp;url=http://ongcea.eco.br/?p=41056&amp;bvm=bv.118353311,d.Y2I&amp;psig=AFQjCNG3PQMvRuKo6sLLo7uPlz4y9RdoaA&amp;ust=145943693096870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2.gstatic.com/images?q=tbn:ANd9GcRRsaXdieOCAj7LdnpqWwz1NrxSR5TZJiWb7oTYTT0IzxUM2Y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7404"/>
            <a:ext cx="7810514" cy="44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3928" y="2564904"/>
            <a:ext cx="3384376" cy="2088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400" b="1" dirty="0" smtClean="0">
                <a:solidFill>
                  <a:schemeClr val="accent1"/>
                </a:solidFill>
              </a:rPr>
              <a:t>Apresenta</a:t>
            </a:r>
            <a:r>
              <a:rPr lang="en-US" sz="3400" b="1" dirty="0" smtClean="0">
                <a:solidFill>
                  <a:schemeClr val="accent1"/>
                </a:solidFill>
              </a:rPr>
              <a:t>ção </a:t>
            </a:r>
          </a:p>
          <a:p>
            <a:pPr marL="0" indent="0" algn="ctr">
              <a:buNone/>
            </a:pPr>
            <a:r>
              <a:rPr lang="en-US" sz="3400" b="1" dirty="0" smtClean="0">
                <a:solidFill>
                  <a:schemeClr val="accent1"/>
                </a:solidFill>
              </a:rPr>
              <a:t>de </a:t>
            </a:r>
          </a:p>
          <a:p>
            <a:pPr marL="0" indent="0" algn="ctr">
              <a:buNone/>
            </a:pPr>
            <a:r>
              <a:rPr lang="en-US" sz="3400" b="1" dirty="0" err="1" smtClean="0">
                <a:solidFill>
                  <a:schemeClr val="accent1"/>
                </a:solidFill>
              </a:rPr>
              <a:t>Trabalhos</a:t>
            </a:r>
            <a:r>
              <a:rPr lang="en-US" sz="3400" b="1" dirty="0" smtClean="0">
                <a:solidFill>
                  <a:schemeClr val="accent1"/>
                </a:solidFill>
              </a:rPr>
              <a:t> </a:t>
            </a:r>
            <a:r>
              <a:rPr lang="en-US" sz="3400" b="1" dirty="0" err="1" smtClean="0">
                <a:solidFill>
                  <a:schemeClr val="accent1"/>
                </a:solidFill>
              </a:rPr>
              <a:t>orais</a:t>
            </a:r>
            <a:endParaRPr lang="pt-BR" sz="3400" b="1" dirty="0">
              <a:solidFill>
                <a:schemeClr val="accent1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02017" y="692696"/>
            <a:ext cx="82296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/>
              <a:t>UNIVERSIDADE FEDERAL DA GRANDE DOURADOS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/>
              <a:t>Faculdade de Ciências Agrárias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 smtClean="0"/>
              <a:t>Introdução à Metodologia Científica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30061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21196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r>
              <a:rPr lang="en-US" dirty="0" smtClean="0"/>
              <a:t>Workshop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9792" y="3140968"/>
            <a:ext cx="6192688" cy="2088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Participação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público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intensa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;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Moderador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expositores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Exposição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discussão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em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grupos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equipes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conclusão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70080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Caráter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treinamento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Aprofundar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discussão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sobre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um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específico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prática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291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3342"/>
            <a:ext cx="9144000" cy="81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268760"/>
            <a:ext cx="6010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Palestra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1283" y="1790193"/>
            <a:ext cx="8229600" cy="438912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Novidade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Curta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duração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Jornal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manchetes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None/>
            </a:pP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427371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62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uffs.edu.br/images/laranjeiras/2014/Agosto/I_SEMAQUI_atualizado_21.08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7729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/>
              <a:t>Mesa </a:t>
            </a:r>
            <a:r>
              <a:rPr lang="en-US" dirty="0" err="1" smtClean="0"/>
              <a:t>redonda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1988840"/>
            <a:ext cx="6336704" cy="18722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Coordenador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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Prepara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e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conduz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</a:p>
          <a:p>
            <a:pPr algn="just">
              <a:buNone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Expositores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tempo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limitado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(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ideias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)</a:t>
            </a:r>
          </a:p>
          <a:p>
            <a:pPr algn="just">
              <a:buNone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Assunto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que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não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está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consolidado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e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suscita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discussões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.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5796136" y="620688"/>
            <a:ext cx="21602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084168" y="7647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Moderador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6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4865"/>
            <a:ext cx="6677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803655"/>
            <a:ext cx="6677025" cy="23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1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010" y="332656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/>
              <a:t>Seminário</a:t>
            </a:r>
            <a:endParaRPr lang="pt-BR" b="1" dirty="0"/>
          </a:p>
        </p:txBody>
      </p:sp>
      <p:pic>
        <p:nvPicPr>
          <p:cNvPr id="4" name="Picture 5" descr="seme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3876675" cy="2581275"/>
          </a:xfrm>
          <a:prstGeom prst="rect">
            <a:avLst/>
          </a:prstGeom>
          <a:noFill/>
        </p:spPr>
      </p:pic>
      <p:sp>
        <p:nvSpPr>
          <p:cNvPr id="5" name="Espaço Reservado para Conteúdo 4"/>
          <p:cNvSpPr txBox="1">
            <a:spLocks noGrp="1"/>
          </p:cNvSpPr>
          <p:nvPr>
            <p:ph idx="1"/>
          </p:nvPr>
        </p:nvSpPr>
        <p:spPr>
          <a:xfrm>
            <a:off x="395536" y="1844824"/>
            <a:ext cx="8229600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alavra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latina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semen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semente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Objetivo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semear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fertilizar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ideias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discussão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Reunião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debates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tema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)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>
              <a:buNone/>
            </a:pP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cdn.agroevento.com/wp-content/uploads/2015/09/ii-seminario-de-adequacao-socioeconomica-e-ambiental-em-propriedades-rurais-250x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474386" cy="277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engeac.org.br/wp-content/uploads/2015/10/Semin%C3%A1rio-Nacional-do-Bambu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2"/>
            <a:ext cx="3264297" cy="40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4834"/>
            <a:ext cx="6499841" cy="197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esultado de imagem para seminário de engenharia de pes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04" y="2642867"/>
            <a:ext cx="4270673" cy="22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73" y="548680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/>
              <a:t>Seminário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3928" y="2996952"/>
            <a:ext cx="5220072" cy="2760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Grupo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alunos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investiga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o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tema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Fases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: </a:t>
            </a:r>
          </a:p>
          <a:p>
            <a:pPr marL="514350" indent="-514350">
              <a:buAutoNum type="arabicParenR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Exposição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514350" indent="-514350">
              <a:buAutoNum type="arabicParenR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Discussão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514350" indent="-514350">
              <a:buAutoNum type="arabicParenR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Conclusão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9168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Exposição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de um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orador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Debate com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auditório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1"/>
            <a:ext cx="3456384" cy="376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fenifut.org.ni/media/19022/dibujo%20entren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50634"/>
            <a:ext cx="3807366" cy="38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 smtClean="0"/>
              <a:t>Instrumento</a:t>
            </a:r>
            <a:r>
              <a:rPr lang="en-US" sz="3200" dirty="0" smtClean="0"/>
              <a:t> </a:t>
            </a:r>
            <a:r>
              <a:rPr lang="en-US" sz="3200" dirty="0" err="1" smtClean="0"/>
              <a:t>pedagógico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ym typeface="Wingdings" panose="05000000000000000000" pitchFamily="2" charset="2"/>
              </a:rPr>
              <a:t>informações</a:t>
            </a:r>
            <a:r>
              <a:rPr lang="en-US" sz="3200" dirty="0" smtClean="0">
                <a:sym typeface="Wingdings" panose="05000000000000000000" pitchFamily="2" charset="2"/>
              </a:rPr>
              <a:t>;</a:t>
            </a:r>
            <a:endParaRPr lang="en-US" sz="3200" dirty="0" smtClean="0"/>
          </a:p>
          <a:p>
            <a:pPr>
              <a:lnSpc>
                <a:spcPct val="200000"/>
              </a:lnSpc>
            </a:pPr>
            <a:r>
              <a:rPr lang="en-US" sz="3200" dirty="0" err="1" smtClean="0"/>
              <a:t>Planejamento</a:t>
            </a:r>
            <a:r>
              <a:rPr lang="en-US" sz="3200" dirty="0" smtClean="0"/>
              <a:t> e </a:t>
            </a:r>
            <a:r>
              <a:rPr lang="en-US" sz="3200" dirty="0" err="1" smtClean="0"/>
              <a:t>Organização</a:t>
            </a:r>
            <a:endParaRPr lang="pt-BR" sz="3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/>
              <a:t>Seminário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247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Comunicação </a:t>
            </a:r>
            <a:r>
              <a:rPr lang="en-US" dirty="0" err="1" smtClean="0"/>
              <a:t>Científica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88840"/>
            <a:ext cx="6048672" cy="142151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Eventos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científicos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Apresentação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oral;</a:t>
            </a:r>
          </a:p>
          <a:p>
            <a:pPr lvl="1"/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Apresentação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banners.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81764"/>
            <a:ext cx="5609045" cy="357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5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b="1" dirty="0" smtClean="0"/>
              <a:t>Objetivos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352928" cy="5112568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pt-BR" sz="4400" dirty="0" smtClean="0"/>
              <a:t>Aprender:  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pt-BR" sz="44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3000" b="1" dirty="0" smtClean="0">
                <a:solidFill>
                  <a:schemeClr val="accent1"/>
                </a:solidFill>
              </a:rPr>
              <a:t>lógica e a organicidade </a:t>
            </a:r>
            <a:r>
              <a:rPr lang="pt-BR" sz="3000" dirty="0" smtClean="0"/>
              <a:t>para construir o texto formal;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3000" b="1" dirty="0" smtClean="0">
                <a:solidFill>
                  <a:schemeClr val="accent1"/>
                </a:solidFill>
              </a:rPr>
              <a:t>lógica e a capacidade de síntese </a:t>
            </a:r>
            <a:r>
              <a:rPr lang="pt-BR" sz="3000" dirty="0" smtClean="0"/>
              <a:t>para elaborar um esquema orientador da fala;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3000" dirty="0" smtClean="0"/>
              <a:t> </a:t>
            </a:r>
            <a:r>
              <a:rPr lang="pt-BR" sz="3000" b="1" dirty="0" smtClean="0">
                <a:solidFill>
                  <a:schemeClr val="accent1"/>
                </a:solidFill>
              </a:rPr>
              <a:t>recursos tecnológicos</a:t>
            </a:r>
            <a:r>
              <a:rPr lang="pt-BR" sz="3000" dirty="0" smtClean="0"/>
              <a:t> para este tipo de apresentação.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3000" dirty="0"/>
              <a:t>transmitir com </a:t>
            </a:r>
            <a:r>
              <a:rPr lang="pt-BR" sz="3000" b="1" dirty="0">
                <a:solidFill>
                  <a:schemeClr val="accent1"/>
                </a:solidFill>
              </a:rPr>
              <a:t>eficácia</a:t>
            </a:r>
            <a:r>
              <a:rPr lang="pt-BR" sz="3000" dirty="0"/>
              <a:t> as informações pesquisadas;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t-BR" sz="3000" dirty="0" smtClean="0"/>
          </a:p>
        </p:txBody>
      </p:sp>
      <p:pic>
        <p:nvPicPr>
          <p:cNvPr id="4098" name="Picture 2" descr="https://encrypted-tbn3.gstatic.com/images?q=tbn:ANd9GcSgWnOrLdifJymz7SmfaNoz42p5RgR-48NsLtPq7OgR05pEwQ2y4ws8Zn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08" y="620688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Uso de Recursos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136904" cy="480536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pt-BR" sz="3200" dirty="0" smtClean="0"/>
              <a:t>Cartaz/banner/ </a:t>
            </a:r>
            <a:r>
              <a:rPr lang="pt-BR" sz="3200" dirty="0" err="1" smtClean="0"/>
              <a:t>poster</a:t>
            </a:r>
            <a:r>
              <a:rPr lang="pt-BR" sz="3200" dirty="0" smtClean="0"/>
              <a:t>/ painel</a:t>
            </a:r>
            <a:r>
              <a:rPr lang="pt-BR" sz="3200" i="1" dirty="0" smtClean="0"/>
              <a:t>: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None/>
              <a:defRPr/>
            </a:pPr>
            <a:endParaRPr lang="pt-BR" sz="3200" i="1" dirty="0"/>
          </a:p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None/>
              <a:defRPr/>
            </a:pPr>
            <a:r>
              <a:rPr lang="pt-BR" sz="3200" dirty="0" smtClean="0"/>
              <a:t> utilizando desde cartolina 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None/>
              <a:defRPr/>
            </a:pPr>
            <a:r>
              <a:rPr lang="pt-BR" sz="3200" dirty="0" smtClean="0"/>
              <a:t>até materiais mais modernos;</a:t>
            </a:r>
          </a:p>
        </p:txBody>
      </p:sp>
      <p:pic>
        <p:nvPicPr>
          <p:cNvPr id="6146" name="Picture 2" descr="https://encrypted-tbn2.gstatic.com/images?q=tbn:ANd9GcT6__5TdlJS0DslyfinTlDxMzAxUq5m1vRV5bHfYQFGxKr9Hfqk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9792"/>
            <a:ext cx="3312368" cy="467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ct val="10000"/>
              </a:spcBef>
              <a:defRPr/>
            </a:pPr>
            <a:r>
              <a:rPr lang="pt-BR" sz="2400" dirty="0"/>
              <a:t>Giz e lousa;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defRPr/>
            </a:pPr>
            <a:r>
              <a:rPr lang="pt-BR" sz="2400" dirty="0"/>
              <a:t>Transparência e retroprojetor;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defRPr/>
            </a:pPr>
            <a:r>
              <a:rPr lang="pt-BR" sz="2400" dirty="0"/>
              <a:t>Sínteses e fotocópias para o público;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defRPr/>
            </a:pPr>
            <a:r>
              <a:rPr lang="pt-BR" sz="2400" dirty="0"/>
              <a:t>TV/Vídeo cassete e fita de vídeo;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defRPr/>
            </a:pPr>
            <a:r>
              <a:rPr lang="pt-BR" sz="2400" dirty="0"/>
              <a:t>TV/Aparelho de DVD e DVD;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defRPr/>
            </a:pPr>
            <a:r>
              <a:rPr lang="pt-BR" sz="2400" dirty="0"/>
              <a:t>Projetor multimídia/Power Point e arquivo de apresentação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defRPr/>
            </a:pPr>
            <a:r>
              <a:rPr lang="pt-BR" sz="2400" dirty="0" smtClean="0"/>
              <a:t>Filmadora;</a:t>
            </a:r>
            <a:endParaRPr lang="pt-BR" sz="2400" dirty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Uso de Recursos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19" y="1738359"/>
            <a:ext cx="3570600" cy="205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4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61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 </a:t>
            </a:r>
            <a:r>
              <a:rPr lang="pt-BR" dirty="0" err="1" smtClean="0"/>
              <a:t>Pré</a:t>
            </a:r>
            <a:r>
              <a:rPr lang="pt-BR" dirty="0" smtClean="0"/>
              <a:t>-Seminário</a:t>
            </a:r>
            <a:r>
              <a:rPr lang="pt-BR" dirty="0" smtClean="0">
                <a:sym typeface="Wingdings" panose="05000000000000000000" pitchFamily="2" charset="2"/>
              </a:rPr>
              <a:t> Etapas</a:t>
            </a:r>
            <a:endParaRPr lang="pt-B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496300" cy="5013325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spcBef>
                <a:spcPct val="0"/>
              </a:spcBef>
              <a:defRPr/>
            </a:pPr>
            <a:r>
              <a:rPr lang="pt-BR" sz="2400" b="1" dirty="0" smtClean="0">
                <a:solidFill>
                  <a:schemeClr val="accent1"/>
                </a:solidFill>
              </a:rPr>
              <a:t>Levantamento de literatura: </a:t>
            </a:r>
            <a:r>
              <a:rPr lang="pt-BR" sz="2400" b="1" dirty="0" smtClean="0"/>
              <a:t>Biblioteca, Internet ;</a:t>
            </a:r>
          </a:p>
          <a:p>
            <a:pPr marL="609600" indent="-609600" algn="just" eaLnBrk="1" hangingPunct="1">
              <a:spcBef>
                <a:spcPct val="0"/>
              </a:spcBef>
              <a:defRPr/>
            </a:pPr>
            <a:endParaRPr lang="pt-BR" sz="2400" b="1" dirty="0" smtClean="0"/>
          </a:p>
          <a:p>
            <a:pPr marL="609600" indent="-609600" algn="just" eaLnBrk="1" hangingPunct="1">
              <a:spcBef>
                <a:spcPct val="0"/>
              </a:spcBef>
              <a:defRPr/>
            </a:pPr>
            <a:r>
              <a:rPr lang="pt-BR" sz="2400" b="1" dirty="0" smtClean="0">
                <a:solidFill>
                  <a:schemeClr val="accent1"/>
                </a:solidFill>
              </a:rPr>
              <a:t>Leitura do material e discutir </a:t>
            </a:r>
            <a:r>
              <a:rPr lang="pt-BR" sz="2400" b="1" dirty="0" smtClean="0"/>
              <a:t>em conjunto as questões mais importantes;</a:t>
            </a:r>
          </a:p>
          <a:p>
            <a:pPr marL="609600" indent="-609600" algn="just" eaLnBrk="1" hangingPunct="1">
              <a:spcBef>
                <a:spcPct val="0"/>
              </a:spcBef>
              <a:defRPr/>
            </a:pPr>
            <a:endParaRPr lang="pt-BR" sz="2400" b="1" dirty="0" smtClean="0"/>
          </a:p>
          <a:p>
            <a:pPr marL="609600" indent="-609600" algn="just" eaLnBrk="1" hangingPunct="1">
              <a:spcBef>
                <a:spcPct val="0"/>
              </a:spcBef>
              <a:defRPr/>
            </a:pPr>
            <a:r>
              <a:rPr lang="pt-BR" sz="2400" b="1" dirty="0" smtClean="0">
                <a:solidFill>
                  <a:schemeClr val="accent1"/>
                </a:solidFill>
              </a:rPr>
              <a:t>Elaborar o trabalho escrito </a:t>
            </a:r>
            <a:r>
              <a:rPr lang="pt-BR" sz="2400" b="1" dirty="0" smtClean="0"/>
              <a:t>em grupo </a:t>
            </a:r>
            <a:r>
              <a:rPr lang="pt-BR" sz="2400" b="1" dirty="0" smtClean="0">
                <a:sym typeface="Wingdings" panose="05000000000000000000" pitchFamily="2" charset="2"/>
              </a:rPr>
              <a:t> </a:t>
            </a:r>
            <a:r>
              <a:rPr lang="pt-BR" sz="2400" b="1" dirty="0" smtClean="0">
                <a:solidFill>
                  <a:schemeClr val="accent1"/>
                </a:solidFill>
              </a:rPr>
              <a:t>visão do todo por todos;</a:t>
            </a:r>
            <a:endParaRPr lang="pt-BR" sz="2400" b="1" dirty="0" smtClean="0"/>
          </a:p>
          <a:p>
            <a:pPr marL="609600" indent="-609600" algn="just" eaLnBrk="1" hangingPunct="1">
              <a:spcBef>
                <a:spcPct val="0"/>
              </a:spcBef>
              <a:defRPr/>
            </a:pPr>
            <a:endParaRPr lang="pt-BR" sz="2400" b="1" dirty="0" smtClean="0"/>
          </a:p>
          <a:p>
            <a:pPr marL="609600" indent="-609600" algn="just" eaLnBrk="1" hangingPunct="1">
              <a:spcBef>
                <a:spcPct val="0"/>
              </a:spcBef>
              <a:defRPr/>
            </a:pPr>
            <a:r>
              <a:rPr lang="pt-BR" sz="2400" b="1" dirty="0" smtClean="0"/>
              <a:t>Feito isso, seleciona-se o que é </a:t>
            </a:r>
            <a:r>
              <a:rPr lang="pt-BR" sz="2400" b="1" dirty="0" smtClean="0">
                <a:solidFill>
                  <a:schemeClr val="accent1"/>
                </a:solidFill>
              </a:rPr>
              <a:t>mais relevante </a:t>
            </a:r>
            <a:r>
              <a:rPr lang="pt-BR" sz="2400" b="1" dirty="0" smtClean="0"/>
              <a:t>para ser apresentado no Seminário, e designa-se quem fica com o quê;</a:t>
            </a:r>
          </a:p>
        </p:txBody>
      </p:sp>
    </p:spTree>
    <p:extLst>
      <p:ext uri="{BB962C8B-B14F-4D97-AF65-F5344CB8AC3E}">
        <p14:creationId xmlns:p14="http://schemas.microsoft.com/office/powerpoint/2010/main" val="30019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Pré-Seminário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547" y="1628800"/>
            <a:ext cx="8208962" cy="4471987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3000" dirty="0" smtClean="0"/>
              <a:t>   </a:t>
            </a:r>
            <a:r>
              <a:rPr lang="pt-BR" sz="2800" dirty="0" smtClean="0"/>
              <a:t>O Seminário deve ser preparado em </a:t>
            </a:r>
            <a:r>
              <a:rPr lang="pt-BR" sz="2800" b="1" dirty="0" smtClean="0"/>
              <a:t>Grupo</a:t>
            </a:r>
            <a:r>
              <a:rPr lang="pt-BR" sz="2800" dirty="0" smtClean="0"/>
              <a:t>;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b="1" dirty="0" smtClean="0"/>
              <a:t>Todos os alunos </a:t>
            </a:r>
            <a:r>
              <a:rPr lang="pt-BR" sz="2800" dirty="0" smtClean="0"/>
              <a:t>devem ter </a:t>
            </a:r>
            <a:r>
              <a:rPr lang="pt-BR" sz="2800" b="1" dirty="0" smtClean="0"/>
              <a:t>domínio</a:t>
            </a:r>
            <a:r>
              <a:rPr lang="pt-BR" sz="2800" dirty="0" smtClean="0"/>
              <a:t> dos </a:t>
            </a:r>
            <a:r>
              <a:rPr lang="pt-BR" sz="2800" b="1" dirty="0" smtClean="0"/>
              <a:t>conteúdos</a:t>
            </a:r>
            <a:r>
              <a:rPr lang="pt-BR" sz="2800" dirty="0" smtClean="0"/>
              <a:t> a serem apresentados</a:t>
            </a:r>
            <a:r>
              <a:rPr lang="pt-BR" sz="3000" dirty="0" smtClean="0"/>
              <a:t>,</a:t>
            </a:r>
          </a:p>
        </p:txBody>
      </p:sp>
      <p:pic>
        <p:nvPicPr>
          <p:cNvPr id="16386" name="Picture 2" descr="https://encrypted-tbn2.gstatic.com/images?q=tbn:ANd9GcTDqaevxzXOkbs2lyiGGvIQX6ozKfEvK3gb1p8AJGZKEE9jxv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39875"/>
            <a:ext cx="324036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63" y="1844824"/>
            <a:ext cx="3402057" cy="464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Apresentação</a:t>
            </a:r>
            <a:r>
              <a:rPr lang="en-US" sz="4400" b="1" dirty="0" smtClean="0"/>
              <a:t> Oral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3968" y="2420888"/>
            <a:ext cx="3672408" cy="1944216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Power point;</a:t>
            </a:r>
          </a:p>
          <a:p>
            <a:pPr>
              <a:buNone/>
            </a:pPr>
            <a:endParaRPr lang="en-US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Apresentador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pt-BR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elaborar</a:t>
            </a:r>
            <a:r>
              <a:rPr lang="en-US" dirty="0" smtClean="0"/>
              <a:t> </a:t>
            </a:r>
            <a:r>
              <a:rPr lang="en-US" dirty="0" err="1" smtClean="0"/>
              <a:t>apresentação</a:t>
            </a:r>
            <a:r>
              <a:rPr lang="en-US" dirty="0" smtClean="0"/>
              <a:t> PPT</a:t>
            </a:r>
            <a:endParaRPr lang="pt-BR" dirty="0"/>
          </a:p>
        </p:txBody>
      </p:sp>
      <p:pic>
        <p:nvPicPr>
          <p:cNvPr id="4" name="Picture 11" descr="Apresenta%C3%A7%C3%A3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934" y="1988840"/>
            <a:ext cx="3379576" cy="316835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3528" y="2132856"/>
            <a:ext cx="66247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Preparar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conteúdo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Objetivo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sz="2800" dirty="0" err="1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Começo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introduzir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temas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poucos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slides);</a:t>
            </a:r>
          </a:p>
          <a:p>
            <a:pPr marL="514350" indent="-514350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sz="2800" dirty="0" err="1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Meio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detalhamento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dos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514350" indent="-514350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sz="2800" dirty="0" err="1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conclusão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resumo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das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ideias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principais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Apresentação</a:t>
            </a:r>
            <a:r>
              <a:rPr lang="en-US" dirty="0" smtClean="0"/>
              <a:t> PPT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Texto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curto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objetivo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Fontes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Tahoma e Arial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28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 a 32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Dividir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slides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ideias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pouca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nenhuma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animação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padronizar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efeitos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268760"/>
            <a:ext cx="259409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8229600" cy="1143000"/>
          </a:xfrm>
        </p:spPr>
        <p:txBody>
          <a:bodyPr/>
          <a:lstStyle/>
          <a:p>
            <a:r>
              <a:rPr lang="en-US" dirty="0" err="1" smtClean="0"/>
              <a:t>Apresentação</a:t>
            </a:r>
            <a:r>
              <a:rPr lang="en-US" dirty="0" smtClean="0"/>
              <a:t> PPT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5760640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Padronizar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marcadores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Ilustração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slide;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Ambiente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design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fundo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):</a:t>
            </a: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5589240"/>
            <a:ext cx="295232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Fundo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claro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letras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escuras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44008" y="5589240"/>
            <a:ext cx="324036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Fundo </a:t>
            </a:r>
            <a:r>
              <a:rPr lang="en-US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escuro</a:t>
            </a: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letras</a:t>
            </a: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claras</a:t>
            </a: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99592" y="3645024"/>
            <a:ext cx="2160240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Ambiente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claro</a:t>
            </a: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76056" y="3645024"/>
            <a:ext cx="208823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Ambiente</a:t>
            </a: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escuro</a:t>
            </a:r>
            <a:endParaRPr lang="pt-BR" sz="28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2051720" y="4869160"/>
            <a:ext cx="144016" cy="504056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6012160" y="4869160"/>
            <a:ext cx="144016" cy="504056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27584" y="2876743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FFF00"/>
                </a:solidFill>
              </a:rPr>
              <a:t>Coloquei um texto qualquer só pra ver a dificuldade de leitura!!!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0106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Exemplos: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99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Científicos</a:t>
            </a:r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1043608" y="3789040"/>
            <a:ext cx="6120680" cy="2304256"/>
            <a:chOff x="971600" y="3501008"/>
            <a:chExt cx="6120680" cy="2304256"/>
          </a:xfrm>
        </p:grpSpPr>
        <p:sp>
          <p:nvSpPr>
            <p:cNvPr id="5" name="CaixaDeTexto 4"/>
            <p:cNvSpPr txBox="1"/>
            <p:nvPr/>
          </p:nvSpPr>
          <p:spPr>
            <a:xfrm>
              <a:off x="971600" y="3501008"/>
              <a:ext cx="2088232" cy="224676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Congresso</a:t>
              </a:r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Curso</a:t>
              </a:r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Seminário</a:t>
              </a:r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Simpósio</a:t>
              </a:r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Work Shop </a:t>
              </a:r>
              <a:endParaRPr lang="pt-BR" sz="2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Chave direita 5"/>
            <p:cNvSpPr/>
            <p:nvPr/>
          </p:nvSpPr>
          <p:spPr>
            <a:xfrm>
              <a:off x="2627784" y="3501008"/>
              <a:ext cx="1512168" cy="2304256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355976" y="4077072"/>
              <a:ext cx="2736304" cy="13849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Mesa-</a:t>
              </a:r>
              <a:r>
                <a:rPr lang="en-US" sz="2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redonda</a:t>
              </a:r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Minicursos</a:t>
              </a:r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Palestras</a:t>
              </a:r>
              <a:endParaRPr lang="pt-BR" sz="2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3529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27584" y="2876743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</a:rPr>
              <a:t>Coloquei um texto qualquer só pra ver a facilidade na leitura!!!</a:t>
            </a:r>
            <a:endParaRPr lang="pt-B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27584" y="2876743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Coloquei um texto qualquer só pra ver a dificuldade de leitura!!!</a:t>
            </a:r>
            <a:endParaRPr lang="pt-BR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27584" y="2876743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FFF00"/>
                </a:solidFill>
              </a:rPr>
              <a:t>Coloquei um texto qualquer só pra ver a facilidade na leitura!!!</a:t>
            </a:r>
            <a:endParaRPr lang="pt-B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Pré-seminário</a:t>
            </a:r>
            <a:r>
              <a:rPr lang="en-US" dirty="0" smtClean="0"/>
              <a:t>: </a:t>
            </a:r>
            <a:r>
              <a:rPr lang="en-US" dirty="0" err="1" smtClean="0"/>
              <a:t>Etapas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99592" y="1628800"/>
            <a:ext cx="763284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pt-BR" sz="3200" dirty="0" smtClean="0"/>
              <a:t>Gráficos</a:t>
            </a:r>
            <a:r>
              <a:rPr lang="pt-BR" sz="3200" dirty="0"/>
              <a:t>, tabelas, esquemas, </a:t>
            </a:r>
            <a:r>
              <a:rPr lang="pt-BR" sz="3200" dirty="0" smtClean="0"/>
              <a:t>figuras</a:t>
            </a:r>
            <a:r>
              <a:rPr lang="pt-BR" sz="3200" smtClean="0"/>
              <a:t>, mapas, </a:t>
            </a:r>
            <a:r>
              <a:rPr lang="pt-BR" sz="3200" dirty="0"/>
              <a:t>etc</a:t>
            </a:r>
            <a:r>
              <a:rPr lang="pt-BR" sz="3200" dirty="0" smtClean="0"/>
              <a:t>.;</a:t>
            </a:r>
          </a:p>
          <a:p>
            <a:pPr marL="342900" indent="-342900" algn="just">
              <a:lnSpc>
                <a:spcPct val="9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pt-BR" sz="3200" dirty="0"/>
          </a:p>
          <a:p>
            <a:pPr marL="342900" indent="-342900" algn="just">
              <a:lnSpc>
                <a:spcPct val="9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pt-BR" sz="3200" dirty="0" smtClean="0"/>
              <a:t>Mencionar </a:t>
            </a:r>
            <a:r>
              <a:rPr lang="pt-BR" sz="3200" dirty="0"/>
              <a:t>as fontes e autores </a:t>
            </a:r>
            <a:r>
              <a:rPr lang="pt-BR" sz="3200" dirty="0" smtClean="0"/>
              <a:t>utilizados;</a:t>
            </a:r>
          </a:p>
          <a:p>
            <a:pPr marL="342900" indent="-342900" algn="just">
              <a:lnSpc>
                <a:spcPct val="9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pt-BR" sz="3200" dirty="0" smtClean="0"/>
          </a:p>
          <a:p>
            <a:pPr marL="342900" indent="-342900" algn="just">
              <a:lnSpc>
                <a:spcPct val="9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pt-BR" sz="3200" dirty="0" smtClean="0"/>
              <a:t>Conhecer </a:t>
            </a:r>
            <a:r>
              <a:rPr lang="pt-BR" sz="3200" dirty="0"/>
              <a:t>as tecnologias educacionais que serão utilizadas: retroprojetor, projetor multimídia, vídeos, etc.</a:t>
            </a:r>
          </a:p>
        </p:txBody>
      </p:sp>
    </p:spTree>
    <p:extLst>
      <p:ext uri="{BB962C8B-B14F-4D97-AF65-F5344CB8AC3E}">
        <p14:creationId xmlns:p14="http://schemas.microsoft.com/office/powerpoint/2010/main" val="33073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http://ongcea.eco.br/wp-content/uploads/2014/09/10620386_849015661784969_153210033545001617_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5438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52120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FAO (2015)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5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45913" y="18864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/>
              <a:t>Apresentação do Seminário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484784"/>
            <a:ext cx="8077200" cy="4471987"/>
          </a:xfrm>
        </p:spPr>
        <p:txBody>
          <a:bodyPr>
            <a:noAutofit/>
          </a:bodyPr>
          <a:lstStyle/>
          <a:p>
            <a:pPr marL="609600" indent="-609600" eaLnBrk="1" hangingPunct="1">
              <a:spcBef>
                <a:spcPct val="10000"/>
              </a:spcBef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Organizar</a:t>
            </a:r>
            <a:r>
              <a:rPr lang="pt-BR" sz="2800" dirty="0" smtClean="0"/>
              <a:t> a sala de aula;</a:t>
            </a:r>
          </a:p>
          <a:p>
            <a:pPr marL="609600" indent="-609600" eaLnBrk="1" hangingPunct="1">
              <a:spcBef>
                <a:spcPct val="10000"/>
              </a:spcBef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Garantir</a:t>
            </a:r>
            <a:r>
              <a:rPr lang="pt-BR" sz="2800" dirty="0" smtClean="0"/>
              <a:t> que o público possa ver e ouvir o(s) apresentador(es);</a:t>
            </a:r>
          </a:p>
          <a:p>
            <a:pPr marL="609600" indent="-609600" algn="just" eaLnBrk="1" hangingPunct="1">
              <a:spcBef>
                <a:spcPct val="10000"/>
              </a:spcBef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Círculo ou semicírculo </a:t>
            </a:r>
            <a:r>
              <a:rPr lang="pt-B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pt-BR" sz="2800" dirty="0" smtClean="0">
                <a:sym typeface="Wingdings" panose="05000000000000000000" pitchFamily="2" charset="2"/>
              </a:rPr>
              <a:t>d</a:t>
            </a:r>
            <a:r>
              <a:rPr lang="pt-BR" sz="2800" dirty="0" smtClean="0"/>
              <a:t>ebate;</a:t>
            </a:r>
          </a:p>
        </p:txBody>
      </p:sp>
      <p:sp>
        <p:nvSpPr>
          <p:cNvPr id="5" name="AutoShape 8" descr="data:image/jpeg;base64,/9j/4AAQSkZJRgABAQAAAQABAAD/2wCEAAkGBxQTEhUUEhQVFhUXGBUVGBcVGBcYGRcYFxUXHBYYFxYYHCkgGBomHBQXIjEhJSktLi4uGB8zODMsNygtLisBCgoKDg0OGg8QGyslHCQsNyssLCszODcsLCwsKys3LDEtKysrODEsLiwuKyw3LCsrKyssKywrLDcsLCssNy4rN//AABEIAKoBKAMBIgACEQEDEQH/xAAcAAABBAMBAAAAAAAAAAAAAAAAAwQFBgECBwj/xABIEAACAQIDBAYHBAkCBQMFAAABAgMAEQQSIQUxQVEGEyJhcYEHMkKRobHwI1KCkhQzQ2JyorLB0SRTFTSj4fEWY3NEVHSDwv/EABgBAQEBAQEAAAAAAAAAAAAAAAACAQQD/8QAGhEBAQEBAAMAAAAAAAAAAAAAAAERAgMSQf/aAAwDAQACEQMRAD8A7jRRRQFFFFAUUUUBRRRQFFFVPpN6QsFg7q8nWSj9lDZmB5Mb5U/EQe40FsqE6Q9LMJgh/qJlVt4jHakPgi3Nu86d9cV6TelbGYm6wkYaPlGbyEd8pFx+EDxNUOSYkkkkkm5JNyTzJOpNB2baHpsQH7DCMw5yyBD+VA3zqNPpsxH/ANrD+d/nauUGStGk+joKDsMHpwf28Gp/hmI+BjqSg9N2G/aYbED+AxP82WuJYTCyyDNHFI6XsWVbL32Y7z3aUTusdhLDMjAkFgVIOvZspGhtv7Rv3UHoTDel7ZjetJLH/FDIf6AwqYwvT7ZslsuNgF+Dv1Z9z2rzVgoIZfUklXvaG6jxZGNbybLUbsTBfgHLx383UD40Hq/C4+KUXikRxzRlb5GnFeQn2TKvaVVa3tROjkeaEkU7wvSTHYc9jE4lO4ySFfyMSvwoPWVFebMB6W9px75o5f8A5ol+ceQ1ZcB6c5RYTYSNuZjkZPcrK3zoO3UVzXZ/pqwD/rUxEXeUVx/02J+FWPAekHZstsuMhBO4SHqj7pAtBZ6KSw+IRxdGVhzUgj3ilaAooooCiiigKKKKAooooCiiigKKKKAooooCiiigKKwTVE6V+lXB4TMkZ/SZhcZYiMink8uqjUWIGYjlQXyqR0p9J+Cwl0Vv0iUaZISCAf35PVXwFz3VxbpV6QsZjrrJJ1cR/YxXVSOTm+aTzNu4VUzLQXfpR6ScbjLqX6mI/s4SVuOTyes3wB5VTusH/imjTUm01A8aUcz7h/mtGkHP3g/2pkZK1MlA8JvxHvt8SKSOFJ7/AAZWPuBpvnrUtQS2Ax+Jw/6mXERC9yEZ1F+JKiwPnTrF7bE7K2JlllZb2MiplF7a5VOuijffdUAshG4keBt8qVGNf7xI5N2h7muKCYGJQ9lZYspB0KGO27QEAbyNadYaMKqt2ZmW/quWtvtYDMSdeQ31XTi7+skZ/Dl/otWvWxneh/C9v6g1BZnSSQ2KiNPWCsEbXTUXAI43uRv3Vp1giXRmtfKbtIL8yNCttLaA+NQceKtok0qjgDcD+Vv7Um0ZfXOreLZf67UD3GbTDXAF9d7BCbDvygi/HWmYmpCSJhvB8eHv3GtTpvoHYmpRZqYZqyHoJ3ZEEzsThwQw3lHWNveWBqxL0r2rg7BsRiUHDrT1qnuDShgfI1WNi9Jp8MrJEwyNclGFxcixIIIYGw4Gn+A6XGK5WBCWFjmkndT+B3IoLrs/0y49LdYIJR3oysfNGAH5asuz/Tgh/X4Rx/8AFIr/AAcLb31zPE7SwEiERRrFI7XZplkst/udSbAd27upXBbCw0lo48V1s5XNZMqp4XbUnuBv3Cg7XgPSxs2S2aR4ieEkb/FkDKPfVk2f0kwk/wCpxMDnksiE/lvcV5x/9IzE5UZSw3hgR7yuYL5kVGz7KnVmRoXJXQ5VLjdf1lBG4ig9a0V5PwW2cRAbRzzREeysjp71Bt7xVkwHpP2lH+3Eg5SxofioVvjQejKK4vgPTTMLddhY35mN2j9ysGv7xVkwHphwL/rUni7ygcf9Mk/Cg6JRUBs7prgJrCPFw3O5WYIx/A9j8KnlYEXBBHMUGaKKKAooqpdOen2H2anbvJM18kSGxNgNWbci6jXfqLA0Ftqg9LfSvgsHdIz+kzC4yREZFPJ5fVGu8DMRyri3S70jY3H3WSTq4T+xhuqkcnPrSab76dwqrLiEAFs2bdrbKOe4Xt3aeNBaulfpCxmOussmSI/sYrqluTn1pPxG3cKqbS07eaMgG9+dwL7uGh17ieG+mEkq69kb9ADw56cd1BhpqTaStQLmyjU6AC5PgOdWLZXQPHz2K4dkU+1LaMeNm7RHgDQV0tWt66js30QHQ4nFKOawqW/ne39NWbAej/Z0NiYmlYcZnJ/lWy/Cg4SgJNgCSdwGpPlU3gOh+Om9TCy25svVj3vYV3nDGGAWhjjjHKNVX+kUnNtYc6DlGE9FWNa3WNBGOOZyxHkikH31M4X0SIP12LJ7o4wP5mY/KrhNtfvplNtnvoI6D0bYBPWM0n8Tgf0KKeRdD9nJuw6k/vPI3wLWptNtnvpnJtjvoJwbLwS+rhcP5xofmK3zwr6sUQ8EUfIVV32qedINtPvoLY2OUbgB5CtG2jVQbaffTTF7cVBcnXgBvNBc5scpBzWI43tb41Tdt9LokuuFW7ffUlUHgqkBz8PGqztTakk2jEheCjd3X5moxoSKCTl21iGbM0z37jYflHZ+FOYek06+t1UndJEh+KgGoHXlWwloLXD0mgP63BQnvRU+RX+9PYsdsyT1oUQ8ipX+ZTb41SkkrbSgvqbCwDi6LpzSRz//AEaTk6J4U7nlX8Sn5rVHDWNwbHmDY0/w+15l3Pccm1+O/wCNBaz0fcC0eNnUciWt/K4qUwpxcaZM2HkXjo0THxKhlJ8Qb1W8Jth7AyLlzC6m/rD7wG8Lfcdx1tuNPo9q99BLbTxE5iyR4ZGJ9Yu6SgfwK4A+AHdVOl2dOvrRP5KSP5dKsabV76cJtTvoKaXtodD36VuHq6/8RB32PjrTPE9Qd8SeIAB94oKxen+ydsYjDMDhppIjyRjY+KHst5g1nEQRXsgIPAA/54U42BsVsQSVOWFb55jpcA6rEeA4F953DvDsXo36dSYsdViVXrASodNA1hezr7LeHHgN1FV7oPjV/TsPhsLGRCmcuwFhpG2XMf4iLL5nWig7FXnLpHsU45s6OvWjNdZDbMWNyb87/wDivRteXekGKkhkZkcrfUCzMD4aZR76BlP0Vnh1fDzDjmUpKD4LZDaofGYIe1MYyfZnhkjPlkDi2vOrPsnpfMuHeVrXV8uVCyXFl36nnUvhOmQkZI5oe1JuWVEN/HKQw7r7+FBQ9ndHTLIF6+BV35g+c+UajOT5CugbI6AbOjscRO0rH2WPUKfwntn81JYiDZcrZXijRzwR+rP5TYn31mPonCP+Wxk0P7rXy/8AT3+ZoLxgIsNhx/p4oo+9FFz4tvPmazPtkc6ov/p7HobxSQTjuyBj+Xt/zUzxE2Kj0nwsyd8bMf6xJ8xQXWfbffUbiNud9VA7QRiR1rIeTx3/AJo2J/kpvJDK3qPFJfgkiqfyzZG9woLNPt3vqPm2531WsdFPHcyRSoPvMjBfzWyn31GnGX40Fpl2wTxprJtQ86rb4o0k2JoLE+0u+kW2j31XziDWhmNBOttDvpNtod9QnWGpfZuy7r1sxyxjuuzHeERfabu4XuSBrQOsCrzE5bBQCWdtFUC1ySdOI38xzFazy4eKzEfpGbjnaPzAHatcMNQOG69gltSTESgIkEscI3IEc3P3na3bbU9wubAXN4eWBk0dWX+IEfOgl22thj/9Hb+GeQfMGkzjMK2+OWP+F1kH8wWoeigmRDG36uZT+694yPEnsk9wNIzYQroyH3cPGoylocU66BjbkdR7qBd8IOGnxrb/AIa/C1L4DEh2sRY8LBiWJIFgACeN/AHebA2jZmzS5FhcangBYDUknQL3nT5gKguzZSLgX1AGupJ3ADeSb7qey4dcKbS5ZJx+zvmSI/8Aukeu4/29w9onValOkHSNU+zwp7QBBmAta+9YeKjgXPaPDKN9PoJGTHszFmYljqSd5+hpbhasri6jr0XoJiPHU4TH99QAats9BYf+IkVmCd5CQtrAXZmNlRd2Z24D4ncATYVH7K2e0gLs3VwqQGkIv2juRE/aSHgo8SQNavuyOjaZFkxAMeGTtJC1izuL9qU6B3sf4UBtpexBhsTYXXDrJCUwotdmBV5+I03rGbaIDdt55iVxGNMwyRWiw0e87gANOG88NNBew1rONxZxNyT1WGj462I5Dib897dwrQC4UlcsYP2MPFyPbe3L3DcNaCz+jhCcbDYiOILKUjt25DkIMj8gMx04ZhxvRS3o1jU7RJILSrE+d9csYuoEK8AdbkcMvO9FB12vMvSPaTwO4UqBqQHGdWN+K2I99q9NV5o6V48wySABDq5yyAOpOYj1dbbt+lBGYLakUmGd5YEXK+ogLREkKDmABsD5cKQ2YmDedHSTERyFiQsqiTMbG92UgjxNK4LGwS4eVpIOrAbtCB2Ukhb3Aa48qb7LwuEM0bRTyK97hJo730OmdP8AFBna/RuSVyY5cO5sOwHyNbW1xJb506fDYjD4RFMcqOqyaorEAl2IOddOIOhpntro1iJHzR9VJpa0cgzbz7L2YnwFO0xU+FwqButikCyDUPe+Zst7i3KgbdGekOIeXJI+ZcrHVRe4GmoF6sGG6dSJOsDZgGKgMGJALaC6HS1Qewekks0uSdYpOyxzNGuc2G7OLGiWXBfpCKYJI3zoVaJ+zcsLZle+l+VB0LETLILTQwyj95AP6bVH4jYWCffFJEecb5h+Q2FKlq1z0DBei+TXC44p3OGjJ/EhC/OmuL6P47UvBBihzCxSG3e4Ct/NU3noDW1Fwe6gomM2dCptLhJobbzG7ge6ZXB8mqPfZMDax4kjkJYjb88Rf32FdTXacu7OWHJwHH8wNNsRHBJrLhYWP3lBRveLj4UHL36Oy3+zaKX+CVL/AJHKt8KZYjZk0frwyLrbtIwuTutca10yfozgn9Vp4T5SD3trbyqPbokzZ1hxidUmXrWIkREBPqsdAzW9jebjmKCr4PYgQ3nlSM/d1kcHllTRT3MVNWfA9H5WUGKDHsNdbphlPfZw193A0/2ftLDYP/k4RJIN+IxAue/q4hoi/HnenEnTHGvvxDgclCqB4WFBBz9F244aQN/+TEW+MVR+L2W8Y34iMcmXOnm8J0H4KuMHS3FjfMWHJ1RgfzLT+Pb0cmk8Cj9+D7NvEobqx91ByTE4QkZsqMv347Ea8yu49zC/dUfLhyNRqK69tHorFMDLhmzEC5aPsTIP309pe8XFUXaWCaE/bKLE6SoLD8a+yfDSgq6xk7hTrZ2y5ZnCRrc7yToqgb2Y7gBz8OJFXLZnRjOA6m+bcVylTfcTe4H+Kt2FwEGBg63EELGtr7s0snABfabfYaBRc2GpoIrYnReLCwtJI4UAfaTMLaH2EG8A7so7TcbDQVXbvSP9JcQYcGKAnKN2aQ30MhuABfct7DvOtNOlXSuTGSC/YhQnq4hqB3tf1mPFj5aVESyRn2d/Lskb7jiOXu4UGuLwZjJBIuLXBuG1F9x8eBptRRQFZrFZoAVYNidHy4WWcOI2No410kxB5R39WPTWQ6Cxtcg2lej/AEUKMrYhM8pAZMMdAoO58SfZXlHvPG25r+YI8GDNiD1mIYDQjdp2VKD1V0FohyF7AAUEfs/Y6QquIxYUZFPUwJoka8cl9dT60puzHdc3NI4qY4m8s56uBLWFraeyoX5JxOp4kbSXlvicWxVL6LvJPBQBoz24DRR3a0N28ssy2QXEMAO88STz+8/kOAoNPWCySLaME9TADqx+855823DcK3KsHN2HW2u77lgS24cmtuHDfvNLZXz8DOwHAZYUtobHQabgf4j3t5HRUuAWjDdka5sRLz55Qdb+fECguPosRv0pzosQhIjT2zeRLyvyvlsB3Hvop76J9nsDPO4uz5UL8CVJuiD7qaC44kjhRQdErzb0yxfVYicFUYdZKbSWIJEjjRd99N4r0lXnTp1OI8XiAyowMszWkK2P2jbh63mKCu7PxEEsExMTRBTdhE9yezvAYG2g3U12XgMMZkaHE2YMDkmRlJ7gRcE062XNh5YpvsnhC2L9W+a9w24OCeB0uKZ7N2ZhzLG8GKQkOpyyq0bHXcN4NBtt3YWJeTrEQNYWvE4Y7yb2FmG/lT/D7Umw+GUNI6SWk9bMSTmOW6nW27fTfbWycTmaRYpCbAK0EitazEksqAtqDoNLd9OMJtmSPDKJXOcdYCsvavYmwKtv4UDbYW3OulyywQXKsc6L1bbte1GRe9EyYLr1H28cmZGBuJEJzCwN+0PG9Y2DtdJZQr4aNWIbtxFo/ZN+yNCbVjFYTCdev20ySZlIEg6wN2tBnFiPOgu5NYAoovQAoBrOIQoAXVkDeqXBUNpfRjofKtFN6Deg1igUGGUsQisFLXJc7o0UXeRu5VHvsONV/a21RLliiBTDx3yId7E+tLJ96RiSbnde3Ml50gxWSEgetO5T/wDTFlZwDwzSMg7xERVdQ0DlWpZWpoGrdXoHyPUjsXDPiCwgHWZfWykWB5X3X7qh+j+zGx+LGHBIhQZpiDYsLgBAeF2YD8x1tUrtzpq5b9E2VaDDxnIJI9GkPEq29VOpBBud5bW1bjNS77OxMBEhjljy6hwDYfiXQVLYF4Md9liAqStpmAASW/Mblf4HxqlbJxuKEllx2ML8SJSVHiJCQ3uO+ncW0xK/VS5VnvZZEASOY/dZRpHKeBXssdLA6lZiZ5Obc+tMds3E7FxWgL4VzqpvYX1Fm9k6aHyPCq30hxc2OlMkzDKNIo4SJFRTwspuu4XZgCe61h07aO25MXs54XUSSwFZSri/WxIe2CPvAb+PGqfDgcFOgZY3jB+4wYD8JtasWoUuzmABDKSWy5cwzg2B1UE2Gu+/PlTSWMqSGBBGhBBFjXRJ+jSsLJiFI4LMu7wzXVfKmbdHcTGGyJdW3mFwwN998+Ye61BRaKkp9iTK2XqpfND8xcU/xfQ/ERyrGQJAwDZ8ORKovfQm4GbTdeggYYyzBVBZmIVVUEkkmwAA3knhXR+iPRfq3GUCTFXF3Azx4Y/djtpLOOY7Kc72Na7A6KtAxd/soyuXO7KJrHRwhBtGCCQcmZ7XAOpqyY3baRIMPg11ItcDLdfL1I7+zvbj3A5xGNiwIyxfaTsbl7hjm4lW9t+b+qvDgajYsPl/1OLJYkkRxjUseKpfjzc+fAVumETDgTYg9ZK/qR+09uX3Ixz92utb2K2xGK7cjdmKIaXt7KD2Ixxb++4E5QWInxIH3YYF0H8K8h95zv8AGlCWDAsA+IcDIluzGvskrwX7q8TqdN+ZCykSSAPO47CW7KqNxK8IxwHtHzoWFgXQN9obtiJmPqC3aXNwa2h5DsjXcCD5QHXMerU3nlvcyMT+rU+1c7+Z03C9POjmzTi8VHGxyMylgo3wwLa+X/3GzKM3DNflUZj8WkcYlYWiS/URkau27rXX5Dy+8as/oLwryS4zGS3Jbq4kJ5au9j4lPOg6xg8KkSLHGoVFAVVG4AUUtRQFcC9IYjTGTmVlymRuyUZiTZSSNAo9ce0DXfapfTToJHjGMqFVkIAYOLpJYWBNtVa1hccAKDgmy3glE4VHhsBmyNmBGtrBwTxOl63wewxC6vHLEcrYdyZQyMBNEXiUNqvbjYm3NeFiKmtrdH4cLNJA56mUqLhXupU7mXPe44b+e41FY/o5K7I6zq+UQqAwydmFQsY7N1JCi1yb0Gm1lxaGUxxNaRVQunaK5ZA4ZSh7J0trwJpXAbcf9GHXuHYFgRMAw03dlqbdIsPi84eNJVAv2oySPPqybedLbK2wz4djiSsjByPtVU6ZVtvHf40DPYm0YJZkVsKsbkNZ4WZNcpv2Ddd1+FbY7Z2HMy/6llcFSFmS4NjoBIug91JbGxuGlnQfo5ikJOVonOW9jvRwQB4UptPZERkBGLUOLELMuXS+4OtxfyFBdjWKyawKCYwe1Y1Klgb5g1yq2jK4aSIOCoDObup11AvY6AUlPiIpGRTHADK+L66WPrLrlwqNFIrsqZS0qkkFbFiwHrG8W1YAoHW0oQh7CuqLIkSySMCMSHhLiWKygXupBUaa8CCKRrR7lchPZuGtobEEG4+7qova17a1stBW+ln62FeAw8bW75XkkJ8+sHuqKU1N9NY7YiLkcJhT7o8p+KGoZR/k0APlSijUDn/mk7f5NBP1yoJ70dhhgtpzJfOoc3HC2HxJB/Mw+FVLZDWC25OfO9vkBVw9Em0lixmJwkoumKjZQt7BmAYhfEo7jxAFVHF4JsJiHgbUxsSp/wByNhcEDvWzW8RWxPU2HWwpiWksbNYAHj6unxYn8VMsftAspDgBtxW2/nflU5hNkuSJsMQbjjqGB9lhz8j4cp7D9HpJdZVUHnkOni7qPhc1fra4+rOevZrsbabmLD4xT9pdkk75EAvm5543QnmS9NcZhlw2Kyx6YfEL18P7tyc8firAr4Zaf4KNf0bGmP8AVJioFTvZYWSU+fZPupttWPrMAzD18JIky8+rlISVfDNkbyqK7ZdmlWpomPjLZVkXNwF9T4c91GJ+0hJX2lvp4VT8RsM2zxNcb99ivnwrGr9gJ3zWLN5kn51YNqSFYrjQ8xp8RVV2NIzCNmBDFVJHG5FWLbj/AGIoKeXu5JNzrqasOGnjhQSECSZrhIweRtmc+yvxPzrMZ7VWfCRxxIJnGZ30jj4vl0uTwQEanyHcCqRdX/qMSesmf1E3F7bgB7EQ/wCw11CqqVPXTWeaTSOPcABoNB6sS92/dzIwEyfb4n7SaTSOPdmtpYW9SJefkNdy6FozmNnxUtioI0RdwYrwUblXj4DUNRG6PlUlsTJYsx/ZgjQ8g1vVG5RrypBxHkIvbDRm7MN88g1AB+4LE342LHcKWbD6vCGPFsTMTqL+smb7x9rxy86hcQzY2YQwgrBGcunHuHAsbAk8NOQuCGA2bLtXFC2kStYX0UAcu4A/+Sa9A7B2THhYVii3DUmwGZrAFiB4D3CoPoh0eWBBYAaVbFFBmiiigKSlivStFBRumfQlMYAXHaUMoYb8rb1PMca5vjvRriIrmGRh2QosSNRuY9/CvQNaNEDvFB5rxOH2hh7koHsFIuOOmYXFjzIpHE9IF7QxMBIXLqQH0biMwBFr2NjXo7E7KjfeBVc2p0HikB7I91BxCLCYBnDI3VOjDQMVFzuFpLg+RpDavRJpSGWZW/jXLpfgVuD8Kv22/RipzWW2a1yuh7O73VVMf0NxERcxOylmDcRYjfu3g0EzaioHDy4qNnEmq3GW4G7iLi26nke1fvL7tfgaCRtWLUhHjoz7VvHT504BvuoMGhTWTWtqBl0zw+aLCTDWwlwzHkUfrIx5rMfyVWQPr+/hV8OF/SMPNhhq7ATRDnLCCco73jMi+OWqIhuKDDD6+vgK0P19f3pUikyPr6+vDfQM8XE11kjJWWMhkI33BuLciDqO/vNWsyQ7ZjW5EWMjGtgb7ySQo1aIm7WHaQk6EHWvZfr6+vjZGbAhmDqSkgIIdd9+B8e/Q8aCXw8ONwbXkw0jLc/a4c5kYc7qCtz+E8xUvFidoYwdXhsPMqnRpZewig8SxAX4seQphs3pXtKHc0M/70i9rzdcrHzJp/jul20cQuWSSKFeP6OpEhHLrHJZfEGqnVjzvi5t1J7ZEWFgj2dCwcxHrMRIu5p2Go8hpbgAg3g012HF1hlh/wB6CeLzMZYH3oKhsPEFAAFgPrzNT/RT/movxnyEb3qXogOjs2bDoe63up4+HS+bIpPMqD86jOiY/wBOvn86ln3UBgm7YqZ2+32Q8Kg8Ae2Kldvv2BQVWP1vd8xVrwEKRIJnGZm0jTixHyUcT/eqpF63u+Yq24JFiQTy3diMsScW5KOSi9yf7mgcWMf209nnk/Vpw003ezEu7v3DjZWCN1bIhzYuXtO/+0pHrdzW9UcBrypuZGjIlkAkxU36tLaKBoGK8I13AcSPGt8ReJWhRi00ms8p1ILXuveSd48tAGsDLahzD9Ew18mgeQHeTvYfeOhCjvzHdar90H6MLGqnKAANB9fOmfQ3ozuZhpv1137yTxJ5/wBgAOkQRBRYUGyLYaVvRRQFFFFAUUUUBRRRQFFFFBqyA01n2dG29RTyigrWP6JRPuFqq20ugO/KK6dWCKDhWP6GyJuBqEm2bJGeI8NK9Fy4ZW3gVC7T6MxyDcKDgGIxuKTVEDrxuRm9xsT76Tj6WKDaaN0PeCPdf/NdR2n0IYXyi4+v8VVsd0dlGjK1uOmYEeWvwoI7AbfiJV45MrKQwJ0sQbg33bxSPSnArmGKhA6mcm4U3EU++SPuU+uvcbezUZt/o0EjZ4owHXKRkuD62vZHd3U72JjerDRzoTDJZJUJAbsnsyRk7nU6qfEHQmgjMv19fX9jJ9fX1/eR2jsxoSNQ8bjNHIBZZF52PqsNzIdVPdY0gI/r6+v7A16ut0j+vr507WKlFi+h9aUCUcX/AIFLCOllh/d+Vb5KBFVqRwE3VR4mfd1WHlyk/wC5IOrjHiTJTI0rtxcsUeFHryFcRP8AuoL9RGe83LkbxdaBnsWDJCi9wp3JurdRYWrSXdQJ4E9sU82/JoBTLBHt0tt87qCEg9bzH96tUZ6pRPPd2sEhj523KOS8Se/maq2FHaHj9fOrdsrDsSMTiBdrZIY+CqN2nLieZPmAfYKFobyzG+JlAN/9tfZCjgbaKOG/TjN9GOjpdg7Cw3gb/eeJ7/8AtSnR7YbSv1klzc31+ddEweFCAACgzhMMEUAUvRWaAooooCiiigKKKKAooooCiiigKKKKAooooCiiigwVFISYNTvApxRQQ2M6PRONVHuqn7a9HqNcoCv8P+K6TWCKDiQ6PTwAxt9rATdomAAv95WUXRxwYedxpUViujrath80i7yhFpk8UHrj95PMLXfJcKrbwKi8Z0aifUCx3gjh50HBAv19fKlEWuyY7otn/WJHNwu4s9u6VSG95NQWI6Dw3v1Uy9yOrD+Zb/Gg56B3++9YPIDU6ADUk8gBvvV+PReBf2E79zyKo/lW9JPs+ZL/AKPCkBtbOgLSW4gSPcjyAoKnIi4Sz4gBpyM0WFO/ukxH3EG/KdWt41F4fMzNI7Z5HJZnPEnf4DkOFTGL6KzXJ1JJuSd5PEk8T31Fy7BmXXKfEfV6Da9YlOlM5BMm8X8R9Gk32gbdpD5f4NA92f69KbcqJwW3IlbtB/Jf+9TuDT9LbsKyqN5YD4C+poInZOFLuPGunbE2Q0zBm3AAAdw7q06N9FLWNvfXRdn4IIoAFBtgMIEUACndAFZoCiiigKKKKAooooCiiigKKKKAooooCiiigKKKKAooooCiiigKKKKAooooCiiig1MY5CtTAvKlKKBrJgVPAU2k2PGfZFSdFBWcb0Xjb2R7qgMZ0Cib2beFdFrVhQcth9GEWa+vw/xVs2R0VjhAAAsKsgFbigRhw4XcKWtWaKAooooCiiigKKKKAoo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1" descr="data:image/jpeg;base64,/9j/4AAQSkZJRgABAQAAAQABAAD/2wCEAAkGBxQTEhUUExQVFhUWGBcYGBgYFxwaGhcaFxQXFhcXFBkYHCggGBwlHBQUITEhJSkrLi4uFx8zODQsNygtLiwBCgoKBQUFDgUFDisZExkrKysrKysrKysrKysrKysrKysrKysrKysrKysrKysrKysrKysrKysrKysrKysrKysrK//AABEIALgBEgMBIgACEQEDEQH/xAAcAAAABwEBAAAAAAAAAAAAAAABAgMEBQYHAAj/xABDEAABAwIDBQUGAwYFAwUBAAABAAIDBBEFITEGEkFRYRMicYGRBzJCobHBFFLRIzNicoKSU5Oy4fAWY6I0g8LS8RX/xAAUAQEAAAAAAAAAAAAAAAAAAAAA/8QAFBEBAAAAAAAAAAAAAAAAAAAAAP/aAAwDAQACEQMRAD8AdYPMHsa4cQD8lNwtVN2Bqd6HdOrCR65hXaBqBGti0PklsJ1I5gH0R6hl2+GaToDaRvW49QgfyO4IO0SkozSdkA7yNdBZGaEABvQZaJQIQ1H3UBo0swpGNqXYECdee6PH7FHp39weCLXDueYQ0/uDVBQPap+7b4rHpHZrY/al+7b4n7LGpDmgsGxLbzSD/tu/1MVsfCAqpsLM1ksjnhxaIzcNNjm5oFire/EqX/Cm/vCAMMgBc/8AlP2Q1NKGo+GYlTgvcGzWDcwSOJAyKPUYnSO1bOPNqBLC6e/adWOHqk6qgDeKe4diVK1r90Tbo1vu3zIGSLV4nSuGZnHk1BDyx7lLUyf9tzR/Vl91n9OLlo6rQdpa6H8BIyEyHvMBLwBq7mPBUXCI96Vg6j6oN42Hg3aZvP8A3VqbwUHs9HuwsHRTTM0A3RSEJCK7ogISi7uXHJGeckSV2SCF2lrOxpppPyscR42sPmVlfsuxFwqXQk92VpJufiZnl1Nyrj7XK3s6MMvnK8DyaC4/QLP/AGewXqd837jTYjm4W+hKDYJXZpjKM02/HxwgNc6znWNue86wtzTibTJASyBEXIKL7Pandmcwn3hfzaf0K1SnN1iuFyGCrbfLdksfC+6Vs1IckDxzbgjoUxjyI6EfIqRYUxmbYlBKTBEIXNdcA9AjhAICM1i56FhQGDUZAgfI0akIDtCWao78c0aEnyQHEjwb6lA/rD3PMJKmPdCjpq5zhY2ATujf3Bfmgp/tNZ+yHj9lis5zW67d0rpWBjBvO1sNeGfzWTT7LVQdnTy3/kP2QKbHx3dKP4B/rarI6n5phs5h7qR7nVMM7WvbYFsZJvcH7KcdV0p+Gs/yigb0NN3ZAONv9Q/RFmprap7R1tOwnuVZB/7JvdHmqqV3wVv+UUDGjpv2brcXN+Vym9TTEaqXpcRpmC25V21zhN0SqrKV+oqx/wCyf0QVfalm5SMH55Pk1p+5URsjDvVDByVm2noXVLIhTRTvZGHbxMZBubWuPJDsDs1OJy58UjWi2bmkanqg12hjsxo6D6J5dN2OAACM053QLhBeyICgL9UASFFldki7yJI9BkXtirt6oiiHwR7x8Xk2+TfmnPs5obQOfbOR/wD4ty+t1U9tK3tq2d2o3iweDe6PotBwGM09I3eBvHHe1uNr/UoJDEsMY6VkjhdzBl0Ru14KPwnGzUMc50e4Wm2twcuCcyOsgcdoFyrkm0UTSQdQSPTJcgqu0tOWTB35mg+ehWqbMVPaQRP1uwX8bAH5gqibX0t4WPA902PgR+qnvZnV3gcw6sd8nAH63QXpozTSrbY+Nk8aUhXkWB0/5/sg6nnAYN4gZlKGuYON1EyvucrnwCOyF5+EDxP2F0D92Ich6lJvq3njZJNpT8T/ACaPuUlNVU8fvvYP5nj7lAliOLCNtyS51wN0OAOfjwTfDcXdLcGEjMW72VuJJIyOikoo4pm3aWOaeLbEZciEvBTMZoEANpz/AAgev6ITE1ou9xsP6QlJZAFnHtRmeexA3tyzrgaE3GtkF8hxSl3t0SxF18hvAknlrqoLbfaV0DA2M2OpseCzbDNnKmWxYwjkSd2xB1zzV4xLZl89zNKxlwL2zOXV1ggqDdsZWv7QbxdYi7nXyJH6JwPaHU8/mUtiWzdDGP8A1fe5Ddd8gqjW07Q4hjt9vMjd+RQadsPjs1dI9j5CzdbvXAvfO1s1cThj/wDHd/a1ZJsDj0FG9zpmy7zhujdsQRvA5jXgr0faJSHTth/QP1QSNUJGTwR9s8iQvBNhcbrSRZSRw53+O/0Czqu2/a6eGRsLrROeTdwud5pbly5qSPtRZxp3/wBzUExtbUSUsIkbK5xL2NzA+K44KYZQPtczv4HQclQ63bSmrAIqiOaNgc1+80tcbt4HpmrEfaDh4yD5sv4P90EvU0r2Me4Tvu1rjoBcgEi/os0/6+qOal8R9pEZL2CJ5Y4Fu+CBkRa9jxUfR0eEGMOdUTAkZ3FiD4AWQFp9vZt65c75EehVowHbOSd24yMPcATYEtNhlfPLis8xvD4Gd6nn7VpOhYWuHysVZPZdPEx0rnva17t1rQ4gG2pIv1+iC/jaEN/eMkjPVtx6hOocVif7r2HpfP0KP2gPX6KFqaOOSbdLW2a25ytm45ZjoD6oLF2t0wxitEUMsh+Bjj6DL5qP/wD4TRnHLJGejrj0Kq+3808NKWvmD2yENzbZ35jn5IM7wiAzVMYPxPBd67zvutopzZpKy3YSC87n8GNt5uIH0BWkh/dsgLMRc6eQUbiVX2cbnn4QT8k8keFVNuq3dhDAc3Oz8B/vZBTHykkknM5lciiy5BquJ0W/TSNt8JI8RmPooH2cVBbUuj/O35tz+l1asS2giDhBAztHuyJaLgfqnWE4JT0gEpBMhuczmL6gDQIJ8XAJtkFDzbVU4JDt7Lm26hMe2oL+5GR5aD9SqrXTljd51yT01Pig0A7WU7nsYHG7iGgbpGZUo6VYZJVkSNffNrg70IP2WsUuOQzHuPz5HL0B1QMNv8Ukjpv2bnNJeASMju2OQKyt8xdmczzOZWw4lRNmYWubvA8PmoXDsLYzf3Y2Dde4Zi54WF/NAT2Xdqztd5rhE4AtJFgXX+Hy+ivLZXE5Ko0uIxRt3JZAHMJa3Mg2yLbWN9LDyR8Yr430spZIXHdyO/pcgaC3zCCzVVYzi8X5DM+jbphVt3m3twvnlYXGt9E3krWNGW60DlkFEYptlCxpDSJHZAgZi1878DlfJAw23xAOLRFLZwud5pPLIEhUisqpHe/I5/i4n6pxjby2QtG8B7zbnVrxvNcBwBa4FMKSrMcjJLb245rt0i4IBuWkHW4BHmgSfKQVwqE62hpGxTvaz3LhzDzY8B7CP6XD0UcUC7JcxfOx0UrFNEdQAoelqTG4ObYkcxceilf+qJ+Uf+WECtSWWBZYkG5FtQlTVQ29yx8ESPbKqaLNe1vgwBJ1G1tU8Wc8H+lv6IG1XUtd7rbeGSGgfYnfZcc7JI45N+Yf2j9EuzaepAsJSB0AQKVM0egaPTNQ7gRztdPZ8cnebufc+A/RNZq57gQTkUDkYjlkM+ZTo0Dw0SSglrrEOaQ4DobaKEAS8NQ9nuuI8EE7S4lNGP2NQ8dN429DkpXDNtKmMuc9rZd4gknLQAZFvDLkoCj2gc3J8UUo/jYL+ozTl9dTPzaHwO5A77PQ5hBe6T2ixH94x7Oos4fLNVn2hbQR1JibE7ea0OJyIzNgAb9B80woaNjngyPY6PiY/f8AIFLY1so4P3qYiWF2bDvt3rWF99pIsQboF9i6hjAQXC7nE59AAB9VcnzafJZ1idBJAGtfu2tcbpBHW9uKmdmXER5n3iSgtBfcrPtsazfnIGjO79z8yrlU1Aa0uJyaCfQLNZnl73OOpJJ8ygMFycBiBBsUMFPQsIZYv+J519fsFUMZx58pIBIB9T+g6JrVVck7wMyTo0Z+g4qWk2PnEJl3gJG94Mtc5ZnPS/RBJbM7L3AfPkDmGD/5clY9osEZPSuhAAIF47cHDTy4eaZ7NY0KiIOy3xk8cjz89U+xfGoqdm/K7+Vo95x5NCDDKuAg2IsQSCOo1CuOwmBtq3FrpNzdAIAtvHP4b8B91G4pTzVsrpoaaQh5J7jSRfQ3NrX5qUwXZHEmlr44HxubmHOextj6oNVw3ZxkbN0vkf1cRf5BDNgdJE173saGi7nFxJGQzNieiqjdlsWlH7WrDL8nk/6QFne07jTzGF1T+ILfefna51bmTogDafG45ahz4o2MYO6xrWgd0E5utxN1CGsfe/8AzI3H0SMkoJ7osEDWoFairkfm97neJy9EiGX0Svkha0oH9Y4SU8F/fiDonHm3eL4vQOc3+kKLfTngpCnYcwRfeFvA3BB/5zRmxW6oGVU4vjYTrGOzPPdzLPId4eiYFqnJIWoBTN5IITcRxEpwUrbaIv4YDQBBDiJd2amhF0SscYCCv7gQbqnvw45IH045IIPsjySbo+isP4YWySf4ccRdBBhiNuqVdQgi4ySElMR1QMN1FLE6dGkpG5IEGuIORsjdq78x9SiWQlBKYFhc9XJ2cLXPcBci+QHUnIK4UtK6ECN7S1wGYIsUb2d7cQ0kXYSQ7oJJdK3MuJ4vHTotHNVS1zMjHM3lxH3aUGUbTVdoS0avNvIZlVPcG7fqtP2j9n4kzglItox5uPJ2vrdZ/i+EzQO3ZWFvI8D4HQoEwgXArkG04BgcdO3LvPPvPOvgOQUuXJhRV7ZGNe05EX//AFI4vjMdOzfkOfwtGrj0/VBV8XgNBVdsz9zKTcDgdSPXMeaqeLYg+okL3m5OQH5RwAU3Uy1mJE7kbnMacmtHdaepNrlPsN9n9Yc3RNby3pG5eQJQWjZTbGBlKxk5bE+MBtmjJwGjmgaHn1T2r9pdFGMi93g39VW5PZhUP1liZ/c79EjiXsvZBA+WorLNYCe7ENRoAS/jkgebQ+08SQvZAxzHOFt9xzAOtrcVleM0PZBhc673jeI5A8+uaWw+HeBe8/smZn+I8AFGYhVuleXu1PyHABASmT1kYUdEn1O7LNA5awW0zvr5aJRrQitRrIFR0QIAUIddB1s9Uo3yQWQFAqPFDZNxONAlGvQKFcSn1PSh8WetyR9B9EycCDY6oCFyBJzTBp18k27dzjYIHhk5HPkhLuYSEY3fHiUuDdAO6k5GJRyDxQJmEEaJhU0274KRDxfinmH4PLU7wijdJui7gOA8+KCO2e2clrJRHEOrnH3WDmT9lKbRez+qpruDe2jHxx3JA/ibqPmp7ZPawUA/DzQWbe5cBZ976uB1K0qgxaKdgfC9rh01HiDmPNB5u3LI9NWvicCx7mEcWm30W27R7IU9Rdxb2cp+Ngtc/wAQ0P1WM43g76eV8b9QdeY4EdCgtmz+1Bfdk9TMHH3XBzQ3wddvzUBjtbVP7k7nuaHXF7EdCCMioAsISzcQlAtvm3JBIMp3WGXzXJoKp/MrkF/wyudQyvhmvuag/MEdD9VXsUxJ88hkeddBwa3gAnO0WM/iXg7oa1tw3nYniUwpS0ZnyQbH7M8QbJStisGviFnAcQSbP8Tx6q5CRrdXAeJAXniCvLM2uLT0JH0QPxBxzJcfElBv1VjdNGO/PE3xe36XWS7f7Rfj52U0Tj2IcMx8R1Lj4C6o1VUEX1Tl96WIudlNICGjixp4nqUDfaKqbvCGL92zLxI1UKAuBuboyDmsTyJiRhPFOGFAsBZKNTe6Wa+wQKNf8kbdukL38UpewQKOvbVJtcDkhhqC06NPiLp/FX2+BnpZAxfRF2jXeQTrB8BqJZNxg3QM3Od7oH69E8jxrgWWHQ/7KW2f2phZJuPJaH/EdARz6G+qCbodl2taGukJI4gAJjjWxpf3o5bG1u8NfMaeitsUgIBaQQdCDcFC8lBjNZg00byyRhBHG1wRzB4rmQbuVj6K8bZY7EwsZe7xcndz3RyPiqw/GwdG38SgYOaAitfzT2XE3O+Bg8rpnJJfW3kP0QcJM0a6SceKTEiCUwLDzUzsha5rS4+845AanxOWnFbng2DR0kYiiFm6uPxOPFzjxXncON7gq6bOe0OeCzJv2sfU99o6O4+BQaTtDs/BVC0rAeThk4eDgsxxjY2rondtSPc9oz7p/aAD8zdHDw9FpWE7RQVQvDICeLDk4eIT97hZBmeDe0Q5Mqm9O0YP9Q59QlNuaeKopzUxPaTENQfeaSLg9c8gq1t/hn4erduizJe+3zPeHkfqq52hta5tyugTJBSb2o72gqU2fwYzO3n/ALsepPJBNU+B0xY02JuBx6LlPtAAAAAA0C5BSKanvmdE8bRt5fNTGB7PTVH7tvd4vOTR+vktGwDY6GCznDtZObh3Qf4W/c5oKDguw89QQQ3s2fnfcf2jVyvB9mFMYSwOf2tspCeP8gyt016q5sCWMgAJJsALknIDxQefMU2clpJXduLBhuD8LuRaeIVNxGsdNIXuPgtg9rG1VNJTup2DtH3Fn8GEEe6ePJYxayDlwXAJWFqAWNS7USy5AuuBSV0duiA6VD/JJXsF2qBUhA6SyI+QAJo+QlAtLUckkxpKMyPmnDMggksCrnwOye4A5EXIHjbRT1biUr9ZHEW59OiqZcVIQVR7MjiGn0QR0kAPFIiJw0SwchEnRAWObgcij76AtunNNhssjXOjje9rM3FrSQ3xsgbOKTe7gj2Sdrm1roCklE7QJ9UYRIBe3kFFTsc3UEIDU1S5su81xaRmCDY3Wg7Oe0ZzbMqhvj/EA739Q4rNGuSrXoNL9pWI009LG5kjXPDxuWOdiDvbw4DTzsszY89Cju6ou6gETDjkp+jx3sqZrbd+5tf8pOR9bqBaWgXdnbQcz16JvJKXG51QWD/qabm3+0IFBbq5B6khYALAAAaAJ1G5YQdp6r/Hk/uKK/aKpORmlN/43fqg2LGtrYKYG7g54+Fp49TwWe4vts6dsm/la3ZsHujXMjidNVTZZi7Mm6SQIV5LgSTclRRUtWDuppR4dJKe4244nRo8SckDNLMei1EDmOLXCxH/AC4QBAsCjAIjUdpQDkjB6K5qAhAcuQGS2iT3Uq2wQJhpOqO0Bc5/JC1qAxKOCk3FcCgWahLrA2SRega5AIeh37ahFkQRGxBOY+qC47D7FS17t43jgBzfb3ubY+Z66BbvhOFRU0TYoWBrG8OJPEuPEnmqzsJtdTVMTY2BsMjAB2WgsOMfMfNXLfyQUDbT2dQ1N5ae0U2pHwPP8Q+E9Qszo8JMExZONyYaMcLZfmYdHDqF6FeVCbRYBBVs3J2B35XDJzDa12O1GqDKXxKPq6JjhmEXaZs+GTiF7u2icN5jjk7duRYnmEnTYvFKLNdY/ldkfLgUEJW4KNWqJlpXN4K2VSjKgIIpgyzSTk7lCJTUj5HhjBdx/wCXPIIGEmqBjVbNodnG09O14Jc+4Djwz5DyVXAQcuXLkE7ZCuLU5o6F8hsxpPM8B4nQIG4anNHhskpsxpdzOgHiTkFYMM2eaXBpPaPOjG5N04nUq9U+HQUkYkqnNFs2xt93wA+MoKvgXs/7WzpDdvE2IZ4NF7v+QSu09dRMYKWmaHyNNy9psG8CP4vAZBR+2e3kkzTHF+zi0sDZx/mI+gVNw+ew3ulygb4+8GXwaAfHNRzUMzi5xJOpKBqA4XIQnNLSvkcGxsc9x0a1pcfQZoEyUG8hewg2ORRCgMEW6664hAeyGR9wk94ojigG6EPQALmtQHujhySK4uIQKOcu3kkSjIHVPKWEOaSCDcEHMHmFquxvtLuBFWHoJvtIAP8AyWQbyOH2QeovxAIBBDgRcEZgjmEJfcLANjtuJqV26SXxcWE6DiWHgfktlwXHYqlm/E644j4mnk4IKh7X8PDoYpbZscWnweMvm1Y7UUvJeg9tqXtqKdnEN3m+LDvfb5rBi+6BtDicjMid4cj+qeNr2u6HkU1ljBTOSEjRBLwwGR7WN1cbBaDg2Dsp2WGbj7zuJ6DkFmuz07hUQ/zt+q1SaoFrkgAakm1kEHtxKPw1ub2geVz9lnpU7tTjAneGs9xmnU8SoElA5bOy37sH+ork1XILZSNbvjeFxfP/AHViEuVhYDgBkPRVlpzU3Ty3aCgdx1ZjcHtJDmm4PVQ+PYlLK8ukeXX4n6AcE8nemL3XQQlUcimb5bRgc/opTEdCAmRdGYQwtd2jSSHDQ3N908UDAJQJMAjKy0vYD2ZOqN2arDo4dRHmHyeP5G/MoIDYzYuoxB37MbsQ96Vw7o6NGrndAt+2T2Tp6CPdhb3jbfkI77z1PAdApahpGRMayNoaxosGtFgAnNkGfe0T2bsqw6ansyo1I0bLlofyu/i9Vg9dRPie6ORpa9pIc05EEc166Kp232xEWIM3hZlQ0dyTn/DIBqPog82PKAuTzGMOkppXQzNLXsOYPyIPEHgUyQGaFzmrgVzTmg4IQVxCBxQCSg3kUqYbgRdGHxPEjgLvj0e3q0fEEEOhutP2NwGgq6MxH9/q8nKRrtLt5tHL1VL2q2Xmon2kG8wk7sgHdd0PJ3RBBFyXoaZ0z90EAauc42DR1P2TfdJNkuO6LDTj1QMWmxUrguNS07w+N5aRy49COITJ7UkWoNJxX2jmSlLAzdmcN1zr3aAdS0a3Kz8OTUuR2OyQLFyTcUG8rJsxgva2kdcNvkf/AK8z14IGeD4RIAagMuY8wDYAZX3jzNuCYV2LSSnvOJ+g8lqM8YbEWgWG6cvJY+0aoDORLoSUVAZAuuuQWYlPMPntceY+65cgVnmHNMjITpkPmuXIEZou6UzpKZz3hrGlzibAAZkoFyDW9itgY4i2aqDZJci1uRbH4/md8gtMgcuXIHrHI28hXIE3OURtJtBDRxGSZ1vytHvPPJo+65cg837Y7QPrah0zwBkGtaNGtGgvx45qCBXLkB7JSGIkgNBJJAAGZJOgA4oVyC6j2Z1f4fte72mvY/FbXXTe6KkvjIuCCCNQRYjxCFcgJeyk6aoIs5pIPAg2I81y5BMUtY17w8O7CoBuJW5Bx4B4H1V9wjaKOpb+Gr2NEhFhvZxy9W8A5cuQVTbDYN0F5KYF8Wpbq5n3cPoqKVy5AUopC5cgRcxE0XLkB2OWuU7QGgCwAAsPJAuQIYvU7kUjuTD9LLKCuXIAKBAuQGQLly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9" name="Picture 13" descr="http://3.bp.blogspot.com/-Cai97EatO_4/Tb4txJzqyqI/AAAAAAAAAP4/Ua2Ui-vzWhs/s1600/aulaexpositiva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29105"/>
            <a:ext cx="4320480" cy="28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916832"/>
            <a:ext cx="7776864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accent1"/>
                </a:solidFill>
              </a:rPr>
              <a:t>Postura individual e em grupo </a:t>
            </a:r>
            <a:r>
              <a:rPr lang="pt-BR" sz="2800" dirty="0"/>
              <a:t>– todos devem estar atentos ao que está sendo apresentado por um dos membros do </a:t>
            </a:r>
            <a:r>
              <a:rPr lang="pt-BR" sz="2800" dirty="0" smtClean="0"/>
              <a:t>grupo;</a:t>
            </a:r>
          </a:p>
          <a:p>
            <a:pPr>
              <a:spcBef>
                <a:spcPct val="10000"/>
              </a:spcBef>
              <a:defRPr/>
            </a:pPr>
            <a:endParaRPr lang="pt-BR" sz="2800" dirty="0" smtClean="0"/>
          </a:p>
          <a:p>
            <a:pPr marL="609600" indent="-609600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Designar </a:t>
            </a:r>
            <a:r>
              <a:rPr lang="pt-BR" sz="2800" dirty="0">
                <a:solidFill>
                  <a:schemeClr val="accent1"/>
                </a:solidFill>
              </a:rPr>
              <a:t>as tarefas </a:t>
            </a:r>
            <a:r>
              <a:rPr lang="pt-BR" sz="2800" dirty="0"/>
              <a:t>de cada um previamente</a:t>
            </a:r>
            <a:r>
              <a:rPr lang="pt-BR" sz="2800" dirty="0" smtClean="0"/>
              <a:t>,;</a:t>
            </a:r>
            <a:endParaRPr lang="pt-BR" sz="2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455" y="332656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/>
              <a:t>Apresentação do Seminário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4" y="4586217"/>
            <a:ext cx="8286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68" y="4801228"/>
            <a:ext cx="1399061" cy="164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780619"/>
            <a:ext cx="1235199" cy="188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28968"/>
            <a:ext cx="1300090" cy="172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16" y="4780619"/>
            <a:ext cx="74447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3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19178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Roteiro de Apresentação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604250" cy="4941887"/>
          </a:xfrm>
        </p:spPr>
        <p:txBody>
          <a:bodyPr>
            <a:noAutofit/>
          </a:bodyPr>
          <a:lstStyle/>
          <a:p>
            <a:pPr marL="609600" indent="-609600"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pt-BR" sz="2800" dirty="0" smtClean="0"/>
              <a:t>Desenvolver o tema </a:t>
            </a: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smtClean="0"/>
              <a:t>sequência lógica;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pt-BR" sz="2800" dirty="0" smtClean="0"/>
          </a:p>
          <a:p>
            <a:pPr marL="609600" indent="-609600"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pt-BR" sz="2800" dirty="0" smtClean="0"/>
              <a:t>Finalização da apresentação, o grupo deve concluir o tema, </a:t>
            </a:r>
            <a:r>
              <a:rPr lang="pt-BR" sz="2800" dirty="0" smtClean="0">
                <a:solidFill>
                  <a:schemeClr val="accent1"/>
                </a:solidFill>
              </a:rPr>
              <a:t>fechamento</a:t>
            </a:r>
            <a:r>
              <a:rPr lang="pt-BR" sz="2800" dirty="0" smtClean="0"/>
              <a:t>, das idéias ali expostas. Ex.:</a:t>
            </a:r>
          </a:p>
          <a:p>
            <a:pPr marL="1371600" lvl="2" indent="-457200"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Em resumo...</a:t>
            </a:r>
          </a:p>
          <a:p>
            <a:pPr marL="1371600" lvl="2" indent="-457200"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Para concluir...</a:t>
            </a:r>
          </a:p>
          <a:p>
            <a:pPr marL="1371600" lvl="2" indent="-457200"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Consideramos ao final que...</a:t>
            </a:r>
          </a:p>
          <a:p>
            <a:pPr marL="1371600" lvl="2" indent="-457200"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pt-BR" sz="2800" dirty="0" smtClean="0">
              <a:solidFill>
                <a:schemeClr val="accent1"/>
              </a:solidFill>
            </a:endParaRPr>
          </a:p>
          <a:p>
            <a:pPr marL="609600" indent="-609600" algn="just" eaLnBrk="1" hangingPunct="1">
              <a:spcBef>
                <a:spcPct val="0"/>
              </a:spcBef>
              <a:defRPr/>
            </a:pPr>
            <a:r>
              <a:rPr lang="pt-BR" sz="2800" dirty="0" smtClean="0"/>
              <a:t>Abrir ao público: Questões, tirarem dúvidas etc., com o objetivo de desencadear uma discussão ou reflexão entre os participantes.</a:t>
            </a:r>
          </a:p>
          <a:p>
            <a:pPr marL="609600" indent="-609600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t-BR" sz="2800" dirty="0" smtClean="0"/>
          </a:p>
          <a:p>
            <a:pPr marL="609600" indent="-609600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t-BR" sz="2800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3564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38" y="304800"/>
            <a:ext cx="7967662" cy="1431925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Seminário Recomendações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060848"/>
            <a:ext cx="7934325" cy="4381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Planeje sua apresentação. </a:t>
            </a:r>
            <a:r>
              <a:rPr lang="pt-BR" sz="2800" dirty="0" smtClean="0"/>
              <a:t>Organize a apresentação antes de forma a expor o conteúdo selecionado no tempo disponível.</a:t>
            </a:r>
          </a:p>
          <a:p>
            <a:pPr marL="0" indent="0" eaLnBrk="1" hangingPunct="1">
              <a:buNone/>
              <a:defRPr/>
            </a:pPr>
            <a:endParaRPr lang="pt-BR" sz="2800" dirty="0" smtClean="0"/>
          </a:p>
          <a:p>
            <a:pPr eaLnBrk="1" hangingPunct="1"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Apresente o assunto no começo do seminário. </a:t>
            </a:r>
            <a:r>
              <a:rPr lang="pt-BR" sz="2800" dirty="0" smtClean="0"/>
              <a:t>Na introdução deve-se contextualizar o tema a ser tratado, com uso de figuras e explanações, etc.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444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153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 smtClean="0"/>
              <a:t>    Seminário Recomendações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857375"/>
            <a:ext cx="7543800" cy="4643438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dirty="0" smtClean="0">
                <a:solidFill>
                  <a:schemeClr val="accent1"/>
                </a:solidFill>
              </a:rPr>
              <a:t>Faça uma abordagem critica do tema tratado. </a:t>
            </a:r>
            <a:r>
              <a:rPr lang="pt-BR" dirty="0" smtClean="0"/>
              <a:t>Procure estabelecer as vantagens e limitações das possíveis formas de tratar o assunto (inclusive da forma escolhida).</a:t>
            </a:r>
          </a:p>
          <a:p>
            <a:pPr marL="0" indent="0" algn="just" eaLnBrk="1" hangingPunct="1">
              <a:buNone/>
              <a:defRPr/>
            </a:pPr>
            <a:endParaRPr lang="pt-BR" dirty="0" smtClean="0"/>
          </a:p>
          <a:p>
            <a:pPr algn="just" eaLnBrk="1" hangingPunct="1">
              <a:defRPr/>
            </a:pPr>
            <a:r>
              <a:rPr lang="pt-BR" dirty="0" smtClean="0">
                <a:solidFill>
                  <a:schemeClr val="accent1"/>
                </a:solidFill>
              </a:rPr>
              <a:t>Não fale sobre o que não sabe</a:t>
            </a:r>
            <a:r>
              <a:rPr lang="pt-BR" dirty="0" smtClean="0"/>
              <a:t>. Não escolha para a apresentação pontos sobre os quais tenha duvida ou que não compreende. </a:t>
            </a:r>
          </a:p>
        </p:txBody>
      </p:sp>
    </p:spTree>
    <p:extLst>
      <p:ext uri="{BB962C8B-B14F-4D97-AF65-F5344CB8AC3E}">
        <p14:creationId xmlns:p14="http://schemas.microsoft.com/office/powerpoint/2010/main" val="39790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US" dirty="0" err="1" smtClean="0"/>
              <a:t>Congresso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141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Reunião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especialistas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área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de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conhecimento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);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Apresentação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de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estudos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pesquisas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;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Conferência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com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professores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/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pesquisadores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convidados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;</a:t>
            </a:r>
          </a:p>
          <a:p>
            <a:pPr>
              <a:buNone/>
            </a:pP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3168352" cy="31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779912" y="4365104"/>
            <a:ext cx="4392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Apresentação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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pôsteres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oralmente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39100" cy="999877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 smtClean="0"/>
              <a:t>    Seminário Recomendações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50" y="1857375"/>
            <a:ext cx="7929563" cy="4857750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Apresente uma conclusão consistente no final do seminário. </a:t>
            </a:r>
          </a:p>
          <a:p>
            <a:pPr marL="0" indent="0" algn="just" eaLnBrk="1" hangingPunct="1">
              <a:buNone/>
              <a:defRPr/>
            </a:pPr>
            <a:endParaRPr lang="pt-BR" sz="2800" dirty="0" smtClean="0">
              <a:solidFill>
                <a:schemeClr val="accent1"/>
              </a:solidFill>
            </a:endParaRPr>
          </a:p>
          <a:p>
            <a:pPr algn="just" eaLnBrk="1" hangingPunct="1"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Não se desvie do tema selecionado</a:t>
            </a:r>
            <a:r>
              <a:rPr lang="pt-BR" sz="2800" dirty="0" smtClean="0"/>
              <a:t>. Caso considere importante apresente algum conceito básico, abra uma janela e fale sobre o ponto, mas não torne este ponto o assunto da maior parte do seminário. </a:t>
            </a:r>
            <a:endParaRPr lang="pt-BR" sz="2800" dirty="0"/>
          </a:p>
          <a:p>
            <a:pPr marL="0" indent="0" algn="just" eaLnBrk="1" hangingPunct="1">
              <a:buNone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107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0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/>
              <a:t>Seminário Recomendações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319269" cy="475252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pt-BR" sz="2800" dirty="0" smtClean="0"/>
              <a:t>Procure ficar calmo e relaxado durante a apresentação. O nervosismo não ajuda.</a:t>
            </a:r>
          </a:p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marL="0" indent="0" eaLnBrk="1" hangingPunct="1">
              <a:buNone/>
              <a:defRPr/>
            </a:pPr>
            <a:endParaRPr lang="en-US" sz="2800" dirty="0"/>
          </a:p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marL="0" indent="0" eaLnBrk="1" hangingPunct="1">
              <a:buNone/>
              <a:defRPr/>
            </a:pPr>
            <a:endParaRPr lang="pt-BR" sz="2800" dirty="0" smtClean="0"/>
          </a:p>
          <a:p>
            <a:pPr eaLnBrk="1" hangingPunct="1">
              <a:defRPr/>
            </a:pPr>
            <a:endParaRPr lang="pt-BR" sz="2800" dirty="0" smtClean="0"/>
          </a:p>
          <a:p>
            <a:pPr eaLnBrk="1" hangingPunct="1">
              <a:defRPr/>
            </a:pPr>
            <a:endParaRPr lang="pt-BR" sz="2800" dirty="0"/>
          </a:p>
          <a:p>
            <a:pPr eaLnBrk="1" hangingPunct="1">
              <a:defRPr/>
            </a:pPr>
            <a:r>
              <a:rPr lang="pt-BR" sz="2800" dirty="0" smtClean="0"/>
              <a:t>Faça uma previa da apresentação. Isto ajuda a dimensionar o tempo e melhorar o conteúdo.</a:t>
            </a:r>
          </a:p>
        </p:txBody>
      </p:sp>
      <p:pic>
        <p:nvPicPr>
          <p:cNvPr id="9218" name="Picture 2" descr="http://sd.keepcalm-o-matic.co.uk/i/keep-calm-and-make-a-presentation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203679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20013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 smtClean="0"/>
              <a:t>Seminário Recomendações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Consulte o professor da disciplina </a:t>
            </a:r>
            <a:r>
              <a:rPr lang="pt-BR" sz="2800" dirty="0" smtClean="0"/>
              <a:t>durante o desenvolvimento do trabalho.</a:t>
            </a:r>
          </a:p>
          <a:p>
            <a:pPr eaLnBrk="1" hangingPunct="1">
              <a:defRPr/>
            </a:pPr>
            <a:endParaRPr lang="pt-BR" sz="2800" dirty="0" smtClean="0"/>
          </a:p>
          <a:p>
            <a:pPr eaLnBrk="1" hangingPunct="1">
              <a:defRPr/>
            </a:pPr>
            <a:r>
              <a:rPr lang="pt-BR" sz="2800" dirty="0" smtClean="0"/>
              <a:t> </a:t>
            </a:r>
            <a:r>
              <a:rPr lang="pt-BR" sz="2800" dirty="0" smtClean="0">
                <a:solidFill>
                  <a:schemeClr val="accent1"/>
                </a:solidFill>
              </a:rPr>
              <a:t>Cuide da qualidade do material de sua apresentação.</a:t>
            </a:r>
            <a:r>
              <a:rPr lang="pt-BR" sz="2800" dirty="0" smtClean="0"/>
              <a:t> </a:t>
            </a:r>
          </a:p>
          <a:p>
            <a:pPr eaLnBrk="1" hangingPunct="1">
              <a:defRPr/>
            </a:pPr>
            <a:endParaRPr lang="pt-BR" sz="2800" dirty="0" smtClean="0"/>
          </a:p>
          <a:p>
            <a:pPr eaLnBrk="1" hangingPunct="1"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As figuras </a:t>
            </a:r>
            <a:r>
              <a:rPr lang="pt-BR" sz="2800" dirty="0" smtClean="0"/>
              <a:t>também devem ter boa qualidade de visualização.</a:t>
            </a:r>
            <a:br>
              <a:rPr lang="pt-BR" sz="2800" dirty="0" smtClean="0"/>
            </a:b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5314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Apresentador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1772817"/>
            <a:ext cx="55446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Postura</a:t>
            </a:r>
            <a:r>
              <a:rPr lang="en-US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en-US" sz="28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expressão</a:t>
            </a:r>
            <a:r>
              <a:rPr lang="en-US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corporal</a:t>
            </a:r>
          </a:p>
          <a:p>
            <a:pPr algn="just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Pernas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evite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apoiar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-se;</a:t>
            </a:r>
          </a:p>
          <a:p>
            <a:pPr algn="just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Braços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mãos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papéis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(mesa),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canetas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podem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atrapalhar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algn="just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Laiser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point: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apontar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n-US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costas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 </a:t>
            </a:r>
            <a:r>
              <a:rPr lang="en-US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público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8840"/>
            <a:ext cx="3347864" cy="30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608512" cy="1143000"/>
          </a:xfrm>
        </p:spPr>
        <p:txBody>
          <a:bodyPr/>
          <a:lstStyle/>
          <a:p>
            <a:pPr algn="ctr"/>
            <a:r>
              <a:rPr lang="en-US" dirty="0" err="1" smtClean="0"/>
              <a:t>Gesticulação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7524" y="1500986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Tipos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apresentadores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7524" y="244073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Movimentos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acima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cintura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8733" y="3212976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Evite: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mãos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bolsos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cruzar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braços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sentar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-se; “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tiques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”.</a:t>
            </a: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67052" y="4900609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Luzes</a:t>
            </a:r>
            <a:r>
              <a:rPr lang="en-US" sz="2800" dirty="0" smtClean="0"/>
              <a:t> </a:t>
            </a:r>
            <a:r>
              <a:rPr lang="en-US" sz="2800" dirty="0" err="1" smtClean="0"/>
              <a:t>totalmente</a:t>
            </a:r>
            <a:r>
              <a:rPr lang="en-US" sz="2800" dirty="0" smtClean="0"/>
              <a:t> </a:t>
            </a:r>
            <a:r>
              <a:rPr lang="en-US" sz="2800" dirty="0" err="1" smtClean="0"/>
              <a:t>apagadas</a:t>
            </a:r>
            <a:endParaRPr lang="pt-BR" sz="2800" dirty="0"/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1109356" y="4728597"/>
            <a:ext cx="1314935" cy="144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899592" y="4720422"/>
            <a:ext cx="1734464" cy="13681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www.fashionspill.com/wp-content/uploads/2010/12/estatua-da-liberdade-e1370014312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41" y="654198"/>
            <a:ext cx="2334995" cy="31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controlinveste.pt/storage/JN/2013/medium/ng2361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42" y="3690029"/>
            <a:ext cx="2334995" cy="30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dirty="0" err="1" smtClean="0"/>
              <a:t>Sonoridade</a:t>
            </a:r>
            <a:r>
              <a:rPr lang="en-US" dirty="0" smtClean="0"/>
              <a:t> e </a:t>
            </a:r>
            <a:r>
              <a:rPr lang="en-US" dirty="0" err="1" smtClean="0"/>
              <a:t>Ritmo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47864" y="1988840"/>
            <a:ext cx="5796136" cy="46085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Variar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voz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ênfase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certos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pontos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; </a:t>
            </a:r>
          </a:p>
          <a:p>
            <a:pPr algn="just"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Frases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completas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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sem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“comer” o final das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frases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; </a:t>
            </a:r>
          </a:p>
          <a:p>
            <a:pPr algn="just"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algn="just"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Microfone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testar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!</a:t>
            </a:r>
          </a:p>
          <a:p>
            <a:pPr algn="just"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algn="just"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Convicção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nunca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seja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monótomo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!</a:t>
            </a: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916832"/>
            <a:ext cx="307157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dirty="0" err="1" smtClean="0"/>
              <a:t>Atenção</a:t>
            </a:r>
            <a:r>
              <a:rPr lang="en-US" dirty="0" smtClean="0"/>
              <a:t> do </a:t>
            </a:r>
            <a:r>
              <a:rPr lang="en-US" dirty="0" err="1" smtClean="0"/>
              <a:t>público</a:t>
            </a:r>
            <a:r>
              <a:rPr lang="en-US" dirty="0" smtClean="0"/>
              <a:t>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Jamais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concentrar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em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uma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pessoa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Olhe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um do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público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horizontalmente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Triangulação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C:\Users\Cleonice\Pictures\Image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93650"/>
            <a:ext cx="4176464" cy="2671640"/>
          </a:xfrm>
          <a:prstGeom prst="rect">
            <a:avLst/>
          </a:prstGeom>
          <a:noFill/>
        </p:spPr>
      </p:pic>
      <p:sp>
        <p:nvSpPr>
          <p:cNvPr id="4" name="AutoShape 2" descr="data:image/jpeg;base64,/9j/4AAQSkZJRgABAQAAAQABAAD/2wCEAAkGBxQSEhMUEhIUFRUUFRUXGBQUFRQVFBQYFBUWFhQUFBUYHCggGBolHBUUITEhJSkrLi4uFx8zODMsNygtLisBCgoKDg0OGhAQGiwcHSQsLCwsLCwsLCwsLCwsLCwsLCwsLCwsLCwsLCwsLCwsLCwsLCwsLCwsLCwsNzc3LCwsLP/AABEIANwA5QMBIgACEQEDEQH/xAAbAAABBQEBAAAAAAAAAAAAAAAEAQIDBQYAB//EAD0QAAEDAgMFBgQEBAYDAQAAAAEAAhEDIQQSMQUGQVFxEyJhgZGhIzKxwUJS0fAHJDNyU3OCkuHxFUOiFP/EABkBAAIDAQAAAAAAAAAAAAAAAAECAAMEBf/EACgRAAICAQQCAQMFAQAAAAAAAAABAhEDBBIhMSJBMhSBkRNRUmFxI//aAAwDAQACEQMRAD8A88Bl1lFXF0mA1TsQLqiqlRqb3KwesLLqY7oSYgrqGiKEvklcyyYwJO0KegwjqunkgqTbo2poo8My6aL4BNci4htgoospMS68KJ2gUCwvgh6fzKabKOlqkGQ3F6JKJslxZSVQGs5ukd3l1T2qK65EY8TqCEuIxTYgAIQVHOdHEn2HhwUeW+vihVh3BWD2iBYtb1i6KOOE3MD/AElVorRwB6pgcCbjXl/wg8aYVkaCsRiWkyNfL6J9CoeITKGFBu70zfZJWogTlkeYUI7LHC3I6hb7ZI7o6LzrB4wEtBsTaTpK3+xXEi5mOnsoBllUN1GU6pOuqQJisauToSgIhEDUuVKUkqEFXJJXKAPNdn6lOqjvJNmi5Tq3zJH8mWx5igXFahc0QUuIcpGOmEwK5G09CnBIwa9U6EGGiKs5JQKSqeCkoWlH0D2R19V0aJ9RqaeCAfQSRAQzHXKJebIW8H3SjENSvlmPn4HgOgSUKsEEgE+PulNOSEypT090yRW2TFrTLmAjwHD1QtRpbr9veFOyiYk6cBz/AEQ1ceCMUCTInuJ4gJ7X5RqCecGR5ocBFHQDulOJZzah4nzHFJnPOU1/T3JXM1QpBbZNnPIn96q+3b2tUa7I2HAmwdY9AeCzcmbKfB1O8JcWxx5INBTPTsFtFtQGJa4Wcx1iDyRzVltm4vOM5PxaRa1+kVGOs13iLi609ECBGn7kIUQkSlySU1SiCkpFy5Ehy5cuUIeebNpceaXEMhyIwzkNWfJKqtuTNCpRSQHitQpMM3io6zromg+YCdukVexunBON0tZpGiY0pRnYNXFwiGNUVRl5UtEpn0LVMirnguAuE6uEjG3CAzH4twgIWq+x4R7pmOxQLiBwj2QbnTeUyQkpBJrelkxzyf3wQzT7o/DM7k8JDfqj0Kiy2Ps81nX+Vtj4mLeULQDdakeHpKg3MgtcOTp6g/potrh6AWTJkalSNuLEnFNnn21N0YE0iTzB5BZ9+z30wc7TE68p1le2uwUCSNfuqHeXBM7F8gBpaZJGhGiaGaS7FlgTVo8sbS8hH7+ia9sK2rU+zwrAfmrEO6MboY8fuov/ABpFPNqZ9ZAJHuFfvRmeNlO/mucZgqSqQYgQmZTCcrL3YGMhzL6k03A8Q8HIfIgL0TDtMSeMEjxgB3qRPmvJtlmKrOWZs+ZXrdI2HQKMIq5KUiBBSUi5LCgTglXLlCHneCdIKjOp6qXBMIBUTtSq/bLY9IErDvIjDi6iqNuEUBBCL6HSXItarBCTinVKc3SOQIyOt8pCTD0YCjqOMwFNQlNVIXtkFfVRYirlYTpNh91LVF0LjGSI8VAPoCbTcQXAWH3TGuVvhQWUwS0hjzOaJBymPqqk3cY0MwmTt0VyjSsIweCdUcGjUmPFbjZu6DmsLXOBLiCRplhLuJsjKO0c3pNleY3alRjstKkX2u8kQD4LFmzSctsTbgxRUdzKtu67sPVDmPGSe80gyOPdI4LTYWRoFnau1cbcluYauAv+/JQ4He/K4CozrHDpOvRK4zlyx1OMTcVsTLYVPtXCduyKpJZ+Rlv9x4+SPwmNo12zTdccIiOoKnxOCtqACJFwEtyQ/iYfamApkRTp3gNBINh8tp0soNpvp0mEFwtwkTI5BaTE0mzre2uvRZ7HbHpvqF7yXX04WTRl/IEkq8ezB1KZy5tATZIKto6rSbz4dopjKLNjyusu0XW7HPcrOdlhsdFvu3s01akN/CASfNeoBY3cRsCo7o30utg1FiDl0LglQIIlXLkSHJUiVQJgqYgIRGYbvNlCNGs81SvZo/sHce8ESdUHV+ZF4YS6SnapCxkuhxaZSuYVI8CZ4hNDplI3+wzAnt7yIFguycSnObaEzkCgMm6jeNVI9q6kLphX6Nb/AA9AqYWs14BDKmUAibPGYj1CA3k2OyhWYGsDARMtHH8pVr/DKlLMQ3UF4JHIgWPorberA5hRYBftXGdYB4n0hZJz25GjXCG7ErDNiYOKTR4TKh2lgHvGVrgwH8cTCtsI3KAOQARFXCNIuPUArGpeTZo22kec4vYOKY6W1HER82Y2JIBdlFj0R9XA0+07mZ7HWmoyCOrhbzWmdgnCcpIHLNby5KOngXg6gHnMn9Fp/V4Kni5A9i4VrHHKIPEDVT7ZrGPmiLRx6qx2Zg8jn1Dchp1WfxJD3vmfLgkjKx3Eye0sO8u7tSCfzOLVI3ZuJa2Q9jweALiRHGSrnG7vNr3zQ4NLRZpkHmI18dUNUwNWiafZtDQGgOGYuL+br6HwWjdxwZtjbtlJtGoalJ4cCHNbeePissXXHhHst9vJhgGvdxLL/vzWBIursD4ZRnVNG23UMUmni4k+61VFyx27UtYAfRa7ClWFAWuXLkSCrly5AJy5cuRIYPZ9mIao6SUXh2wxBBUpds0dJED4LgjKZEwEC0d5F0G3TS6EiOrNvISsNkmMbIsm4fRBLgPTI6hlTB1kBVJDkYD3UWgWDVdVG18DzTqgQuMmAeWqK/Yki83U3gGEry61OpAeYmINivQKe0qFd00Hh5yy4tMxewI4Lxt7sxvHXn4Ld/w8w2WmXn/2OIHQaLPqcUdu/wBl2nyyb2ejc4d9/AW81YDEiFR1nd9g8Hk+J4IWvii4kAm1p5+CwwRvukXFXGsk2JI4D9UuHxGcF2WBw4qhbiSIAbb93Ur8a5gAYbcWkSB0KslC+CKSNFi+7SInvPHoFkWXd5q5btNj2XgHnx6KoEF0g3myKVBbRYHD2kacRCGr0RwF+fJWWGrTrEx6qLGU7FRyFaRl9u99rW/nc1n+4gLN4zD0xUdkAAZDRHMauK0G0K+VzXu+WlmqHlIBDW+p9ljMM4ueSdSSfVasSdGDPRo9luWpwazOyqa1GEbYLSjKwtcuXIgFXLlyhDlyULlAmDD+4UE1FNHw0MFSumXjJ7wRdMoQjvBEGoGi6amxFJofUde49FCWv/CAPFxHsEypizwb6qF2JfzHkArIwoWWSyU4R51qN8gP1SOpVWjUOHIj7qIYt3Eg+Sc3GHjr4KyiuyF1QT3gQfZMq1Q1pgEnS9vopnva4HNY+AkeaGiLcPol2oLkwJzDaGkcuq9VwmH7DD4cflAJ6uuVlNzqDX1XkgHIwETzJiVu8TSzsI4xby0WDV5PLYb9Hj4ch2IqTkeLwI+iFxuFzzlMTcOHAqLZteRlP/SscIOB4WlZl4s0IF2TgS8d2s4PEZmPDSJlgJ00MlWVbZtZph9HtAS4A0wQ45dSWSoqmF7we0lr2mQ5usjnNiLCxsjdlbx16PzDtgARMBjwSZc4mIvork1IDjNLx5RS1cPT4Pi8QQR9tVX1GAEZajOmYD6lafE7z0sozYWtIcTHw3AG8H5uaodsbRFcllGiGNIAzva0Hm4Bo0MzdFoCbvlDGPeLggxcHhbVWOJry0W1E+qBwezWsbraLu5+HVO2niMlMuPkOQHyhVvngZujF7z7WDgKLQRlcS4nieAHgs7SqlrpCJxVJxcSWm5J9boNwut+OO1Uc7K9zs22wMQ14F7rU0W2XleDrOpkFpK22xt4A4APTXRXVmjXBMY8ESLrNb17wvovFKjAdlDnPIBjNOVrQbaCU3Yr4NSuBWK2Nvi4ENxMFpP9QCHD+5osR0WzpvDgHNIIIkEXB6KEHrkkpVCHn+b4aGOiId/THkhXuVUVf5NDdfgSY8T7DqmnnxSAwo3ErUlRmsV9UqLtAU6Ux7Z/d0QMa4pudNdZIlAShyfUAcJtOh5oZjlIbXUYUWGwsd2NQ2+cBvoQR916bh3Zmg8CAV5QypLgTedPCF6Lu7jO0pN8LQsOrx35nQ0U+4CbSZ2TxUA7pPeHInij8HUBJI8PdSV6Qc0gieqoKOINCoGunKdCfosaVmqfHJqqlPNN4QLsSWSC7X3UtDGAxdT1WBwvHmE0LQN1lWQHC4njxTYg9OASVqZYZb6IXEYnKCTbgmbsLk65YU7EjUxlHA8TxJWL3i28Kz8occjSZj8R8PBCbb226r8NktpzB5uj6BUz2wY/6WrDp68pHPzai+EHjaR0A90449h1ZPUNPuq6UoK1UZtzLE4tn+EY8DCKw1Vp+WQeR+ypg83UlOoQZSvGmho5GjX7I2vkcA490+yk3o2A7EHtqHedlAczi6AYLToDHDwCoKDg9p5/daLdbaRPw3Xjmq4tp0PON+RhqjS0lrwWObqHCCPIrabpY0Umii8gte4mlVaSWEuuaZ/KdVp6tBjiC5jXFuhc0OLf7SbhVmO3aoVJhvZOPGkcongXMHdMG6sK6LlcsqdoYzDfDqM7cD5agBMjx4z199VyhCle/wCE3xQf3UTKktaOUqQJscaQZyujiU0pyYrBRCmlOKaVBWRuChKIKHqWKBBAVKdFCVMzRAgrfl6FandDGw8t/MJHUWd9ll6I+YeCM2RiDRrUiYjPfo7un6z5JMkd0Gi3FPbNM9RDoQe0MKHiCJ/fBTgpjnLl1R2H5IpmYWoz+mczfymxHhPFTjaT2/PTcPf6IthBKmy6/qpuZX+mVlXawIgNPkDJVVtqsWUnPdqRAHKbeZVwbu8AsfvVjc7xTGjbnqnxXOaRXlqEGykpDvBGPpAj7obDjveRUmFqcCuozlAz2kWPBcAjcXSm41Hug1CCMT01qcjRArZ9XK8cjYq62ecldvis4FeVao7juNj6ws+biSZoxcxaPQQUqhwlTMxp5gKZOVjgVyauUAeUTfy+qnkeQ90M3VThv/A5K4WxZJSFKSmEqBOKaUpTVBWMcmuSuTUCEfgpKSY9PpIIhLR1PQptZ+YDncJ1A97yKjaJnpPujXJD0zY2J7ShTfPzME9RY+8olyz25mJ+Bk/K4/8A13vqStCDouRlVTaOzidwTBqjsrgeCTEYgu7rdOamq0AVGQ1gnkq7LGA7SxAo03OPAepXn1Z5c4uOpMq73mxpe5o4XMc+SoiulpcdRs5uqyXLb6RNQ/EeQUdOmToCpGOhrjzICR9Z3P0stJkC2ExfVCYinlPgbp2HfBHiiMVTlvS6BAFq6UvBMciQcD7o+rUljeg9lXj6I+lGQKrL0XYn2avYu1O40Hgr+jXBWFwtNwAMFaHZuJ0lKmRrk0C5RU6llyYU8qpa+/6IhzuXqoMOJmPBEgK4rGJCnFNcoFjXFNTimqAGFNSu1SlQgx4suZaU7gmEaBAhPhgOd+Sa1hg9PumBTOrkgg+qJC23TxYbULD+PTlIGi2eey8wpPLSHDVpkeX7916DsvGCtTa4cRcHUHiPVc7V46e46ejy3HYHNElDY1knKNOKOwwsVVbdxHZUajvxGWjxJ5LLBbnRqm0lZitqVs9V5GgOUdG2+soM6pyaF2YqkkcSTt2TPb3W+JJULtVM+qPy6CFEwJhR7WzYI1r7XI9UCkKBBHnXqmALk8CECCEQEbQboOgQbRfpojMN8w6j6quZbi7N5s/Ag022Tn4GNAitnj4beiIIQRG+SuY4iy5GPorkQHmOF+Xz1Up6qy2Ru7iK1MOp0+6dHOcGh3RHjczF/wCGzyeEXmxp02MsM2rozpBTHK9r7rYxuuHcf7S0/dVOJwr6Zh9N7P7mke6ZZIvpiuEl2gd6YWp5TSnEZGU0vUhUbhyQAIHWPgmNOpSEzZPciQViUrmhc5Qg1vFWewtp9g/vfI497wPByrRqUqSUVJUxoScXaPUaFUQCCCCJB4FYjenaHaVcrTLacifzOOpQ2F209lB1EcTZ83a06gBV2iz4dPslb+xrz6nfGl9xHpGpAtN/D7AtrYoNeJAEwdFpk6VmCUqVmaKeF6/jtm0y8js2WJGg4IXD7uUqzspYGjmAs61F+jL9ZG6o8qTKh4IzaNEMq1GDRriPdBgLSnZsuzglDZ19EoCVQhwROC+ZvUfVDs1U2Es4eBH1VWQtgem4T5G9AplDgj3G9FMoD2KEqSVyhB+6NsJQ/wAse9/ur9hWe3YP8tQ/y2/RXtIrhZfmzs4/ggoFR4im1whwB6ifqnBRvclXHQzVlFtLdjDVNaTQebZafZZfaO5LR/SqOHg+HD1F1vqiArXc1tpcYnl4rRjz5I9MrlghPtHluO2DXpzLA4c2kH21U+19hGnh6VZoIcWjtGTmykyQV6BtHCls/iHNVuELXB1N14sQeRWtaqTSsp+khyeYUglci9pYfsqtRg0DjHQ6IRmq6MXaTOW1TaJAkclC4ogGDUp8JjdSnhQg2FzkqRQgi0O5dfLiAM2UuBAI5rPjVaTcvA1H12OayWgm8ceQVeWtrI4b1tPTd1aTamKAd8WA+WWmY1uqjaFSrSc4035bugEWbfRaHB4qnh8Qx2Ug5DJ4guF7hZ7bNYPY7LM3IHVYKdKij6Haqi/yeWYx5L3kkElxk8CogFJjWlrznAYZ0P2UbHTpfpJ+i6KfBopiwlAT20XHRjj/AKXfoiKezqrtKT/MR9YU3RXsKhJ9IFVpu7so4mtkBiBmJ1tqoq+yajKbnvgACcsySrXcTFup13FoBJZF9L8lTlmnG0TIpY4t+zWU8tNobJMDWIS068x3TBMTaJIMfRGU8GajazsgbkaCBOveu0Ksp4sy2lkAl+bNJnuB1oWeE3fJz8efLvW7oOhcuC5abOkQbtVP5XD+NNv0V/QqLL7rn+Vof2BX9By4uVeb/wBZ2cfwRZNekcUxqUqtDEVVyA7Fj3ODiZaRGUxB/MjqxVHi3EVmQYzd0+I1VkFyPDsccU5pyVNCYD+fGDyKbXwkHM2CIuOYUmNGZt+vmOPVE7Ju2/JXMrm+TA7+4JrSys0jv909QJ9ohZWkFuP4iYZvZ5ou14g9RdYpgXT0zvGjkalf9GKkKUprtFoKBtPinhMYnqEOXLk2rwQIH7F2eazw3hq48gvd9wmYfDUKlR+RuQwAYmA2bDmSV5f/AA+ogioSL5gPJa7A4NlQV3PElgOW5tBgWBWfJLkvivEC2jii4vfJlzieklVjS/Xn4rbbrbNpPoPc+m1zhWogEiSAX05F+pU20aDf/wB1VuRoaKchoaAAcrNB5oNVHcTt0ZHBUu98Sm0zxLQY9QrJzQNAB0AH0Ckw1MFtxoVHUssWaTfJuwLkFqlBvKKraISqFns1Uil3gPwX9PuEfuHulXfFYk02OHdES5/J0cApcJhm1a1Njxma6o2QdDBn7L0LdNpq0ar3ucSHNAAcQ0CYgAaBbMXwpGLUfIgp7Cc2nVb2mY1MuVxAlmV4cY6gQqOru1WpkvdVNWLgBuUj3MrbbaaGUmObYuzTrwWExm1KwcQKzwBwlP00UKCaIpXIjGjK4Rxa0nqRdctBQ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Manutenção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Atenção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Voltar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regularmente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principal;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Distúrbios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externos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Cansaço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platéia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anunciar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 final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exposição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Para </a:t>
            </a:r>
            <a:r>
              <a:rPr lang="en-US" sz="2800" i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finalizar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…..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fator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tempo;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80929"/>
            <a:ext cx="3459394" cy="30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en-US" dirty="0" err="1" smtClean="0"/>
              <a:t>Apresentador</a:t>
            </a:r>
            <a:r>
              <a:rPr lang="en-US" dirty="0" smtClean="0"/>
              <a:t> - </a:t>
            </a:r>
            <a:r>
              <a:rPr lang="en-US" dirty="0" err="1" smtClean="0"/>
              <a:t>Fala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16" name="Espaço Reservado para Conteúdo 15"/>
          <p:cNvSpPr>
            <a:spLocks noGrp="1"/>
          </p:cNvSpPr>
          <p:nvPr>
            <p:ph idx="1"/>
          </p:nvPr>
        </p:nvSpPr>
        <p:spPr>
          <a:xfrm>
            <a:off x="3949080" y="1988840"/>
            <a:ext cx="5194920" cy="3221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Domínio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Interesse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assunto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seja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prolixo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Objetivo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;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Aspecto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Infantil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diminutivo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;</a:t>
            </a:r>
          </a:p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Início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apresentação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-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título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384376" cy="502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4716016" y="544522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Treino</a:t>
            </a:r>
            <a:r>
              <a:rPr lang="en-US" sz="28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pt-BR" sz="28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Medo</a:t>
            </a:r>
            <a:r>
              <a:rPr lang="en-US" dirty="0" smtClean="0"/>
              <a:t> de </a:t>
            </a:r>
            <a:r>
              <a:rPr lang="en-US" dirty="0" err="1" smtClean="0"/>
              <a:t>errar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que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fazer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quando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cometemos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equivocos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4392488" cy="382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3999" cy="39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212976"/>
            <a:ext cx="8568952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leia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Chegue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Prepare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apresentação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Cuide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aparência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Deixe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claro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estrutura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apresentação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O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abordado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será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60" cy="2834350"/>
          </a:xfrm>
          <a:prstGeom prst="rect">
            <a:avLst/>
          </a:prstGeom>
          <a:noFill/>
        </p:spPr>
      </p:pic>
      <p:sp>
        <p:nvSpPr>
          <p:cNvPr id="5126" name="AutoShape 6" descr="9k="/>
          <p:cNvSpPr>
            <a:spLocks noChangeAspect="1" noChangeArrowheads="1"/>
          </p:cNvSpPr>
          <p:nvPr/>
        </p:nvSpPr>
        <p:spPr bwMode="auto">
          <a:xfrm>
            <a:off x="3500438" y="2357438"/>
            <a:ext cx="2143125" cy="2143125"/>
          </a:xfrm>
          <a:prstGeom prst="rect">
            <a:avLst/>
          </a:prstGeom>
          <a:noFill/>
        </p:spPr>
        <p:txBody>
          <a:bodyPr/>
          <a:lstStyle/>
          <a:p>
            <a:endParaRPr lang="pt-BR" dirty="0"/>
          </a:p>
        </p:txBody>
      </p:sp>
      <p:sp>
        <p:nvSpPr>
          <p:cNvPr id="5128" name="AutoShape 8" descr="9k="/>
          <p:cNvSpPr>
            <a:spLocks noChangeAspect="1" noChangeArrowheads="1"/>
          </p:cNvSpPr>
          <p:nvPr/>
        </p:nvSpPr>
        <p:spPr bwMode="auto">
          <a:xfrm>
            <a:off x="3500438" y="2357438"/>
            <a:ext cx="2143125" cy="2143125"/>
          </a:xfrm>
          <a:prstGeom prst="rect">
            <a:avLst/>
          </a:prstGeom>
          <a:noFill/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US" dirty="0" err="1" smtClean="0"/>
              <a:t>Sugestões</a:t>
            </a:r>
            <a:r>
              <a:rPr lang="en-US" dirty="0" smtClean="0"/>
              <a:t>- </a:t>
            </a:r>
            <a:r>
              <a:rPr lang="en-US" dirty="0" err="1" smtClean="0"/>
              <a:t>Seminário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6)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economize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exemplos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514350" indent="-514350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reais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compreensão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14350" indent="-514350"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7) Use do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humor,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abuse;</a:t>
            </a:r>
          </a:p>
          <a:p>
            <a:pPr marL="514350" indent="-514350"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8)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Postura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;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9)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aponte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falhas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514350" indent="-514350">
              <a:buAutoNum type="arabicParenR" startAt="8"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5380" y="1772816"/>
            <a:ext cx="2933880" cy="42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apresenta%C3%A7%C3%A3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2880320" cy="2664296"/>
          </a:xfrm>
          <a:prstGeom prst="rect">
            <a:avLst/>
          </a:prstGeom>
          <a:noFill/>
        </p:spPr>
      </p:pic>
      <p:sp>
        <p:nvSpPr>
          <p:cNvPr id="13" name="Texto explicativo em elipse 12"/>
          <p:cNvSpPr/>
          <p:nvPr/>
        </p:nvSpPr>
        <p:spPr>
          <a:xfrm>
            <a:off x="3563888" y="2492896"/>
            <a:ext cx="3600400" cy="2088232"/>
          </a:xfrm>
          <a:prstGeom prst="wedgeEllipseCallout">
            <a:avLst>
              <a:gd name="adj1" fmla="val -62765"/>
              <a:gd name="adj2" fmla="val 5509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8" descr="ANd9GcS2QsXXhDsZtGVXhkguG4BafpL4Xx6LImMnKOwvpG-uHxomJ1019A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020272" y="4005064"/>
            <a:ext cx="1915666" cy="263661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95536" y="69269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None/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10) </a:t>
            </a:r>
            <a:r>
              <a:rPr lang="en-US" sz="3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Fala</a:t>
            </a: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  </a:t>
            </a:r>
            <a:r>
              <a:rPr lang="en-US" sz="3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vícios</a:t>
            </a: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3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linguagem</a:t>
            </a:r>
            <a:endParaRPr lang="pt-BR" sz="3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3568" y="1484784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Fala:  muito baixo ou muito alto; depressa, devagar.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3779912" y="2852936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“tá?”, “</a:t>
            </a:r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né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?”,  “certo?”, “entendeu?”, “tipo assim...”, “a gente ...”, “</a:t>
            </a:r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éééé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8229600" cy="1143000"/>
          </a:xfrm>
        </p:spPr>
        <p:txBody>
          <a:bodyPr/>
          <a:lstStyle/>
          <a:p>
            <a:r>
              <a:rPr lang="en-US" dirty="0" err="1" smtClean="0"/>
              <a:t>Termos</a:t>
            </a:r>
            <a:r>
              <a:rPr lang="en-US" dirty="0" smtClean="0"/>
              <a:t> </a:t>
            </a:r>
            <a:r>
              <a:rPr lang="en-US" dirty="0" err="1" smtClean="0"/>
              <a:t>técnicos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Conheça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platéia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20888"/>
            <a:ext cx="2880320" cy="407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129808"/>
            <a:ext cx="83529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 explicativo em elipse 3"/>
          <p:cNvSpPr/>
          <p:nvPr/>
        </p:nvSpPr>
        <p:spPr>
          <a:xfrm>
            <a:off x="467544" y="1916832"/>
            <a:ext cx="2592288" cy="2160240"/>
          </a:xfrm>
          <a:prstGeom prst="wedgeEllipseCallout">
            <a:avLst>
              <a:gd name="adj1" fmla="val 8471"/>
              <a:gd name="adj2" fmla="val 10650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dirty="0" err="1" smtClean="0"/>
              <a:t>Apresentação</a:t>
            </a:r>
            <a:r>
              <a:rPr lang="en-US" dirty="0" smtClean="0"/>
              <a:t> Oral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234888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apresentação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491880" y="2060848"/>
            <a:ext cx="2592288" cy="1872208"/>
            <a:chOff x="4139952" y="1812093"/>
            <a:chExt cx="2592288" cy="1985675"/>
          </a:xfrm>
        </p:grpSpPr>
        <p:sp>
          <p:nvSpPr>
            <p:cNvPr id="6" name="Texto explicativo em elipse 5"/>
            <p:cNvSpPr/>
            <p:nvPr/>
          </p:nvSpPr>
          <p:spPr>
            <a:xfrm>
              <a:off x="4139952" y="1812093"/>
              <a:ext cx="2592288" cy="1985675"/>
            </a:xfrm>
            <a:prstGeom prst="wedgeEllipseCallout">
              <a:avLst>
                <a:gd name="adj1" fmla="val -20291"/>
                <a:gd name="adj2" fmla="val 98223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427984" y="2193954"/>
              <a:ext cx="2232248" cy="1011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Preparação-Domínio</a:t>
              </a:r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!</a:t>
              </a:r>
              <a:endParaRPr lang="pt-BR" sz="2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 rot="16374857">
            <a:off x="6688989" y="1920716"/>
            <a:ext cx="1888221" cy="2525810"/>
            <a:chOff x="6931614" y="3177150"/>
            <a:chExt cx="2592288" cy="2520280"/>
          </a:xfrm>
          <a:solidFill>
            <a:srgbClr val="CCECFF"/>
          </a:solidFill>
        </p:grpSpPr>
        <p:sp>
          <p:nvSpPr>
            <p:cNvPr id="5" name="Texto explicativo em elipse 4"/>
            <p:cNvSpPr/>
            <p:nvPr/>
          </p:nvSpPr>
          <p:spPr>
            <a:xfrm>
              <a:off x="6931614" y="3177150"/>
              <a:ext cx="2592288" cy="2520280"/>
            </a:xfrm>
            <a:prstGeom prst="wedgeEllipseCallout">
              <a:avLst>
                <a:gd name="adj1" fmla="val -104088"/>
                <a:gd name="adj2" fmla="val 3092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 rot="5225143">
              <a:off x="7513603" y="3973939"/>
              <a:ext cx="1551229" cy="13098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Treino</a:t>
              </a:r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e </a:t>
              </a:r>
              <a:r>
                <a:rPr lang="en-US" sz="2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Prática</a:t>
              </a:r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!</a:t>
              </a:r>
              <a:endParaRPr lang="pt-BR" sz="2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Curso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15841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Detalhamento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determinado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assunto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conjunto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com o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foco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“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treinar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“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ensinar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fazer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2736304" cy="306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779912" y="3645024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Foco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mais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teoria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que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prática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porém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exclui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60232" y="43651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Programação</a:t>
            </a:r>
            <a:endParaRPr lang="pt-B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880"/>
            <a:ext cx="5040585" cy="677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de seta reta 8"/>
          <p:cNvCxnSpPr/>
          <p:nvPr/>
        </p:nvCxnSpPr>
        <p:spPr>
          <a:xfrm flipV="1">
            <a:off x="3563888" y="4549770"/>
            <a:ext cx="2993892" cy="60742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Simpósio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132856"/>
            <a:ext cx="8352928" cy="19255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Reunião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discussão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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tema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;</a:t>
            </a:r>
          </a:p>
          <a:p>
            <a:pPr algn="just"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Impressões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sobre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assunto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colocado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em debate;</a:t>
            </a:r>
          </a:p>
          <a:p>
            <a:pPr algn="just"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Vários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oradores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mesa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não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debatem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entre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)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auditório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;</a:t>
            </a: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42292"/>
            <a:ext cx="6696744" cy="251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27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32289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esultado de imagem para simpÃ³sio internacional de nutriÃ§Ã£o e saÃºde de pei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1101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1645</TotalTime>
  <Words>1300</Words>
  <Application>Microsoft Office PowerPoint</Application>
  <PresentationFormat>Apresentação na tela (4:3)</PresentationFormat>
  <Paragraphs>263</Paragraphs>
  <Slides>54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Fluxo</vt:lpstr>
      <vt:lpstr>UNIVERSIDADE FEDERAL DA GRANDE DOURADOS Faculdade de Ciências Agrárias Introdução à Metodologia Científica</vt:lpstr>
      <vt:lpstr>Comunicação Científica</vt:lpstr>
      <vt:lpstr>Eventos Científicos</vt:lpstr>
      <vt:lpstr>Congresso</vt:lpstr>
      <vt:lpstr>Apresentação do PowerPoint</vt:lpstr>
      <vt:lpstr>Curso</vt:lpstr>
      <vt:lpstr>Apresentação do PowerPoint</vt:lpstr>
      <vt:lpstr>Simpósio</vt:lpstr>
      <vt:lpstr>Apresentação do PowerPoint</vt:lpstr>
      <vt:lpstr>Workshop</vt:lpstr>
      <vt:lpstr>Apresentação do PowerPoint</vt:lpstr>
      <vt:lpstr>Palestra</vt:lpstr>
      <vt:lpstr>Apresentação do PowerPoint</vt:lpstr>
      <vt:lpstr>Mesa redonda</vt:lpstr>
      <vt:lpstr>Apresentação do PowerPoint</vt:lpstr>
      <vt:lpstr>Seminário</vt:lpstr>
      <vt:lpstr>Apresentação do PowerPoint</vt:lpstr>
      <vt:lpstr>Seminário</vt:lpstr>
      <vt:lpstr>Seminário</vt:lpstr>
      <vt:lpstr>Objetivos</vt:lpstr>
      <vt:lpstr>Uso de Recursos</vt:lpstr>
      <vt:lpstr>Uso de Recursos</vt:lpstr>
      <vt:lpstr> Pré-Seminário Etapas</vt:lpstr>
      <vt:lpstr>Pré-Seminário</vt:lpstr>
      <vt:lpstr>Apresentação Oral</vt:lpstr>
      <vt:lpstr>Como elaborar apresentação PPT</vt:lpstr>
      <vt:lpstr>Apresentação PPT</vt:lpstr>
      <vt:lpstr>Apresentação PPT</vt:lpstr>
      <vt:lpstr>Apresentação do PowerPoint</vt:lpstr>
      <vt:lpstr>Apresentação do PowerPoint</vt:lpstr>
      <vt:lpstr>Apresentação do PowerPoint</vt:lpstr>
      <vt:lpstr>Apresentação do PowerPoint</vt:lpstr>
      <vt:lpstr>Pré-seminário: Etapas</vt:lpstr>
      <vt:lpstr>Apresentação do PowerPoint</vt:lpstr>
      <vt:lpstr>Apresentação do Seminário</vt:lpstr>
      <vt:lpstr>Apresentação do Seminário</vt:lpstr>
      <vt:lpstr>Roteiro de Apresentação</vt:lpstr>
      <vt:lpstr>Seminário Recomendações</vt:lpstr>
      <vt:lpstr>    Seminário Recomendações</vt:lpstr>
      <vt:lpstr>    Seminário Recomendações</vt:lpstr>
      <vt:lpstr>Seminário Recomendações</vt:lpstr>
      <vt:lpstr>Seminário Recomendações</vt:lpstr>
      <vt:lpstr>Apresentador</vt:lpstr>
      <vt:lpstr>Gesticulação</vt:lpstr>
      <vt:lpstr>Sonoridade e Ritmo</vt:lpstr>
      <vt:lpstr>Atenção do público!</vt:lpstr>
      <vt:lpstr>Manutenção da Atenção</vt:lpstr>
      <vt:lpstr>Apresentador - Fala </vt:lpstr>
      <vt:lpstr>Medo de errar</vt:lpstr>
      <vt:lpstr>Apresentação do PowerPoint</vt:lpstr>
      <vt:lpstr>Sugestões- Seminário</vt:lpstr>
      <vt:lpstr>Apresentação do PowerPoint</vt:lpstr>
      <vt:lpstr>Termos técnicos</vt:lpstr>
      <vt:lpstr>Apresentação Oral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Cleonice</dc:creator>
  <cp:lastModifiedBy>D</cp:lastModifiedBy>
  <cp:revision>152</cp:revision>
  <dcterms:created xsi:type="dcterms:W3CDTF">2012-10-13T10:51:50Z</dcterms:created>
  <dcterms:modified xsi:type="dcterms:W3CDTF">2018-10-25T20:58:19Z</dcterms:modified>
</cp:coreProperties>
</file>