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2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0DF5-82F7-4132-84DE-2138062AE297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8C1-FC63-4922-9C44-8212A3A1A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4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0DF5-82F7-4132-84DE-2138062AE297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8C1-FC63-4922-9C44-8212A3A1A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61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0DF5-82F7-4132-84DE-2138062AE297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8C1-FC63-4922-9C44-8212A3A1A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91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0DF5-82F7-4132-84DE-2138062AE297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8C1-FC63-4922-9C44-8212A3A1A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19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0DF5-82F7-4132-84DE-2138062AE297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8C1-FC63-4922-9C44-8212A3A1A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0DF5-82F7-4132-84DE-2138062AE297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8C1-FC63-4922-9C44-8212A3A1A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28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0DF5-82F7-4132-84DE-2138062AE297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8C1-FC63-4922-9C44-8212A3A1A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64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0DF5-82F7-4132-84DE-2138062AE297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8C1-FC63-4922-9C44-8212A3A1A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50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0DF5-82F7-4132-84DE-2138062AE297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8C1-FC63-4922-9C44-8212A3A1A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57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0DF5-82F7-4132-84DE-2138062AE297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8C1-FC63-4922-9C44-8212A3A1A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57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0DF5-82F7-4132-84DE-2138062AE297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8C1-FC63-4922-9C44-8212A3A1A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3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0DF5-82F7-4132-84DE-2138062AE297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48C1-FC63-4922-9C44-8212A3A1A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4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tudoensinomedio/unifei/calendario-1/biologia-1/diversidade-celular-e-histologia/tipos-de-tecido/tecido-muscular/tecido-muscular-estriado-esqueletic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tudoensinomedio/unifei/calendario-1/biologia-1/diversidade-celular-e-histologia/tipos-de-tecido/tecido-muscular/tecido-muscular-estriado-esqueletico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Animais Aquáticos Cultiváveis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/>
          <a:lstStyle/>
          <a:p>
            <a:r>
              <a:rPr lang="pt-BR" dirty="0" smtClean="0"/>
              <a:t>Sistema </a:t>
            </a:r>
            <a:r>
              <a:rPr lang="pt-BR" dirty="0" smtClean="0"/>
              <a:t>muscular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5576" y="40466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Universidade Federal da Grande </a:t>
            </a:r>
            <a:r>
              <a:rPr lang="pt-BR" sz="2400" dirty="0" smtClean="0"/>
              <a:t>Dourados – UFGD</a:t>
            </a:r>
          </a:p>
          <a:p>
            <a:pPr algn="ctr"/>
            <a:r>
              <a:rPr lang="pt-BR" sz="2400" dirty="0" smtClean="0"/>
              <a:t>Faculdade de Ciências Agrárias - FCA</a:t>
            </a:r>
            <a:endParaRPr lang="pt-BR" sz="2400" dirty="0" smtClean="0"/>
          </a:p>
          <a:p>
            <a:pPr algn="ctr"/>
            <a:r>
              <a:rPr lang="pt-BR" sz="2400" dirty="0" smtClean="0"/>
              <a:t>Engenharia de Aquicultura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96136" y="508518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Prof. Dacley</a:t>
            </a:r>
            <a:endParaRPr lang="pt-BR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6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0" y="339236"/>
            <a:ext cx="8385236" cy="58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A musculatura estriada esquelética, apresenta-se organizada em camadas, contendo diferentes tipos de fibras musculares que possuem diferentes </a:t>
            </a:r>
            <a:r>
              <a:rPr lang="pt-BR" dirty="0" smtClean="0">
                <a:solidFill>
                  <a:srgbClr val="FF0000"/>
                </a:solidFill>
              </a:rPr>
              <a:t>velocidades de contração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Chave esquerda 3"/>
          <p:cNvSpPr/>
          <p:nvPr/>
        </p:nvSpPr>
        <p:spPr>
          <a:xfrm rot="16200000">
            <a:off x="2771801" y="1124744"/>
            <a:ext cx="432048" cy="4320479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386104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Musculo vermelho – superficial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Musculo intermediário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Músculo branco - profundo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111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3" y="188640"/>
            <a:ext cx="7771581" cy="492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51162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Salomão,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4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Compartimento vermelho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Normalmente corresponde a menos de 10% e nunca excede 30% de toda musculatura </a:t>
            </a:r>
            <a:r>
              <a:rPr lang="pt-BR" sz="2400" dirty="0" err="1" smtClean="0"/>
              <a:t>miotomal</a:t>
            </a:r>
            <a:r>
              <a:rPr lang="pt-BR" sz="2400" dirty="0" smtClean="0"/>
              <a:t>;</a:t>
            </a:r>
          </a:p>
          <a:p>
            <a:pPr algn="just"/>
            <a:r>
              <a:rPr lang="pt-BR" sz="2400" dirty="0" smtClean="0"/>
              <a:t>Está localizado na região </a:t>
            </a:r>
            <a:r>
              <a:rPr lang="pt-BR" sz="2400" dirty="0" err="1" smtClean="0"/>
              <a:t>subdermal</a:t>
            </a:r>
            <a:r>
              <a:rPr lang="pt-BR" sz="2400" dirty="0" smtClean="0"/>
              <a:t> como uma camada fina e uniforme ao longo de todo corpo do animal ou pode apresentar uma distribuição mais localizada, aparecendo somente na região da linha lateral, assumindo um aspecto triangular;</a:t>
            </a:r>
          </a:p>
          <a:p>
            <a:pPr algn="just"/>
            <a:r>
              <a:rPr lang="pt-BR" sz="2400" dirty="0" smtClean="0"/>
              <a:t>É constituído por fibras vermelhas, de contração lenta e metabolismo oxidativo;</a:t>
            </a:r>
          </a:p>
          <a:p>
            <a:pPr algn="just"/>
            <a:r>
              <a:rPr lang="pt-BR" sz="2400" dirty="0" smtClean="0"/>
              <a:t>Apresentam pequeno diâmetro (entre 25 e 45 µm), muitos vasos sanguíneos, grande concentração de mioglobina, grande quantidade de mitocôndrias e muitas gotículas de lipídeos.</a:t>
            </a:r>
          </a:p>
          <a:p>
            <a:pPr algn="just"/>
            <a:r>
              <a:rPr lang="pt-BR" sz="2400" dirty="0" smtClean="0"/>
              <a:t>São recrutadas durante a realização de  movimentos lentos e de sustentação, como a migração.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471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Compartimento intermediário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Localizado entre as fibras brancas e as vermelhas;</a:t>
            </a:r>
          </a:p>
          <a:p>
            <a:pPr algn="just"/>
            <a:r>
              <a:rPr lang="pt-BR" dirty="0" smtClean="0"/>
              <a:t>Essas fibras apresentam contração rápida e metabolismo oxidativo/</a:t>
            </a:r>
            <a:r>
              <a:rPr lang="pt-BR" dirty="0" err="1" smtClean="0"/>
              <a:t>glicolitíco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Alguns peixes não apresentam esse conjunto de fibras.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87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260648"/>
            <a:ext cx="8208912" cy="1080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Compartimento Branco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Corresponde de 70 a 90% do volume total do tecido muscular;</a:t>
            </a:r>
          </a:p>
          <a:p>
            <a:pPr algn="just"/>
            <a:r>
              <a:rPr lang="pt-BR" dirty="0" smtClean="0"/>
              <a:t>É formado por fibras musculares brancas, de contração rápida e metabolismo </a:t>
            </a:r>
            <a:r>
              <a:rPr lang="pt-BR" dirty="0" err="1" smtClean="0"/>
              <a:t>glicolítico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Apresentam diâmetros entre 50 e 100 µm, menor quantidade de capilares sanguíneos, baixa concentração de mioglobina, poucas mitocôndrias e poucas gotículas de lipídios;</a:t>
            </a:r>
          </a:p>
          <a:p>
            <a:pPr algn="just"/>
            <a:r>
              <a:rPr lang="pt-BR" dirty="0" smtClean="0"/>
              <a:t>É recrutado nos movimentos bruscos de natação, como a captura de alimento e fuga de predadores.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13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11560" y="0"/>
            <a:ext cx="7704856" cy="6173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3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55" y="1838324"/>
            <a:ext cx="9242527" cy="37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59832" y="60212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Duran, (2019)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89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7544" y="256733"/>
            <a:ext cx="8424936" cy="6318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7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formação das primeiras fibras musculares ocorre nas fases iniciais de desenvolvimento embrionário;</a:t>
            </a:r>
          </a:p>
          <a:p>
            <a:pPr algn="just"/>
            <a:r>
              <a:rPr lang="pt-BR" dirty="0" smtClean="0"/>
              <a:t>O crescimento pós-embrionário da musculatura estriada esquelética é dependente da </a:t>
            </a:r>
            <a:r>
              <a:rPr lang="pt-BR" b="1" dirty="0" smtClean="0"/>
              <a:t>ativação, proliferação e diferenciação</a:t>
            </a:r>
            <a:r>
              <a:rPr lang="pt-BR" dirty="0" smtClean="0"/>
              <a:t> das </a:t>
            </a:r>
            <a:r>
              <a:rPr lang="pt-BR" u="sng" dirty="0" smtClean="0"/>
              <a:t>células satélites</a:t>
            </a:r>
            <a:r>
              <a:rPr lang="pt-BR" dirty="0" smtClean="0"/>
              <a:t>, que são responsáveis pelo crescimento hipertrófico e hiperplásico das fibras musculares.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6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tipos de músculos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u="sng" dirty="0" smtClean="0"/>
              <a:t>Liso</a:t>
            </a:r>
            <a:r>
              <a:rPr lang="pt-BR" dirty="0" smtClean="0"/>
              <a:t>: não apresentam </a:t>
            </a:r>
            <a:r>
              <a:rPr lang="pt-BR" dirty="0" err="1" smtClean="0"/>
              <a:t>estriações</a:t>
            </a:r>
            <a:r>
              <a:rPr lang="pt-BR" dirty="0" smtClean="0"/>
              <a:t>. Geralmente associados às vísceras; possuem contração lenta e involuntária. Localizados na parede do trato digestório e dos vasos sanguíneos;</a:t>
            </a:r>
          </a:p>
          <a:p>
            <a:pPr algn="just"/>
            <a:endParaRPr lang="pt-BR" dirty="0" smtClean="0"/>
          </a:p>
          <a:p>
            <a:pPr algn="just"/>
            <a:r>
              <a:rPr lang="pt-BR" u="sng" dirty="0" smtClean="0"/>
              <a:t>Cardíaco</a:t>
            </a:r>
            <a:r>
              <a:rPr lang="pt-BR" dirty="0" smtClean="0"/>
              <a:t>: Apresenta </a:t>
            </a:r>
            <a:r>
              <a:rPr lang="pt-BR" dirty="0" err="1" smtClean="0"/>
              <a:t>estriações</a:t>
            </a:r>
            <a:r>
              <a:rPr lang="pt-BR" dirty="0" smtClean="0"/>
              <a:t>. Contração rápida e movimento involuntário. Localizado no coração;</a:t>
            </a:r>
          </a:p>
          <a:p>
            <a:pPr algn="just"/>
            <a:endParaRPr lang="pt-BR" dirty="0" smtClean="0"/>
          </a:p>
          <a:p>
            <a:pPr algn="just"/>
            <a:r>
              <a:rPr lang="pt-BR" u="sng" dirty="0" smtClean="0"/>
              <a:t>Esquelético</a:t>
            </a:r>
            <a:r>
              <a:rPr lang="pt-BR" dirty="0" smtClean="0"/>
              <a:t>: Apresenta muitas </a:t>
            </a:r>
            <a:r>
              <a:rPr lang="pt-BR" dirty="0" err="1" smtClean="0"/>
              <a:t>estriações</a:t>
            </a:r>
            <a:r>
              <a:rPr lang="pt-BR" dirty="0" smtClean="0"/>
              <a:t>; contração rápida; movimento voluntário e são compostos por </a:t>
            </a:r>
            <a:r>
              <a:rPr lang="pt-BR" dirty="0" err="1" smtClean="0"/>
              <a:t>miofibrilas</a:t>
            </a:r>
            <a:r>
              <a:rPr lang="pt-BR" dirty="0" smtClean="0"/>
              <a:t> (fibras musculares), formadas por </a:t>
            </a:r>
            <a:r>
              <a:rPr lang="pt-BR" dirty="0" err="1" smtClean="0"/>
              <a:t>sarcômeros</a:t>
            </a:r>
            <a:r>
              <a:rPr lang="pt-BR" dirty="0" smtClean="0"/>
              <a:t> (miômeros – constituídos por um complexo de proteínas (miosina + </a:t>
            </a:r>
            <a:r>
              <a:rPr lang="pt-BR" dirty="0" err="1" smtClean="0"/>
              <a:t>actina</a:t>
            </a:r>
            <a:r>
              <a:rPr lang="pt-BR" dirty="0" smtClean="0"/>
              <a:t>), alinhadas em série para formar uma estrutura cilíndrica designada </a:t>
            </a:r>
            <a:r>
              <a:rPr lang="pt-BR" dirty="0" err="1" smtClean="0"/>
              <a:t>miofibrila</a:t>
            </a:r>
            <a:r>
              <a:rPr lang="pt-BR" dirty="0" smtClean="0"/>
              <a:t>). Está ligado ao esqueleto.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466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pt-BR" dirty="0" smtClean="0"/>
              <a:t>As células satélites são quiescentes. Quando ativadas, sofrem divisão celular.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47" y="1628800"/>
            <a:ext cx="6151642" cy="441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87824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Duran (2019)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04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Quando ativadas e iniciam o processo de </a:t>
            </a:r>
            <a:r>
              <a:rPr lang="pt-BR" u="sng" dirty="0" smtClean="0"/>
              <a:t>divisão celular</a:t>
            </a:r>
            <a:r>
              <a:rPr lang="pt-BR" dirty="0" smtClean="0"/>
              <a:t>, podem sofrer </a:t>
            </a:r>
            <a:r>
              <a:rPr lang="pt-BR" u="sng" dirty="0" smtClean="0">
                <a:solidFill>
                  <a:srgbClr val="0070C0"/>
                </a:solidFill>
              </a:rPr>
              <a:t>fusão a uma fibra muscular já existente, caracterizando a hipertrofia</a:t>
            </a:r>
            <a:r>
              <a:rPr lang="pt-BR" dirty="0" smtClean="0"/>
              <a:t>, ou podem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fundir-se a outras células satélites</a:t>
            </a:r>
            <a:r>
              <a:rPr lang="pt-BR" dirty="0" smtClean="0"/>
              <a:t>, na superfície da fibra muscular, formando um </a:t>
            </a:r>
            <a:r>
              <a:rPr lang="pt-BR" dirty="0" err="1" smtClean="0"/>
              <a:t>miotubo</a:t>
            </a:r>
            <a:r>
              <a:rPr lang="pt-BR" dirty="0" smtClean="0"/>
              <a:t> que se diferencia em uma nova fibra muscular, caracterizando a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hiperplasia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38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2" y="332656"/>
            <a:ext cx="8354217" cy="596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1640" y="61653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Johnston et al.,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39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Portanto, na </a:t>
            </a:r>
            <a:r>
              <a:rPr lang="pt-BR" u="sng" dirty="0" smtClean="0">
                <a:solidFill>
                  <a:srgbClr val="0070C0"/>
                </a:solidFill>
              </a:rPr>
              <a:t>hipertrofia</a:t>
            </a:r>
            <a:r>
              <a:rPr lang="pt-BR" dirty="0" smtClean="0"/>
              <a:t>, as células satélites ativadas fundem-se com fibras musculares existentes, aumentando o número de núcleos para maior síntese de </a:t>
            </a:r>
            <a:r>
              <a:rPr lang="pt-BR" dirty="0" err="1" smtClean="0"/>
              <a:t>miofibrilas</a:t>
            </a:r>
            <a:r>
              <a:rPr lang="pt-BR" dirty="0" smtClean="0"/>
              <a:t>, levando ao aumento na área da fibra;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Na </a:t>
            </a:r>
            <a:r>
              <a:rPr lang="pt-BR" u="sng" dirty="0" smtClean="0">
                <a:solidFill>
                  <a:schemeClr val="accent6">
                    <a:lumMod val="75000"/>
                  </a:schemeClr>
                </a:solidFill>
              </a:rPr>
              <a:t>hiperplasia</a:t>
            </a:r>
            <a:r>
              <a:rPr lang="pt-BR" dirty="0" smtClean="0"/>
              <a:t>, a fusão das células satélites ativadas resulta na formação de novos </a:t>
            </a:r>
            <a:r>
              <a:rPr lang="pt-BR" dirty="0" err="1" smtClean="0"/>
              <a:t>miotubos</a:t>
            </a:r>
            <a:r>
              <a:rPr lang="pt-BR" dirty="0" smtClean="0"/>
              <a:t> na superfície das fibras existentes, com posterior diferenciação em novas fibras musculares.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98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39105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Diferente </a:t>
            </a:r>
            <a:r>
              <a:rPr lang="pt-BR" dirty="0" smtClean="0"/>
              <a:t>dos mamíferos, onde a hiperplasia termina em um curto período de tempo após o desenvolvimento embrionário.</a:t>
            </a:r>
          </a:p>
          <a:p>
            <a:pPr algn="just"/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91" y="2564904"/>
            <a:ext cx="7544082" cy="314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43808" y="55892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Duran (2019)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599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Peixes, diferente dos demais vertebrados, apresentam crescimento hipertrófico e hiperplásico durante toda a vida (crescimento indeterminado);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Nos peixes, as contribuições de hipertrofia e hiperplasia para o crescimento muscular são variáveis, dependendo do período de crescimento e da espécie considerada;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35666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Nas espécies que atingem um tamanho final de poucos centímetros, o crescimento muscular envolve principalmente a hipertrofia e o período de crescimento hiperplásico é menor;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Nas espécies que atingem tamanho final maior, </a:t>
            </a:r>
            <a:r>
              <a:rPr lang="pt-BR" dirty="0" smtClean="0"/>
              <a:t>como </a:t>
            </a:r>
            <a:r>
              <a:rPr lang="pt-BR" dirty="0" smtClean="0"/>
              <a:t>as de interesse à piscicultura de corte, novas fibras musculares são continuamente recrutadas durante todas as fases de crescimento.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00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9" y="764704"/>
            <a:ext cx="9018339" cy="515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59832" y="641461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Duran (2019)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5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algn="just"/>
            <a:r>
              <a:rPr lang="pt-BR" dirty="0" smtClean="0"/>
              <a:t>Com a idade, reduz a contribuição de hiperplasia para o crescimento muscular.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De forma simples:</a:t>
            </a:r>
          </a:p>
          <a:p>
            <a:pPr lvl="1" algn="just"/>
            <a:r>
              <a:rPr lang="pt-BR" dirty="0" smtClean="0"/>
              <a:t>Fibras com tamanho inferior a 20 µm = hiperplasia;</a:t>
            </a:r>
          </a:p>
          <a:p>
            <a:pPr lvl="1" algn="just"/>
            <a:r>
              <a:rPr lang="pt-BR" dirty="0" smtClean="0"/>
              <a:t>Fibras com tamanho entre 20 e 50 µm = início hipertrofia</a:t>
            </a:r>
          </a:p>
          <a:p>
            <a:pPr lvl="1" algn="just"/>
            <a:r>
              <a:rPr lang="pt-BR" dirty="0" smtClean="0"/>
              <a:t>Fibras com tamanho superior a 50 µm = hipertrofia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88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5" y="44624"/>
            <a:ext cx="891993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5" y="4143281"/>
            <a:ext cx="8919931" cy="19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2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5536" y="160584"/>
            <a:ext cx="8352928" cy="6021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39552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Imagem: https://www.sobiologia.com.br/conteudos/Histologia/epitelio21.php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4936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42898" cy="36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2" y="3645024"/>
            <a:ext cx="9149022" cy="264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08104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Lui</a:t>
            </a:r>
            <a:r>
              <a:rPr lang="pt-BR" dirty="0" smtClean="0"/>
              <a:t> et al., (2020)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2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7" y="1052736"/>
            <a:ext cx="8732333" cy="35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11760" y="486916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Vieira Melo et al., (2016)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7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sistema muscular de peixes é bastante complexo, principalmente no que se refere aos mecanismos de hiperplasia e hipertrofia;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3 compartimentos de fibras;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Vários fatores podem influenciar no crescimento muscular.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1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835696" y="116632"/>
            <a:ext cx="4968552" cy="6261605"/>
            <a:chOff x="1835696" y="116632"/>
            <a:chExt cx="4968552" cy="626160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1835696" y="116632"/>
              <a:ext cx="4968552" cy="6261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tângulo 4"/>
            <p:cNvSpPr/>
            <p:nvPr/>
          </p:nvSpPr>
          <p:spPr>
            <a:xfrm>
              <a:off x="1835696" y="116632"/>
              <a:ext cx="496855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1835696" y="11663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Tipos de tecidos musculares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35696" y="637823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Imagem: Google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87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obiologia.com.br/figuras/Histologia/Fibras_muscular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70828"/>
            <a:ext cx="5291161" cy="39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3527" y="260648"/>
            <a:ext cx="4824537" cy="26534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323527" y="333130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Imagem: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1498" y="5853220"/>
            <a:ext cx="5328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Imagem: </a:t>
            </a:r>
            <a:r>
              <a:rPr lang="pt-BR" sz="1400" dirty="0" smtClean="0">
                <a:hlinkClick r:id="rId4"/>
              </a:rPr>
              <a:t>https://sites.google.com/site/tudoensinomedio/unifei/calendario-1/biologia-1/diversidade-celular-e-histologia/tipos-de-tecido/tecido-muscular/tecido-muscular-estriado-esqueletico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786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obiologia.com.br/figuras/Histologia/muscula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74110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5479" y="4437112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Imagem: </a:t>
            </a:r>
            <a:r>
              <a:rPr lang="pt-BR" sz="1400" dirty="0" smtClean="0">
                <a:hlinkClick r:id="rId3"/>
              </a:rPr>
              <a:t>https://sites.google.com/site/tudoensinomedio/unifei/calendario-1/biologia-1/diversidade-celular-e-histologia/tipos-de-tecido/tecido-muscular/tecido-muscular-estriado-esqueletico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082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403648" y="1109880"/>
            <a:ext cx="6284512" cy="471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0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0" y="3996426"/>
            <a:ext cx="4643320" cy="266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Nos peixes, a maior parte da massa corporal é representado pelo tecido muscular estriado esquelético, que constitui de 40 a 60% do peso total do animal.</a:t>
            </a:r>
          </a:p>
          <a:p>
            <a:pPr algn="just"/>
            <a:r>
              <a:rPr lang="pt-BR" dirty="0" smtClean="0"/>
              <a:t>Essa musculatura está organizada em unidades morfofuncionais, os miômeros, que se repetem ao longo do corpo do animal e são separados por bainhas de tecido conjuntivo, os miosseptos.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97782" y="4186197"/>
            <a:ext cx="1971360" cy="2314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687" y="65160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Duran (2019)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99992" y="65160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 Paula (2013)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25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pPr lvl="0" algn="just"/>
            <a:r>
              <a:rPr lang="pt-BR" dirty="0">
                <a:ea typeface="Microsoft YaHei" pitchFamily="2"/>
                <a:cs typeface="Arial" pitchFamily="2"/>
              </a:rPr>
              <a:t>Os miosseptos transmitem a força de contração das fibras musculares, através dos tendões, para o corpo e nadadeira caudal, resultando na ondulação e propulsão do </a:t>
            </a:r>
            <a:r>
              <a:rPr lang="pt-BR" dirty="0" smtClean="0">
                <a:ea typeface="Microsoft YaHei" pitchFamily="2"/>
                <a:cs typeface="Arial" pitchFamily="2"/>
              </a:rPr>
              <a:t>corpo;</a:t>
            </a:r>
          </a:p>
          <a:p>
            <a:pPr lvl="0" algn="just"/>
            <a:r>
              <a:rPr lang="pt-BR" dirty="0" smtClean="0">
                <a:ea typeface="Microsoft YaHei" pitchFamily="2"/>
                <a:cs typeface="Arial" pitchFamily="2"/>
              </a:rPr>
              <a:t>Nos teleósteos, os miômeros apresentam formato em W (        )</a:t>
            </a:r>
            <a:endParaRPr lang="pt-BR" dirty="0">
              <a:ea typeface="Microsoft YaHei" pitchFamily="2"/>
              <a:cs typeface="Arial" pitchFamily="2"/>
            </a:endParaRPr>
          </a:p>
          <a:p>
            <a:pPr algn="just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3555468" y="3653444"/>
            <a:ext cx="724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W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2392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936</Words>
  <Application>Microsoft Office PowerPoint</Application>
  <PresentationFormat>Apresentação na tela (4:3)</PresentationFormat>
  <Paragraphs>78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Animais Aquáticos Cultiváveis</vt:lpstr>
      <vt:lpstr>3 tipos de músculos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Compartimento vermelho</vt:lpstr>
      <vt:lpstr>Compartimento intermediário</vt:lpstr>
      <vt:lpstr>Compartimento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Animais Aquáticos Cultiváveis</dc:title>
  <dc:creator>D.</dc:creator>
  <cp:lastModifiedBy>D.</cp:lastModifiedBy>
  <cp:revision>18</cp:revision>
  <dcterms:created xsi:type="dcterms:W3CDTF">2021-02-25T14:17:54Z</dcterms:created>
  <dcterms:modified xsi:type="dcterms:W3CDTF">2021-03-30T01:07:36Z</dcterms:modified>
</cp:coreProperties>
</file>