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70" r:id="rId7"/>
    <p:sldId id="271" r:id="rId8"/>
    <p:sldId id="263" r:id="rId9"/>
    <p:sldId id="272" r:id="rId10"/>
    <p:sldId id="273" r:id="rId11"/>
    <p:sldId id="274" r:id="rId12"/>
    <p:sldId id="276" r:id="rId13"/>
    <p:sldId id="277" r:id="rId14"/>
    <p:sldId id="278" r:id="rId15"/>
    <p:sldId id="279" r:id="rId16"/>
    <p:sldId id="280" r:id="rId17"/>
    <p:sldId id="264" r:id="rId18"/>
    <p:sldId id="265" r:id="rId19"/>
    <p:sldId id="281" r:id="rId20"/>
    <p:sldId id="282" r:id="rId21"/>
    <p:sldId id="283" r:id="rId22"/>
    <p:sldId id="284" r:id="rId23"/>
    <p:sldId id="266" r:id="rId24"/>
    <p:sldId id="267" r:id="rId25"/>
    <p:sldId id="268" r:id="rId26"/>
    <p:sldId id="269" r:id="rId27"/>
    <p:sldId id="285" r:id="rId28"/>
    <p:sldId id="286" r:id="rId29"/>
    <p:sldId id="287" r:id="rId30"/>
    <p:sldId id="288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92BF-9AE3-45CA-B895-57F689D7DE27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F496-EC10-4900-8737-DB112AAD0C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036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92BF-9AE3-45CA-B895-57F689D7DE27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F496-EC10-4900-8737-DB112AAD0C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14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92BF-9AE3-45CA-B895-57F689D7DE27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F496-EC10-4900-8737-DB112AAD0C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343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92BF-9AE3-45CA-B895-57F689D7DE27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F496-EC10-4900-8737-DB112AAD0C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62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92BF-9AE3-45CA-B895-57F689D7DE27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F496-EC10-4900-8737-DB112AAD0C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092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92BF-9AE3-45CA-B895-57F689D7DE27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F496-EC10-4900-8737-DB112AAD0C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957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92BF-9AE3-45CA-B895-57F689D7DE27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F496-EC10-4900-8737-DB112AAD0C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38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92BF-9AE3-45CA-B895-57F689D7DE27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F496-EC10-4900-8737-DB112AAD0C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1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92BF-9AE3-45CA-B895-57F689D7DE27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F496-EC10-4900-8737-DB112AAD0C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177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92BF-9AE3-45CA-B895-57F689D7DE27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F496-EC10-4900-8737-DB112AAD0C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953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92BF-9AE3-45CA-B895-57F689D7DE27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F496-EC10-4900-8737-DB112AAD0C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780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992BF-9AE3-45CA-B895-57F689D7DE27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6F496-EC10-4900-8737-DB112AAD0C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303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2048" y="3717032"/>
            <a:ext cx="7772400" cy="1470025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</a:rPr>
              <a:t>Temperatura</a:t>
            </a:r>
            <a:endParaRPr lang="pt-BR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76056" y="5517232"/>
            <a:ext cx="2951375" cy="838944"/>
          </a:xfrm>
        </p:spPr>
        <p:txBody>
          <a:bodyPr>
            <a:normAutofit/>
          </a:bodyPr>
          <a:lstStyle/>
          <a:p>
            <a:pPr algn="r"/>
            <a:r>
              <a:rPr lang="pt-BR" dirty="0" smtClean="0"/>
              <a:t>Prof. Dacley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212447"/>
            <a:ext cx="9036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Universidade Federal da Grande Dourados – UFGD</a:t>
            </a:r>
          </a:p>
          <a:p>
            <a:pPr algn="ctr"/>
            <a:r>
              <a:rPr lang="pt-BR" sz="2400" dirty="0" smtClean="0"/>
              <a:t>Faculdade de Ciências Agrárias – FCA</a:t>
            </a:r>
          </a:p>
          <a:p>
            <a:pPr algn="ctr"/>
            <a:r>
              <a:rPr lang="pt-BR" sz="2400" dirty="0" smtClean="0"/>
              <a:t>Engenharia de Aquicultura</a:t>
            </a:r>
            <a:endParaRPr lang="pt-BR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258755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/>
              <a:t>Animais Aquáticos Cultiváveis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715992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</a:t>
            </a:r>
            <a:r>
              <a:rPr lang="pt-BR" dirty="0" smtClean="0"/>
              <a:t>omeotérmicos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12776"/>
            <a:ext cx="3528392" cy="452596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Mantém a temperatura corporal mais alta e constante;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Mesmo se a temperatura do ambiente variar, a corporal varia pouco.</a:t>
            </a:r>
          </a:p>
          <a:p>
            <a:pPr algn="just"/>
            <a:endParaRPr lang="pt-BR" sz="2400" dirty="0"/>
          </a:p>
        </p:txBody>
      </p:sp>
      <p:cxnSp>
        <p:nvCxnSpPr>
          <p:cNvPr id="5" name="Conector de seta reta 4"/>
          <p:cNvCxnSpPr/>
          <p:nvPr/>
        </p:nvCxnSpPr>
        <p:spPr>
          <a:xfrm>
            <a:off x="4499992" y="4149080"/>
            <a:ext cx="35283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 flipV="1">
            <a:off x="4499992" y="1412776"/>
            <a:ext cx="0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6588224" y="429309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Temp. ambiente (</a:t>
            </a:r>
            <a:r>
              <a:rPr lang="pt-BR" baseline="30000" dirty="0" err="1" smtClean="0"/>
              <a:t>o</a:t>
            </a:r>
            <a:r>
              <a:rPr lang="pt-BR" dirty="0" err="1" smtClean="0"/>
              <a:t>C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 rot="16200000">
            <a:off x="2911170" y="205620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Temp. corporal (</a:t>
            </a:r>
            <a:r>
              <a:rPr lang="pt-BR" baseline="30000" dirty="0" err="1" smtClean="0"/>
              <a:t>o</a:t>
            </a:r>
            <a:r>
              <a:rPr lang="pt-BR" dirty="0" err="1" smtClean="0"/>
              <a:t>C</a:t>
            </a:r>
            <a:r>
              <a:rPr lang="pt-BR" dirty="0" smtClean="0"/>
              <a:t>)</a:t>
            </a:r>
            <a:endParaRPr lang="pt-BR" dirty="0"/>
          </a:p>
        </p:txBody>
      </p:sp>
      <p:cxnSp>
        <p:nvCxnSpPr>
          <p:cNvPr id="13" name="Conector reto 12"/>
          <p:cNvCxnSpPr/>
          <p:nvPr/>
        </p:nvCxnSpPr>
        <p:spPr>
          <a:xfrm>
            <a:off x="4499992" y="2564904"/>
            <a:ext cx="2952328" cy="0"/>
          </a:xfrm>
          <a:prstGeom prst="line">
            <a:avLst/>
          </a:prstGeom>
          <a:ln w="158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7452320" y="2564904"/>
            <a:ext cx="0" cy="1584176"/>
          </a:xfrm>
          <a:prstGeom prst="line">
            <a:avLst/>
          </a:prstGeom>
          <a:ln w="158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15"/>
          <p:cNvSpPr/>
          <p:nvPr/>
        </p:nvSpPr>
        <p:spPr>
          <a:xfrm>
            <a:off x="539552" y="4941168"/>
            <a:ext cx="35911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539552" y="4869160"/>
            <a:ext cx="34563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sng" dirty="0" smtClean="0">
                <a:solidFill>
                  <a:schemeClr val="bg1"/>
                </a:solidFill>
              </a:rPr>
              <a:t>Vantagens</a:t>
            </a:r>
          </a:p>
          <a:p>
            <a:r>
              <a:rPr lang="pt-BR" sz="2000" dirty="0" smtClean="0">
                <a:solidFill>
                  <a:schemeClr val="bg1"/>
                </a:solidFill>
              </a:rPr>
              <a:t>Atividade enzimática é constante</a:t>
            </a:r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539552" y="5884823"/>
            <a:ext cx="3591108" cy="8640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539552" y="5797713"/>
            <a:ext cx="34563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sng" dirty="0" smtClean="0">
                <a:solidFill>
                  <a:schemeClr val="bg1"/>
                </a:solidFill>
              </a:rPr>
              <a:t>Desvantagem</a:t>
            </a:r>
          </a:p>
          <a:p>
            <a:r>
              <a:rPr lang="pt-BR" sz="2000" dirty="0" smtClean="0">
                <a:solidFill>
                  <a:schemeClr val="bg1"/>
                </a:solidFill>
              </a:rPr>
              <a:t>Alimentação contínua para manter a temperatura corporal</a:t>
            </a:r>
            <a:endParaRPr lang="pt-BR" sz="2000" dirty="0">
              <a:solidFill>
                <a:schemeClr val="bg1"/>
              </a:solidFill>
            </a:endParaRPr>
          </a:p>
        </p:txBody>
      </p:sp>
      <p:cxnSp>
        <p:nvCxnSpPr>
          <p:cNvPr id="21" name="Conector reto 20"/>
          <p:cNvCxnSpPr/>
          <p:nvPr/>
        </p:nvCxnSpPr>
        <p:spPr>
          <a:xfrm>
            <a:off x="5076056" y="400506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5724128" y="400506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>
            <a:off x="6372200" y="400506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6948264" y="400506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4499992" y="2564904"/>
            <a:ext cx="2952328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10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Ectotérmicos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00201"/>
            <a:ext cx="3384376" cy="3340968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/>
              <a:t>Se a temperatura ambiente está alta, há maior calor disponível, então absorvem esse calor e a temp. corporal aumenta;</a:t>
            </a:r>
          </a:p>
          <a:p>
            <a:pPr algn="just"/>
            <a:r>
              <a:rPr lang="pt-BR" sz="2000" dirty="0" smtClean="0"/>
              <a:t>Se temp. ambiente estiver baixa, a quantidade de calor disponível é menor e a temp. corporal também é menor.</a:t>
            </a:r>
            <a:endParaRPr lang="pt-BR" sz="2000" dirty="0"/>
          </a:p>
        </p:txBody>
      </p:sp>
      <p:cxnSp>
        <p:nvCxnSpPr>
          <p:cNvPr id="4" name="Conector de seta reta 3"/>
          <p:cNvCxnSpPr/>
          <p:nvPr/>
        </p:nvCxnSpPr>
        <p:spPr>
          <a:xfrm>
            <a:off x="4499992" y="4149080"/>
            <a:ext cx="35283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de seta reta 4"/>
          <p:cNvCxnSpPr/>
          <p:nvPr/>
        </p:nvCxnSpPr>
        <p:spPr>
          <a:xfrm flipV="1">
            <a:off x="4499992" y="1412776"/>
            <a:ext cx="0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6588224" y="429309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Temp. ambiente (</a:t>
            </a:r>
            <a:r>
              <a:rPr lang="pt-BR" baseline="30000" dirty="0" err="1" smtClean="0"/>
              <a:t>o</a:t>
            </a:r>
            <a:r>
              <a:rPr lang="pt-BR" dirty="0" err="1" smtClean="0"/>
              <a:t>C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 rot="16200000">
            <a:off x="2911170" y="205620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Temp. corporal (</a:t>
            </a:r>
            <a:r>
              <a:rPr lang="pt-BR" baseline="30000" dirty="0" err="1" smtClean="0"/>
              <a:t>o</a:t>
            </a:r>
            <a:r>
              <a:rPr lang="pt-BR" dirty="0" err="1" smtClean="0"/>
              <a:t>C</a:t>
            </a:r>
            <a:r>
              <a:rPr lang="pt-BR" dirty="0" smtClean="0"/>
              <a:t>)</a:t>
            </a:r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4499992" y="2564904"/>
            <a:ext cx="2952328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7452320" y="2564904"/>
            <a:ext cx="0" cy="158417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V="1">
            <a:off x="4499992" y="2564904"/>
            <a:ext cx="2952328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395536" y="5013176"/>
            <a:ext cx="432048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395536" y="5048016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u="sng" dirty="0" smtClean="0">
                <a:solidFill>
                  <a:schemeClr val="bg1"/>
                </a:solidFill>
              </a:rPr>
              <a:t>Vantagem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</a:rPr>
              <a:t>Podem sobreviver em locais pobres em alimentos </a:t>
            </a:r>
            <a:r>
              <a:rPr lang="pt-BR" dirty="0" smtClean="0">
                <a:solidFill>
                  <a:schemeClr val="bg1"/>
                </a:solidFill>
                <a:sym typeface="Wingdings" pitchFamily="2" charset="2"/>
              </a:rPr>
              <a:t> não precisam se alimentar constantemente para manter a temp. corporal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716016" y="5005564"/>
            <a:ext cx="4032448" cy="15917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4716016" y="5085184"/>
            <a:ext cx="4032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u="sng" dirty="0" smtClean="0">
                <a:solidFill>
                  <a:schemeClr val="bg1"/>
                </a:solidFill>
              </a:rPr>
              <a:t>Desvantagem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</a:rPr>
              <a:t>Dependência da temperatura externa;</a:t>
            </a: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r>
              <a:rPr lang="pt-BR" u="sng" dirty="0" smtClean="0">
                <a:solidFill>
                  <a:schemeClr val="bg1"/>
                </a:solidFill>
              </a:rPr>
              <a:t>Jacarés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 smtClean="0">
                <a:solidFill>
                  <a:schemeClr val="bg1"/>
                </a:solidFill>
                <a:sym typeface="Wingdings" pitchFamily="2" charset="2"/>
              </a:rPr>
              <a:t> mantém a boca aberta no calor para dissipar o calor corporal.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166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Regulação temperatura ectotérmicos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Em função da baixa pressão parcial de oxigênio na água comparada com a do ar </a:t>
            </a:r>
            <a:r>
              <a:rPr lang="pt-BR" dirty="0" smtClean="0"/>
              <a:t>atmosférico, e, </a:t>
            </a:r>
            <a:r>
              <a:rPr lang="pt-BR" dirty="0" smtClean="0"/>
              <a:t>devido a capacidade calorífica da água ser superior ao ar atmosférico, quando o sangue sai das brânquias saturado de oxigênio, tem a mesma temperatura da água em que o peixe se encontra.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55576" y="5229200"/>
            <a:ext cx="7848872" cy="14401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5373216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Nota: A capacidade calorífica da água superior ao do ar significa que a água demora mais pra mudar a temperatura em relação ao ar.</a:t>
            </a:r>
          </a:p>
          <a:p>
            <a:r>
              <a:rPr lang="pt-BR" dirty="0" smtClean="0"/>
              <a:t>Pressão de oxigênio ao nível do mar é 21% (ar tem 21% de 0</a:t>
            </a:r>
            <a:r>
              <a:rPr lang="pt-BR" baseline="-25000" dirty="0" smtClean="0"/>
              <a:t>2</a:t>
            </a:r>
            <a:r>
              <a:rPr lang="pt-BR" dirty="0" smtClean="0"/>
              <a:t>)</a:t>
            </a:r>
          </a:p>
          <a:p>
            <a:r>
              <a:rPr lang="pt-BR" dirty="0" smtClean="0"/>
              <a:t>Pressão no nível do mar é 760 mmHg. 21% de 760 = P</a:t>
            </a:r>
            <a:r>
              <a:rPr lang="pt-BR" baseline="-25000" dirty="0" smtClean="0"/>
              <a:t>p</a:t>
            </a:r>
            <a:r>
              <a:rPr lang="pt-BR" dirty="0" smtClean="0"/>
              <a:t>O</a:t>
            </a:r>
            <a:r>
              <a:rPr lang="pt-BR" baseline="-25000" dirty="0" smtClean="0"/>
              <a:t>2</a:t>
            </a:r>
            <a:r>
              <a:rPr lang="pt-BR" dirty="0" smtClean="0"/>
              <a:t> de 160 mmHg.</a:t>
            </a:r>
          </a:p>
        </p:txBody>
      </p:sp>
    </p:spTree>
    <p:extLst>
      <p:ext uri="{BB962C8B-B14F-4D97-AF65-F5344CB8AC3E}">
        <p14:creationId xmlns:p14="http://schemas.microsoft.com/office/powerpoint/2010/main" val="192250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Desse modo, grande parte do calor gerado pelo metabolismo, que passa dos tecidos para o sangue e daí para as brânquias, termina sendo perdido para o ambiente, de maneira que a temperatura corporal do peixe fica igual a do meio ambiente.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125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 DESAPARECIMENTO DO DOURADO DAS ÁGUAS DO COMPLEXO LAGUNAR GUAÍBA/LAGOA DOS  PATOS | ÁGUA, VIDA &amp; CIA – Fernando José de Sou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6125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rma livre 10"/>
          <p:cNvSpPr/>
          <p:nvPr/>
        </p:nvSpPr>
        <p:spPr>
          <a:xfrm>
            <a:off x="4283968" y="3650110"/>
            <a:ext cx="1841883" cy="651163"/>
          </a:xfrm>
          <a:custGeom>
            <a:avLst/>
            <a:gdLst>
              <a:gd name="connsiteX0" fmla="*/ 2344228 w 2345939"/>
              <a:gd name="connsiteY0" fmla="*/ 568036 h 651163"/>
              <a:gd name="connsiteX1" fmla="*/ 2316519 w 2345939"/>
              <a:gd name="connsiteY1" fmla="*/ 429491 h 651163"/>
              <a:gd name="connsiteX2" fmla="*/ 2288810 w 2345939"/>
              <a:gd name="connsiteY2" fmla="*/ 318654 h 651163"/>
              <a:gd name="connsiteX3" fmla="*/ 2261100 w 2345939"/>
              <a:gd name="connsiteY3" fmla="*/ 235527 h 651163"/>
              <a:gd name="connsiteX4" fmla="*/ 2219537 w 2345939"/>
              <a:gd name="connsiteY4" fmla="*/ 138545 h 651163"/>
              <a:gd name="connsiteX5" fmla="*/ 2177973 w 2345939"/>
              <a:gd name="connsiteY5" fmla="*/ 124691 h 651163"/>
              <a:gd name="connsiteX6" fmla="*/ 1970155 w 2345939"/>
              <a:gd name="connsiteY6" fmla="*/ 83127 h 651163"/>
              <a:gd name="connsiteX7" fmla="*/ 1928591 w 2345939"/>
              <a:gd name="connsiteY7" fmla="*/ 138545 h 651163"/>
              <a:gd name="connsiteX8" fmla="*/ 1900882 w 2345939"/>
              <a:gd name="connsiteY8" fmla="*/ 290945 h 651163"/>
              <a:gd name="connsiteX9" fmla="*/ 1873173 w 2345939"/>
              <a:gd name="connsiteY9" fmla="*/ 374072 h 651163"/>
              <a:gd name="connsiteX10" fmla="*/ 1859319 w 2345939"/>
              <a:gd name="connsiteY10" fmla="*/ 415636 h 651163"/>
              <a:gd name="connsiteX11" fmla="*/ 1817755 w 2345939"/>
              <a:gd name="connsiteY11" fmla="*/ 498763 h 651163"/>
              <a:gd name="connsiteX12" fmla="*/ 1776191 w 2345939"/>
              <a:gd name="connsiteY12" fmla="*/ 526472 h 651163"/>
              <a:gd name="connsiteX13" fmla="*/ 1623791 w 2345939"/>
              <a:gd name="connsiteY13" fmla="*/ 512618 h 651163"/>
              <a:gd name="connsiteX14" fmla="*/ 1540664 w 2345939"/>
              <a:gd name="connsiteY14" fmla="*/ 484909 h 651163"/>
              <a:gd name="connsiteX15" fmla="*/ 1499100 w 2345939"/>
              <a:gd name="connsiteY15" fmla="*/ 415636 h 651163"/>
              <a:gd name="connsiteX16" fmla="*/ 1443682 w 2345939"/>
              <a:gd name="connsiteY16" fmla="*/ 332509 h 651163"/>
              <a:gd name="connsiteX17" fmla="*/ 1429828 w 2345939"/>
              <a:gd name="connsiteY17" fmla="*/ 221672 h 651163"/>
              <a:gd name="connsiteX18" fmla="*/ 1388264 w 2345939"/>
              <a:gd name="connsiteY18" fmla="*/ 180109 h 651163"/>
              <a:gd name="connsiteX19" fmla="*/ 1291282 w 2345939"/>
              <a:gd name="connsiteY19" fmla="*/ 138545 h 651163"/>
              <a:gd name="connsiteX20" fmla="*/ 1249719 w 2345939"/>
              <a:gd name="connsiteY20" fmla="*/ 124691 h 651163"/>
              <a:gd name="connsiteX21" fmla="*/ 958773 w 2345939"/>
              <a:gd name="connsiteY21" fmla="*/ 96982 h 651163"/>
              <a:gd name="connsiteX22" fmla="*/ 764810 w 2345939"/>
              <a:gd name="connsiteY22" fmla="*/ 55418 h 651163"/>
              <a:gd name="connsiteX23" fmla="*/ 681682 w 2345939"/>
              <a:gd name="connsiteY23" fmla="*/ 27709 h 651163"/>
              <a:gd name="connsiteX24" fmla="*/ 640119 w 2345939"/>
              <a:gd name="connsiteY24" fmla="*/ 13854 h 651163"/>
              <a:gd name="connsiteX25" fmla="*/ 529282 w 2345939"/>
              <a:gd name="connsiteY25" fmla="*/ 0 h 651163"/>
              <a:gd name="connsiteX26" fmla="*/ 238337 w 2345939"/>
              <a:gd name="connsiteY26" fmla="*/ 13854 h 651163"/>
              <a:gd name="connsiteX27" fmla="*/ 196773 w 2345939"/>
              <a:gd name="connsiteY27" fmla="*/ 27709 h 651163"/>
              <a:gd name="connsiteX28" fmla="*/ 85937 w 2345939"/>
              <a:gd name="connsiteY28" fmla="*/ 55418 h 651163"/>
              <a:gd name="connsiteX29" fmla="*/ 72082 w 2345939"/>
              <a:gd name="connsiteY29" fmla="*/ 96982 h 651163"/>
              <a:gd name="connsiteX30" fmla="*/ 16664 w 2345939"/>
              <a:gd name="connsiteY30" fmla="*/ 180109 h 651163"/>
              <a:gd name="connsiteX31" fmla="*/ 16664 w 2345939"/>
              <a:gd name="connsiteY31" fmla="*/ 290945 h 651163"/>
              <a:gd name="connsiteX32" fmla="*/ 58228 w 2345939"/>
              <a:gd name="connsiteY32" fmla="*/ 304800 h 651163"/>
              <a:gd name="connsiteX33" fmla="*/ 99791 w 2345939"/>
              <a:gd name="connsiteY33" fmla="*/ 332509 h 651163"/>
              <a:gd name="connsiteX34" fmla="*/ 238337 w 2345939"/>
              <a:gd name="connsiteY34" fmla="*/ 374072 h 651163"/>
              <a:gd name="connsiteX35" fmla="*/ 418446 w 2345939"/>
              <a:gd name="connsiteY35" fmla="*/ 360218 h 651163"/>
              <a:gd name="connsiteX36" fmla="*/ 556991 w 2345939"/>
              <a:gd name="connsiteY36" fmla="*/ 332509 h 651163"/>
              <a:gd name="connsiteX37" fmla="*/ 640119 w 2345939"/>
              <a:gd name="connsiteY37" fmla="*/ 318654 h 651163"/>
              <a:gd name="connsiteX38" fmla="*/ 750955 w 2345939"/>
              <a:gd name="connsiteY38" fmla="*/ 290945 h 651163"/>
              <a:gd name="connsiteX39" fmla="*/ 958773 w 2345939"/>
              <a:gd name="connsiteY39" fmla="*/ 277091 h 651163"/>
              <a:gd name="connsiteX40" fmla="*/ 1000337 w 2345939"/>
              <a:gd name="connsiteY40" fmla="*/ 263236 h 651163"/>
              <a:gd name="connsiteX41" fmla="*/ 1083464 w 2345939"/>
              <a:gd name="connsiteY41" fmla="*/ 221672 h 651163"/>
              <a:gd name="connsiteX42" fmla="*/ 1194300 w 2345939"/>
              <a:gd name="connsiteY42" fmla="*/ 207818 h 651163"/>
              <a:gd name="connsiteX43" fmla="*/ 1374410 w 2345939"/>
              <a:gd name="connsiteY43" fmla="*/ 221672 h 651163"/>
              <a:gd name="connsiteX44" fmla="*/ 1346700 w 2345939"/>
              <a:gd name="connsiteY44" fmla="*/ 263236 h 651163"/>
              <a:gd name="connsiteX45" fmla="*/ 1360555 w 2345939"/>
              <a:gd name="connsiteY45" fmla="*/ 332509 h 651163"/>
              <a:gd name="connsiteX46" fmla="*/ 1415973 w 2345939"/>
              <a:gd name="connsiteY46" fmla="*/ 457200 h 651163"/>
              <a:gd name="connsiteX47" fmla="*/ 1457537 w 2345939"/>
              <a:gd name="connsiteY47" fmla="*/ 484909 h 651163"/>
              <a:gd name="connsiteX48" fmla="*/ 1499100 w 2345939"/>
              <a:gd name="connsiteY48" fmla="*/ 581891 h 651163"/>
              <a:gd name="connsiteX49" fmla="*/ 1540664 w 2345939"/>
              <a:gd name="connsiteY49" fmla="*/ 595745 h 651163"/>
              <a:gd name="connsiteX50" fmla="*/ 1582228 w 2345939"/>
              <a:gd name="connsiteY50" fmla="*/ 623454 h 651163"/>
              <a:gd name="connsiteX51" fmla="*/ 1665355 w 2345939"/>
              <a:gd name="connsiteY51" fmla="*/ 651163 h 651163"/>
              <a:gd name="connsiteX52" fmla="*/ 1817755 w 2345939"/>
              <a:gd name="connsiteY52" fmla="*/ 637309 h 651163"/>
              <a:gd name="connsiteX53" fmla="*/ 1887028 w 2345939"/>
              <a:gd name="connsiteY53" fmla="*/ 540327 h 651163"/>
              <a:gd name="connsiteX54" fmla="*/ 1900882 w 2345939"/>
              <a:gd name="connsiteY54" fmla="*/ 498763 h 651163"/>
              <a:gd name="connsiteX55" fmla="*/ 1970155 w 2345939"/>
              <a:gd name="connsiteY55" fmla="*/ 415636 h 651163"/>
              <a:gd name="connsiteX56" fmla="*/ 1984010 w 2345939"/>
              <a:gd name="connsiteY56" fmla="*/ 374072 h 651163"/>
              <a:gd name="connsiteX57" fmla="*/ 2011719 w 2345939"/>
              <a:gd name="connsiteY57" fmla="*/ 249382 h 651163"/>
              <a:gd name="connsiteX58" fmla="*/ 2108700 w 2345939"/>
              <a:gd name="connsiteY58" fmla="*/ 277091 h 651163"/>
              <a:gd name="connsiteX59" fmla="*/ 2150264 w 2345939"/>
              <a:gd name="connsiteY59" fmla="*/ 346363 h 651163"/>
              <a:gd name="connsiteX60" fmla="*/ 2191828 w 2345939"/>
              <a:gd name="connsiteY60" fmla="*/ 387927 h 651163"/>
              <a:gd name="connsiteX61" fmla="*/ 2219537 w 2345939"/>
              <a:gd name="connsiteY61" fmla="*/ 429491 h 651163"/>
              <a:gd name="connsiteX62" fmla="*/ 2288810 w 2345939"/>
              <a:gd name="connsiteY62" fmla="*/ 540327 h 651163"/>
              <a:gd name="connsiteX63" fmla="*/ 2344228 w 2345939"/>
              <a:gd name="connsiteY63" fmla="*/ 568036 h 651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345939" h="651163">
                <a:moveTo>
                  <a:pt x="2344228" y="568036"/>
                </a:moveTo>
                <a:cubicBezTo>
                  <a:pt x="2348846" y="549563"/>
                  <a:pt x="2345536" y="535887"/>
                  <a:pt x="2316519" y="429491"/>
                </a:cubicBezTo>
                <a:cubicBezTo>
                  <a:pt x="2306499" y="392750"/>
                  <a:pt x="2300853" y="354782"/>
                  <a:pt x="2288810" y="318654"/>
                </a:cubicBezTo>
                <a:cubicBezTo>
                  <a:pt x="2279573" y="290945"/>
                  <a:pt x="2268184" y="263863"/>
                  <a:pt x="2261100" y="235527"/>
                </a:cubicBezTo>
                <a:cubicBezTo>
                  <a:pt x="2252781" y="202249"/>
                  <a:pt x="2249436" y="162464"/>
                  <a:pt x="2219537" y="138545"/>
                </a:cubicBezTo>
                <a:cubicBezTo>
                  <a:pt x="2208133" y="129422"/>
                  <a:pt x="2191828" y="129309"/>
                  <a:pt x="2177973" y="124691"/>
                </a:cubicBezTo>
                <a:cubicBezTo>
                  <a:pt x="2060050" y="46074"/>
                  <a:pt x="2127945" y="65594"/>
                  <a:pt x="1970155" y="83127"/>
                </a:cubicBezTo>
                <a:cubicBezTo>
                  <a:pt x="1956300" y="101600"/>
                  <a:pt x="1940047" y="118496"/>
                  <a:pt x="1928591" y="138545"/>
                </a:cubicBezTo>
                <a:cubicBezTo>
                  <a:pt x="1906926" y="176460"/>
                  <a:pt x="1906447" y="264976"/>
                  <a:pt x="1900882" y="290945"/>
                </a:cubicBezTo>
                <a:cubicBezTo>
                  <a:pt x="1894762" y="319504"/>
                  <a:pt x="1882409" y="346363"/>
                  <a:pt x="1873173" y="374072"/>
                </a:cubicBezTo>
                <a:lnTo>
                  <a:pt x="1859319" y="415636"/>
                </a:lnTo>
                <a:cubicBezTo>
                  <a:pt x="1848051" y="449440"/>
                  <a:pt x="1844612" y="471907"/>
                  <a:pt x="1817755" y="498763"/>
                </a:cubicBezTo>
                <a:cubicBezTo>
                  <a:pt x="1805981" y="510537"/>
                  <a:pt x="1790046" y="517236"/>
                  <a:pt x="1776191" y="526472"/>
                </a:cubicBezTo>
                <a:cubicBezTo>
                  <a:pt x="1725391" y="521854"/>
                  <a:pt x="1674024" y="521483"/>
                  <a:pt x="1623791" y="512618"/>
                </a:cubicBezTo>
                <a:cubicBezTo>
                  <a:pt x="1595028" y="507542"/>
                  <a:pt x="1540664" y="484909"/>
                  <a:pt x="1540664" y="484909"/>
                </a:cubicBezTo>
                <a:cubicBezTo>
                  <a:pt x="1514175" y="405437"/>
                  <a:pt x="1544744" y="476494"/>
                  <a:pt x="1499100" y="415636"/>
                </a:cubicBezTo>
                <a:cubicBezTo>
                  <a:pt x="1479119" y="388994"/>
                  <a:pt x="1443682" y="332509"/>
                  <a:pt x="1443682" y="332509"/>
                </a:cubicBezTo>
                <a:cubicBezTo>
                  <a:pt x="1439064" y="295563"/>
                  <a:pt x="1442552" y="256663"/>
                  <a:pt x="1429828" y="221672"/>
                </a:cubicBezTo>
                <a:cubicBezTo>
                  <a:pt x="1423132" y="203258"/>
                  <a:pt x="1403316" y="192652"/>
                  <a:pt x="1388264" y="180109"/>
                </a:cubicBezTo>
                <a:cubicBezTo>
                  <a:pt x="1344247" y="143429"/>
                  <a:pt x="1347542" y="154619"/>
                  <a:pt x="1291282" y="138545"/>
                </a:cubicBezTo>
                <a:cubicBezTo>
                  <a:pt x="1277240" y="134533"/>
                  <a:pt x="1264210" y="126502"/>
                  <a:pt x="1249719" y="124691"/>
                </a:cubicBezTo>
                <a:cubicBezTo>
                  <a:pt x="1153050" y="112608"/>
                  <a:pt x="958773" y="96982"/>
                  <a:pt x="958773" y="96982"/>
                </a:cubicBezTo>
                <a:cubicBezTo>
                  <a:pt x="926621" y="90551"/>
                  <a:pt x="815354" y="70581"/>
                  <a:pt x="764810" y="55418"/>
                </a:cubicBezTo>
                <a:cubicBezTo>
                  <a:pt x="736834" y="47025"/>
                  <a:pt x="709391" y="36946"/>
                  <a:pt x="681682" y="27709"/>
                </a:cubicBezTo>
                <a:cubicBezTo>
                  <a:pt x="667828" y="23091"/>
                  <a:pt x="654610" y="15665"/>
                  <a:pt x="640119" y="13854"/>
                </a:cubicBezTo>
                <a:lnTo>
                  <a:pt x="529282" y="0"/>
                </a:lnTo>
                <a:cubicBezTo>
                  <a:pt x="432300" y="4618"/>
                  <a:pt x="335093" y="5791"/>
                  <a:pt x="238337" y="13854"/>
                </a:cubicBezTo>
                <a:cubicBezTo>
                  <a:pt x="223783" y="15067"/>
                  <a:pt x="210863" y="23866"/>
                  <a:pt x="196773" y="27709"/>
                </a:cubicBezTo>
                <a:cubicBezTo>
                  <a:pt x="160033" y="37729"/>
                  <a:pt x="85937" y="55418"/>
                  <a:pt x="85937" y="55418"/>
                </a:cubicBezTo>
                <a:cubicBezTo>
                  <a:pt x="81319" y="69273"/>
                  <a:pt x="79174" y="84216"/>
                  <a:pt x="72082" y="96982"/>
                </a:cubicBezTo>
                <a:cubicBezTo>
                  <a:pt x="55909" y="126093"/>
                  <a:pt x="16664" y="180109"/>
                  <a:pt x="16664" y="180109"/>
                </a:cubicBezTo>
                <a:cubicBezTo>
                  <a:pt x="3428" y="219819"/>
                  <a:pt x="-13057" y="246363"/>
                  <a:pt x="16664" y="290945"/>
                </a:cubicBezTo>
                <a:cubicBezTo>
                  <a:pt x="24765" y="303096"/>
                  <a:pt x="45166" y="298269"/>
                  <a:pt x="58228" y="304800"/>
                </a:cubicBezTo>
                <a:cubicBezTo>
                  <a:pt x="73121" y="312247"/>
                  <a:pt x="84575" y="325746"/>
                  <a:pt x="99791" y="332509"/>
                </a:cubicBezTo>
                <a:cubicBezTo>
                  <a:pt x="143160" y="351784"/>
                  <a:pt x="192278" y="362558"/>
                  <a:pt x="238337" y="374072"/>
                </a:cubicBezTo>
                <a:cubicBezTo>
                  <a:pt x="298373" y="369454"/>
                  <a:pt x="358738" y="368006"/>
                  <a:pt x="418446" y="360218"/>
                </a:cubicBezTo>
                <a:cubicBezTo>
                  <a:pt x="465147" y="354127"/>
                  <a:pt x="510536" y="340252"/>
                  <a:pt x="556991" y="332509"/>
                </a:cubicBezTo>
                <a:cubicBezTo>
                  <a:pt x="584700" y="327891"/>
                  <a:pt x="612651" y="324540"/>
                  <a:pt x="640119" y="318654"/>
                </a:cubicBezTo>
                <a:cubicBezTo>
                  <a:pt x="677356" y="310675"/>
                  <a:pt x="712957" y="293478"/>
                  <a:pt x="750955" y="290945"/>
                </a:cubicBezTo>
                <a:lnTo>
                  <a:pt x="958773" y="277091"/>
                </a:lnTo>
                <a:cubicBezTo>
                  <a:pt x="972628" y="272473"/>
                  <a:pt x="987275" y="269767"/>
                  <a:pt x="1000337" y="263236"/>
                </a:cubicBezTo>
                <a:cubicBezTo>
                  <a:pt x="1051043" y="237882"/>
                  <a:pt x="1028742" y="231621"/>
                  <a:pt x="1083464" y="221672"/>
                </a:cubicBezTo>
                <a:cubicBezTo>
                  <a:pt x="1120096" y="215012"/>
                  <a:pt x="1157355" y="212436"/>
                  <a:pt x="1194300" y="207818"/>
                </a:cubicBezTo>
                <a:cubicBezTo>
                  <a:pt x="1254337" y="212436"/>
                  <a:pt x="1317821" y="201094"/>
                  <a:pt x="1374410" y="221672"/>
                </a:cubicBezTo>
                <a:cubicBezTo>
                  <a:pt x="1390059" y="227362"/>
                  <a:pt x="1348765" y="246713"/>
                  <a:pt x="1346700" y="263236"/>
                </a:cubicBezTo>
                <a:cubicBezTo>
                  <a:pt x="1343779" y="286602"/>
                  <a:pt x="1354359" y="309790"/>
                  <a:pt x="1360555" y="332509"/>
                </a:cubicBezTo>
                <a:cubicBezTo>
                  <a:pt x="1370844" y="370234"/>
                  <a:pt x="1384996" y="426223"/>
                  <a:pt x="1415973" y="457200"/>
                </a:cubicBezTo>
                <a:cubicBezTo>
                  <a:pt x="1427747" y="468974"/>
                  <a:pt x="1443682" y="475673"/>
                  <a:pt x="1457537" y="484909"/>
                </a:cubicBezTo>
                <a:cubicBezTo>
                  <a:pt x="1465856" y="518187"/>
                  <a:pt x="1469201" y="557972"/>
                  <a:pt x="1499100" y="581891"/>
                </a:cubicBezTo>
                <a:cubicBezTo>
                  <a:pt x="1510504" y="591014"/>
                  <a:pt x="1526809" y="591127"/>
                  <a:pt x="1540664" y="595745"/>
                </a:cubicBezTo>
                <a:cubicBezTo>
                  <a:pt x="1554519" y="604981"/>
                  <a:pt x="1567012" y="616691"/>
                  <a:pt x="1582228" y="623454"/>
                </a:cubicBezTo>
                <a:cubicBezTo>
                  <a:pt x="1608918" y="635316"/>
                  <a:pt x="1665355" y="651163"/>
                  <a:pt x="1665355" y="651163"/>
                </a:cubicBezTo>
                <a:cubicBezTo>
                  <a:pt x="1716155" y="646545"/>
                  <a:pt x="1769717" y="654465"/>
                  <a:pt x="1817755" y="637309"/>
                </a:cubicBezTo>
                <a:cubicBezTo>
                  <a:pt x="1825275" y="634623"/>
                  <a:pt x="1878265" y="553472"/>
                  <a:pt x="1887028" y="540327"/>
                </a:cubicBezTo>
                <a:cubicBezTo>
                  <a:pt x="1891646" y="526472"/>
                  <a:pt x="1894351" y="511825"/>
                  <a:pt x="1900882" y="498763"/>
                </a:cubicBezTo>
                <a:cubicBezTo>
                  <a:pt x="1920170" y="460187"/>
                  <a:pt x="1939516" y="446275"/>
                  <a:pt x="1970155" y="415636"/>
                </a:cubicBezTo>
                <a:cubicBezTo>
                  <a:pt x="1974773" y="401781"/>
                  <a:pt x="1980468" y="388240"/>
                  <a:pt x="1984010" y="374072"/>
                </a:cubicBezTo>
                <a:cubicBezTo>
                  <a:pt x="1994337" y="332766"/>
                  <a:pt x="1986173" y="283444"/>
                  <a:pt x="2011719" y="249382"/>
                </a:cubicBezTo>
                <a:cubicBezTo>
                  <a:pt x="2015199" y="244742"/>
                  <a:pt x="2099773" y="274115"/>
                  <a:pt x="2108700" y="277091"/>
                </a:cubicBezTo>
                <a:cubicBezTo>
                  <a:pt x="2194995" y="363383"/>
                  <a:pt x="2078327" y="238457"/>
                  <a:pt x="2150264" y="346363"/>
                </a:cubicBezTo>
                <a:cubicBezTo>
                  <a:pt x="2161132" y="362666"/>
                  <a:pt x="2179285" y="372875"/>
                  <a:pt x="2191828" y="387927"/>
                </a:cubicBezTo>
                <a:cubicBezTo>
                  <a:pt x="2202488" y="400719"/>
                  <a:pt x="2210301" y="415636"/>
                  <a:pt x="2219537" y="429491"/>
                </a:cubicBezTo>
                <a:cubicBezTo>
                  <a:pt x="2252512" y="528415"/>
                  <a:pt x="2222944" y="496417"/>
                  <a:pt x="2288810" y="540327"/>
                </a:cubicBezTo>
                <a:cubicBezTo>
                  <a:pt x="2320142" y="587325"/>
                  <a:pt x="2339610" y="586509"/>
                  <a:pt x="2344228" y="568036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5580112" y="6386414"/>
            <a:ext cx="3563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Foto: ferdinandodesouza.com</a:t>
            </a:r>
            <a:endParaRPr lang="pt-BR" dirty="0"/>
          </a:p>
        </p:txBody>
      </p:sp>
      <p:cxnSp>
        <p:nvCxnSpPr>
          <p:cNvPr id="14" name="Conector em curva 13"/>
          <p:cNvCxnSpPr/>
          <p:nvPr/>
        </p:nvCxnSpPr>
        <p:spPr>
          <a:xfrm rot="10800000" flipV="1">
            <a:off x="2555776" y="3650110"/>
            <a:ext cx="1368152" cy="931018"/>
          </a:xfrm>
          <a:prstGeom prst="curvedConnector3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1043608" y="4515271"/>
            <a:ext cx="1728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Iguala o calor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6" name="Forma livre 15"/>
          <p:cNvSpPr/>
          <p:nvPr/>
        </p:nvSpPr>
        <p:spPr>
          <a:xfrm>
            <a:off x="4132078" y="3504637"/>
            <a:ext cx="303779" cy="290945"/>
          </a:xfrm>
          <a:custGeom>
            <a:avLst/>
            <a:gdLst>
              <a:gd name="connsiteX0" fmla="*/ 82083 w 303779"/>
              <a:gd name="connsiteY0" fmla="*/ 193963 h 290945"/>
              <a:gd name="connsiteX1" fmla="*/ 109792 w 303779"/>
              <a:gd name="connsiteY1" fmla="*/ 69272 h 290945"/>
              <a:gd name="connsiteX2" fmla="*/ 151356 w 303779"/>
              <a:gd name="connsiteY2" fmla="*/ 41563 h 290945"/>
              <a:gd name="connsiteX3" fmla="*/ 179065 w 303779"/>
              <a:gd name="connsiteY3" fmla="*/ 0 h 290945"/>
              <a:gd name="connsiteX4" fmla="*/ 289901 w 303779"/>
              <a:gd name="connsiteY4" fmla="*/ 27709 h 290945"/>
              <a:gd name="connsiteX5" fmla="*/ 289901 w 303779"/>
              <a:gd name="connsiteY5" fmla="*/ 152400 h 290945"/>
              <a:gd name="connsiteX6" fmla="*/ 206774 w 303779"/>
              <a:gd name="connsiteY6" fmla="*/ 166254 h 290945"/>
              <a:gd name="connsiteX7" fmla="*/ 137501 w 303779"/>
              <a:gd name="connsiteY7" fmla="*/ 277090 h 290945"/>
              <a:gd name="connsiteX8" fmla="*/ 95938 w 303779"/>
              <a:gd name="connsiteY8" fmla="*/ 290945 h 290945"/>
              <a:gd name="connsiteX9" fmla="*/ 26665 w 303779"/>
              <a:gd name="connsiteY9" fmla="*/ 277090 h 290945"/>
              <a:gd name="connsiteX10" fmla="*/ 95938 w 303779"/>
              <a:gd name="connsiteY10" fmla="*/ 110836 h 29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779" h="290945">
                <a:moveTo>
                  <a:pt x="82083" y="193963"/>
                </a:moveTo>
                <a:cubicBezTo>
                  <a:pt x="91319" y="152399"/>
                  <a:pt x="92173" y="108033"/>
                  <a:pt x="109792" y="69272"/>
                </a:cubicBezTo>
                <a:cubicBezTo>
                  <a:pt x="116682" y="54113"/>
                  <a:pt x="139582" y="53337"/>
                  <a:pt x="151356" y="41563"/>
                </a:cubicBezTo>
                <a:cubicBezTo>
                  <a:pt x="163130" y="29789"/>
                  <a:pt x="169829" y="13854"/>
                  <a:pt x="179065" y="0"/>
                </a:cubicBezTo>
                <a:cubicBezTo>
                  <a:pt x="216010" y="9236"/>
                  <a:pt x="258215" y="6585"/>
                  <a:pt x="289901" y="27709"/>
                </a:cubicBezTo>
                <a:cubicBezTo>
                  <a:pt x="313600" y="43509"/>
                  <a:pt x="302379" y="141704"/>
                  <a:pt x="289901" y="152400"/>
                </a:cubicBezTo>
                <a:cubicBezTo>
                  <a:pt x="268573" y="170681"/>
                  <a:pt x="234483" y="161636"/>
                  <a:pt x="206774" y="166254"/>
                </a:cubicBezTo>
                <a:cubicBezTo>
                  <a:pt x="181501" y="242072"/>
                  <a:pt x="198977" y="246352"/>
                  <a:pt x="137501" y="277090"/>
                </a:cubicBezTo>
                <a:cubicBezTo>
                  <a:pt x="124439" y="283621"/>
                  <a:pt x="109792" y="286327"/>
                  <a:pt x="95938" y="290945"/>
                </a:cubicBezTo>
                <a:cubicBezTo>
                  <a:pt x="72847" y="286327"/>
                  <a:pt x="33590" y="299597"/>
                  <a:pt x="26665" y="277090"/>
                </a:cubicBezTo>
                <a:cubicBezTo>
                  <a:pt x="-30155" y="92427"/>
                  <a:pt x="8896" y="110836"/>
                  <a:pt x="95938" y="11083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3491880" y="1844824"/>
            <a:ext cx="565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Calor metabólico </a:t>
            </a:r>
            <a:r>
              <a:rPr lang="pt-BR" dirty="0" smtClean="0">
                <a:solidFill>
                  <a:schemeClr val="bg1"/>
                </a:solidFill>
                <a:sym typeface="Wingdings" pitchFamily="2" charset="2"/>
              </a:rPr>
              <a:t> Sangue  brânquias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21" name="Conector em curva 20"/>
          <p:cNvCxnSpPr>
            <a:stCxn id="16" idx="6"/>
          </p:cNvCxnSpPr>
          <p:nvPr/>
        </p:nvCxnSpPr>
        <p:spPr>
          <a:xfrm flipH="1" flipV="1">
            <a:off x="4132078" y="2214156"/>
            <a:ext cx="206774" cy="1456735"/>
          </a:xfrm>
          <a:prstGeom prst="curvedConnector4">
            <a:avLst>
              <a:gd name="adj1" fmla="val -110555"/>
              <a:gd name="adj2" fmla="val 55706"/>
            </a:avLst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orma livre 26"/>
          <p:cNvSpPr/>
          <p:nvPr/>
        </p:nvSpPr>
        <p:spPr>
          <a:xfrm>
            <a:off x="3635897" y="3033934"/>
            <a:ext cx="2376264" cy="180998"/>
          </a:xfrm>
          <a:custGeom>
            <a:avLst/>
            <a:gdLst>
              <a:gd name="connsiteX0" fmla="*/ 0 w 4336473"/>
              <a:gd name="connsiteY0" fmla="*/ 360218 h 361996"/>
              <a:gd name="connsiteX1" fmla="*/ 41563 w 4336473"/>
              <a:gd name="connsiteY1" fmla="*/ 221673 h 361996"/>
              <a:gd name="connsiteX2" fmla="*/ 69273 w 4336473"/>
              <a:gd name="connsiteY2" fmla="*/ 180109 h 361996"/>
              <a:gd name="connsiteX3" fmla="*/ 152400 w 4336473"/>
              <a:gd name="connsiteY3" fmla="*/ 124691 h 361996"/>
              <a:gd name="connsiteX4" fmla="*/ 207818 w 4336473"/>
              <a:gd name="connsiteY4" fmla="*/ 83127 h 361996"/>
              <a:gd name="connsiteX5" fmla="*/ 249382 w 4336473"/>
              <a:gd name="connsiteY5" fmla="*/ 69273 h 361996"/>
              <a:gd name="connsiteX6" fmla="*/ 360218 w 4336473"/>
              <a:gd name="connsiteY6" fmla="*/ 41563 h 361996"/>
              <a:gd name="connsiteX7" fmla="*/ 401782 w 4336473"/>
              <a:gd name="connsiteY7" fmla="*/ 27709 h 361996"/>
              <a:gd name="connsiteX8" fmla="*/ 526473 w 4336473"/>
              <a:gd name="connsiteY8" fmla="*/ 0 h 361996"/>
              <a:gd name="connsiteX9" fmla="*/ 1149927 w 4336473"/>
              <a:gd name="connsiteY9" fmla="*/ 27709 h 361996"/>
              <a:gd name="connsiteX10" fmla="*/ 1288473 w 4336473"/>
              <a:gd name="connsiteY10" fmla="*/ 55418 h 361996"/>
              <a:gd name="connsiteX11" fmla="*/ 1413163 w 4336473"/>
              <a:gd name="connsiteY11" fmla="*/ 83127 h 361996"/>
              <a:gd name="connsiteX12" fmla="*/ 1482436 w 4336473"/>
              <a:gd name="connsiteY12" fmla="*/ 96982 h 361996"/>
              <a:gd name="connsiteX13" fmla="*/ 1648691 w 4336473"/>
              <a:gd name="connsiteY13" fmla="*/ 138545 h 361996"/>
              <a:gd name="connsiteX14" fmla="*/ 1884218 w 4336473"/>
              <a:gd name="connsiteY14" fmla="*/ 180109 h 361996"/>
              <a:gd name="connsiteX15" fmla="*/ 1925782 w 4336473"/>
              <a:gd name="connsiteY15" fmla="*/ 193963 h 361996"/>
              <a:gd name="connsiteX16" fmla="*/ 2092036 w 4336473"/>
              <a:gd name="connsiteY16" fmla="*/ 221673 h 361996"/>
              <a:gd name="connsiteX17" fmla="*/ 2133600 w 4336473"/>
              <a:gd name="connsiteY17" fmla="*/ 235527 h 361996"/>
              <a:gd name="connsiteX18" fmla="*/ 2189018 w 4336473"/>
              <a:gd name="connsiteY18" fmla="*/ 263236 h 361996"/>
              <a:gd name="connsiteX19" fmla="*/ 2313709 w 4336473"/>
              <a:gd name="connsiteY19" fmla="*/ 277091 h 361996"/>
              <a:gd name="connsiteX20" fmla="*/ 2452254 w 4336473"/>
              <a:gd name="connsiteY20" fmla="*/ 318654 h 361996"/>
              <a:gd name="connsiteX21" fmla="*/ 2563091 w 4336473"/>
              <a:gd name="connsiteY21" fmla="*/ 332509 h 361996"/>
              <a:gd name="connsiteX22" fmla="*/ 2978727 w 4336473"/>
              <a:gd name="connsiteY22" fmla="*/ 332509 h 361996"/>
              <a:gd name="connsiteX23" fmla="*/ 3020291 w 4336473"/>
              <a:gd name="connsiteY23" fmla="*/ 318654 h 361996"/>
              <a:gd name="connsiteX24" fmla="*/ 3158836 w 4336473"/>
              <a:gd name="connsiteY24" fmla="*/ 304800 h 361996"/>
              <a:gd name="connsiteX25" fmla="*/ 3311236 w 4336473"/>
              <a:gd name="connsiteY25" fmla="*/ 249382 h 361996"/>
              <a:gd name="connsiteX26" fmla="*/ 3422073 w 4336473"/>
              <a:gd name="connsiteY26" fmla="*/ 221673 h 361996"/>
              <a:gd name="connsiteX27" fmla="*/ 3519054 w 4336473"/>
              <a:gd name="connsiteY27" fmla="*/ 193963 h 361996"/>
              <a:gd name="connsiteX28" fmla="*/ 3657600 w 4336473"/>
              <a:gd name="connsiteY28" fmla="*/ 180109 h 361996"/>
              <a:gd name="connsiteX29" fmla="*/ 3768436 w 4336473"/>
              <a:gd name="connsiteY29" fmla="*/ 138545 h 361996"/>
              <a:gd name="connsiteX30" fmla="*/ 3851563 w 4336473"/>
              <a:gd name="connsiteY30" fmla="*/ 110836 h 361996"/>
              <a:gd name="connsiteX31" fmla="*/ 3990109 w 4336473"/>
              <a:gd name="connsiteY31" fmla="*/ 83127 h 361996"/>
              <a:gd name="connsiteX32" fmla="*/ 4142509 w 4336473"/>
              <a:gd name="connsiteY32" fmla="*/ 41563 h 361996"/>
              <a:gd name="connsiteX33" fmla="*/ 4184073 w 4336473"/>
              <a:gd name="connsiteY33" fmla="*/ 27709 h 361996"/>
              <a:gd name="connsiteX34" fmla="*/ 4336473 w 4336473"/>
              <a:gd name="connsiteY34" fmla="*/ 13854 h 36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336473" h="361996">
                <a:moveTo>
                  <a:pt x="0" y="360218"/>
                </a:moveTo>
                <a:cubicBezTo>
                  <a:pt x="14027" y="276053"/>
                  <a:pt x="3660" y="288002"/>
                  <a:pt x="41563" y="221673"/>
                </a:cubicBezTo>
                <a:cubicBezTo>
                  <a:pt x="49824" y="207216"/>
                  <a:pt x="56742" y="191074"/>
                  <a:pt x="69273" y="180109"/>
                </a:cubicBezTo>
                <a:cubicBezTo>
                  <a:pt x="94335" y="158179"/>
                  <a:pt x="125758" y="144672"/>
                  <a:pt x="152400" y="124691"/>
                </a:cubicBezTo>
                <a:cubicBezTo>
                  <a:pt x="170873" y="110836"/>
                  <a:pt x="187769" y="94583"/>
                  <a:pt x="207818" y="83127"/>
                </a:cubicBezTo>
                <a:cubicBezTo>
                  <a:pt x="220498" y="75881"/>
                  <a:pt x="235293" y="73116"/>
                  <a:pt x="249382" y="69273"/>
                </a:cubicBezTo>
                <a:cubicBezTo>
                  <a:pt x="286123" y="59253"/>
                  <a:pt x="324090" y="53605"/>
                  <a:pt x="360218" y="41563"/>
                </a:cubicBezTo>
                <a:cubicBezTo>
                  <a:pt x="374073" y="36945"/>
                  <a:pt x="387740" y="31721"/>
                  <a:pt x="401782" y="27709"/>
                </a:cubicBezTo>
                <a:cubicBezTo>
                  <a:pt x="447448" y="14662"/>
                  <a:pt x="478842" y="9526"/>
                  <a:pt x="526473" y="0"/>
                </a:cubicBezTo>
                <a:cubicBezTo>
                  <a:pt x="734291" y="9236"/>
                  <a:pt x="942452" y="12620"/>
                  <a:pt x="1149927" y="27709"/>
                </a:cubicBezTo>
                <a:cubicBezTo>
                  <a:pt x="1196900" y="31125"/>
                  <a:pt x="1242017" y="47675"/>
                  <a:pt x="1288473" y="55418"/>
                </a:cubicBezTo>
                <a:cubicBezTo>
                  <a:pt x="1517214" y="93543"/>
                  <a:pt x="1276739" y="49021"/>
                  <a:pt x="1413163" y="83127"/>
                </a:cubicBezTo>
                <a:cubicBezTo>
                  <a:pt x="1436008" y="88838"/>
                  <a:pt x="1459717" y="90786"/>
                  <a:pt x="1482436" y="96982"/>
                </a:cubicBezTo>
                <a:cubicBezTo>
                  <a:pt x="1654934" y="144027"/>
                  <a:pt x="1476429" y="109836"/>
                  <a:pt x="1648691" y="138545"/>
                </a:cubicBezTo>
                <a:cubicBezTo>
                  <a:pt x="1780210" y="182385"/>
                  <a:pt x="1702730" y="163610"/>
                  <a:pt x="1884218" y="180109"/>
                </a:cubicBezTo>
                <a:cubicBezTo>
                  <a:pt x="1898073" y="184727"/>
                  <a:pt x="1911462" y="191099"/>
                  <a:pt x="1925782" y="193963"/>
                </a:cubicBezTo>
                <a:cubicBezTo>
                  <a:pt x="1980873" y="204981"/>
                  <a:pt x="2038736" y="203907"/>
                  <a:pt x="2092036" y="221673"/>
                </a:cubicBezTo>
                <a:cubicBezTo>
                  <a:pt x="2105891" y="226291"/>
                  <a:pt x="2120177" y="229774"/>
                  <a:pt x="2133600" y="235527"/>
                </a:cubicBezTo>
                <a:cubicBezTo>
                  <a:pt x="2152583" y="243663"/>
                  <a:pt x="2168894" y="258592"/>
                  <a:pt x="2189018" y="263236"/>
                </a:cubicBezTo>
                <a:cubicBezTo>
                  <a:pt x="2229766" y="272640"/>
                  <a:pt x="2272145" y="272473"/>
                  <a:pt x="2313709" y="277091"/>
                </a:cubicBezTo>
                <a:cubicBezTo>
                  <a:pt x="2350670" y="289411"/>
                  <a:pt x="2410373" y="311674"/>
                  <a:pt x="2452254" y="318654"/>
                </a:cubicBezTo>
                <a:cubicBezTo>
                  <a:pt x="2488981" y="324775"/>
                  <a:pt x="2526145" y="327891"/>
                  <a:pt x="2563091" y="332509"/>
                </a:cubicBezTo>
                <a:cubicBezTo>
                  <a:pt x="2719658" y="384697"/>
                  <a:pt x="2618852" y="356501"/>
                  <a:pt x="2978727" y="332509"/>
                </a:cubicBezTo>
                <a:cubicBezTo>
                  <a:pt x="2993299" y="331538"/>
                  <a:pt x="3005857" y="320875"/>
                  <a:pt x="3020291" y="318654"/>
                </a:cubicBezTo>
                <a:cubicBezTo>
                  <a:pt x="3066163" y="311597"/>
                  <a:pt x="3112654" y="309418"/>
                  <a:pt x="3158836" y="304800"/>
                </a:cubicBezTo>
                <a:cubicBezTo>
                  <a:pt x="3217364" y="281389"/>
                  <a:pt x="3248984" y="267168"/>
                  <a:pt x="3311236" y="249382"/>
                </a:cubicBezTo>
                <a:cubicBezTo>
                  <a:pt x="3347853" y="238920"/>
                  <a:pt x="3385945" y="233716"/>
                  <a:pt x="3422073" y="221673"/>
                </a:cubicBezTo>
                <a:cubicBezTo>
                  <a:pt x="3451680" y="211804"/>
                  <a:pt x="3488610" y="198312"/>
                  <a:pt x="3519054" y="193963"/>
                </a:cubicBezTo>
                <a:cubicBezTo>
                  <a:pt x="3565000" y="187399"/>
                  <a:pt x="3611418" y="184727"/>
                  <a:pt x="3657600" y="180109"/>
                </a:cubicBezTo>
                <a:cubicBezTo>
                  <a:pt x="3729930" y="131888"/>
                  <a:pt x="3667033" y="166201"/>
                  <a:pt x="3768436" y="138545"/>
                </a:cubicBezTo>
                <a:cubicBezTo>
                  <a:pt x="3796615" y="130860"/>
                  <a:pt x="3823227" y="117920"/>
                  <a:pt x="3851563" y="110836"/>
                </a:cubicBezTo>
                <a:cubicBezTo>
                  <a:pt x="3897253" y="99413"/>
                  <a:pt x="3946381" y="100618"/>
                  <a:pt x="3990109" y="83127"/>
                </a:cubicBezTo>
                <a:cubicBezTo>
                  <a:pt x="4115246" y="33073"/>
                  <a:pt x="4001211" y="72962"/>
                  <a:pt x="4142509" y="41563"/>
                </a:cubicBezTo>
                <a:cubicBezTo>
                  <a:pt x="4156765" y="38395"/>
                  <a:pt x="4169668" y="30110"/>
                  <a:pt x="4184073" y="27709"/>
                </a:cubicBezTo>
                <a:cubicBezTo>
                  <a:pt x="4273323" y="12834"/>
                  <a:pt x="4276799" y="13854"/>
                  <a:pt x="4336473" y="13854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Forma livre 27"/>
          <p:cNvSpPr/>
          <p:nvPr/>
        </p:nvSpPr>
        <p:spPr>
          <a:xfrm>
            <a:off x="3649750" y="3157736"/>
            <a:ext cx="221673" cy="942109"/>
          </a:xfrm>
          <a:custGeom>
            <a:avLst/>
            <a:gdLst>
              <a:gd name="connsiteX0" fmla="*/ 0 w 221673"/>
              <a:gd name="connsiteY0" fmla="*/ 0 h 942109"/>
              <a:gd name="connsiteX1" fmla="*/ 69273 w 221673"/>
              <a:gd name="connsiteY1" fmla="*/ 69273 h 942109"/>
              <a:gd name="connsiteX2" fmla="*/ 138546 w 221673"/>
              <a:gd name="connsiteY2" fmla="*/ 138545 h 942109"/>
              <a:gd name="connsiteX3" fmla="*/ 166255 w 221673"/>
              <a:gd name="connsiteY3" fmla="*/ 374073 h 942109"/>
              <a:gd name="connsiteX4" fmla="*/ 193964 w 221673"/>
              <a:gd name="connsiteY4" fmla="*/ 415636 h 942109"/>
              <a:gd name="connsiteX5" fmla="*/ 207819 w 221673"/>
              <a:gd name="connsiteY5" fmla="*/ 457200 h 942109"/>
              <a:gd name="connsiteX6" fmla="*/ 221673 w 221673"/>
              <a:gd name="connsiteY6" fmla="*/ 568036 h 942109"/>
              <a:gd name="connsiteX7" fmla="*/ 180109 w 221673"/>
              <a:gd name="connsiteY7" fmla="*/ 803563 h 942109"/>
              <a:gd name="connsiteX8" fmla="*/ 152400 w 221673"/>
              <a:gd name="connsiteY8" fmla="*/ 845127 h 942109"/>
              <a:gd name="connsiteX9" fmla="*/ 138546 w 221673"/>
              <a:gd name="connsiteY9" fmla="*/ 886691 h 942109"/>
              <a:gd name="connsiteX10" fmla="*/ 96982 w 221673"/>
              <a:gd name="connsiteY10" fmla="*/ 928254 h 942109"/>
              <a:gd name="connsiteX11" fmla="*/ 83128 w 221673"/>
              <a:gd name="connsiteY11" fmla="*/ 942109 h 94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1673" h="942109">
                <a:moveTo>
                  <a:pt x="0" y="0"/>
                </a:moveTo>
                <a:cubicBezTo>
                  <a:pt x="23091" y="23091"/>
                  <a:pt x="47769" y="44697"/>
                  <a:pt x="69273" y="69273"/>
                </a:cubicBezTo>
                <a:cubicBezTo>
                  <a:pt x="133927" y="143162"/>
                  <a:pt x="55419" y="83128"/>
                  <a:pt x="138546" y="138545"/>
                </a:cubicBezTo>
                <a:cubicBezTo>
                  <a:pt x="139800" y="152338"/>
                  <a:pt x="152354" y="332369"/>
                  <a:pt x="166255" y="374073"/>
                </a:cubicBezTo>
                <a:cubicBezTo>
                  <a:pt x="171521" y="389869"/>
                  <a:pt x="186517" y="400743"/>
                  <a:pt x="193964" y="415636"/>
                </a:cubicBezTo>
                <a:cubicBezTo>
                  <a:pt x="200495" y="428698"/>
                  <a:pt x="203201" y="443345"/>
                  <a:pt x="207819" y="457200"/>
                </a:cubicBezTo>
                <a:cubicBezTo>
                  <a:pt x="212437" y="494145"/>
                  <a:pt x="221673" y="530803"/>
                  <a:pt x="221673" y="568036"/>
                </a:cubicBezTo>
                <a:cubicBezTo>
                  <a:pt x="221673" y="609938"/>
                  <a:pt x="214503" y="751971"/>
                  <a:pt x="180109" y="803563"/>
                </a:cubicBezTo>
                <a:lnTo>
                  <a:pt x="152400" y="845127"/>
                </a:lnTo>
                <a:cubicBezTo>
                  <a:pt x="147782" y="858982"/>
                  <a:pt x="146647" y="874540"/>
                  <a:pt x="138546" y="886691"/>
                </a:cubicBezTo>
                <a:cubicBezTo>
                  <a:pt x="127678" y="902994"/>
                  <a:pt x="110837" y="914399"/>
                  <a:pt x="96982" y="928254"/>
                </a:cubicBezTo>
                <a:lnTo>
                  <a:pt x="83128" y="942109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Forma livre 28"/>
          <p:cNvSpPr/>
          <p:nvPr/>
        </p:nvSpPr>
        <p:spPr>
          <a:xfrm>
            <a:off x="3677459" y="3088463"/>
            <a:ext cx="360219" cy="1149927"/>
          </a:xfrm>
          <a:custGeom>
            <a:avLst/>
            <a:gdLst>
              <a:gd name="connsiteX0" fmla="*/ 0 w 360219"/>
              <a:gd name="connsiteY0" fmla="*/ 0 h 1149927"/>
              <a:gd name="connsiteX1" fmla="*/ 69273 w 360219"/>
              <a:gd name="connsiteY1" fmla="*/ 27709 h 1149927"/>
              <a:gd name="connsiteX2" fmla="*/ 221673 w 360219"/>
              <a:gd name="connsiteY2" fmla="*/ 83127 h 1149927"/>
              <a:gd name="connsiteX3" fmla="*/ 249382 w 360219"/>
              <a:gd name="connsiteY3" fmla="*/ 193964 h 1149927"/>
              <a:gd name="connsiteX4" fmla="*/ 332510 w 360219"/>
              <a:gd name="connsiteY4" fmla="*/ 304800 h 1149927"/>
              <a:gd name="connsiteX5" fmla="*/ 346364 w 360219"/>
              <a:gd name="connsiteY5" fmla="*/ 374073 h 1149927"/>
              <a:gd name="connsiteX6" fmla="*/ 360219 w 360219"/>
              <a:gd name="connsiteY6" fmla="*/ 415636 h 1149927"/>
              <a:gd name="connsiteX7" fmla="*/ 346364 w 360219"/>
              <a:gd name="connsiteY7" fmla="*/ 623455 h 1149927"/>
              <a:gd name="connsiteX8" fmla="*/ 304800 w 360219"/>
              <a:gd name="connsiteY8" fmla="*/ 803564 h 1149927"/>
              <a:gd name="connsiteX9" fmla="*/ 221673 w 360219"/>
              <a:gd name="connsiteY9" fmla="*/ 886691 h 1149927"/>
              <a:gd name="connsiteX10" fmla="*/ 193964 w 360219"/>
              <a:gd name="connsiteY10" fmla="*/ 942109 h 1149927"/>
              <a:gd name="connsiteX11" fmla="*/ 180110 w 360219"/>
              <a:gd name="connsiteY11" fmla="*/ 983673 h 1149927"/>
              <a:gd name="connsiteX12" fmla="*/ 152400 w 360219"/>
              <a:gd name="connsiteY12" fmla="*/ 1011382 h 1149927"/>
              <a:gd name="connsiteX13" fmla="*/ 124691 w 360219"/>
              <a:gd name="connsiteY13" fmla="*/ 1066800 h 1149927"/>
              <a:gd name="connsiteX14" fmla="*/ 96982 w 360219"/>
              <a:gd name="connsiteY14" fmla="*/ 1136073 h 1149927"/>
              <a:gd name="connsiteX15" fmla="*/ 69273 w 360219"/>
              <a:gd name="connsiteY15" fmla="*/ 1149927 h 1149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60219" h="1149927">
                <a:moveTo>
                  <a:pt x="0" y="0"/>
                </a:moveTo>
                <a:cubicBezTo>
                  <a:pt x="23091" y="9236"/>
                  <a:pt x="44955" y="22498"/>
                  <a:pt x="69273" y="27709"/>
                </a:cubicBezTo>
                <a:cubicBezTo>
                  <a:pt x="221847" y="60404"/>
                  <a:pt x="166254" y="-1"/>
                  <a:pt x="221673" y="83127"/>
                </a:cubicBezTo>
                <a:cubicBezTo>
                  <a:pt x="230909" y="120073"/>
                  <a:pt x="228258" y="162277"/>
                  <a:pt x="249382" y="193964"/>
                </a:cubicBezTo>
                <a:cubicBezTo>
                  <a:pt x="312046" y="287960"/>
                  <a:pt x="281251" y="253543"/>
                  <a:pt x="332510" y="304800"/>
                </a:cubicBezTo>
                <a:cubicBezTo>
                  <a:pt x="337128" y="327891"/>
                  <a:pt x="340653" y="351228"/>
                  <a:pt x="346364" y="374073"/>
                </a:cubicBezTo>
                <a:cubicBezTo>
                  <a:pt x="349906" y="388241"/>
                  <a:pt x="360219" y="401032"/>
                  <a:pt x="360219" y="415636"/>
                </a:cubicBezTo>
                <a:cubicBezTo>
                  <a:pt x="360219" y="485063"/>
                  <a:pt x="352650" y="554313"/>
                  <a:pt x="346364" y="623455"/>
                </a:cubicBezTo>
                <a:cubicBezTo>
                  <a:pt x="344078" y="648605"/>
                  <a:pt x="328795" y="779569"/>
                  <a:pt x="304800" y="803564"/>
                </a:cubicBezTo>
                <a:cubicBezTo>
                  <a:pt x="277091" y="831273"/>
                  <a:pt x="239198" y="851642"/>
                  <a:pt x="221673" y="886691"/>
                </a:cubicBezTo>
                <a:cubicBezTo>
                  <a:pt x="212437" y="905164"/>
                  <a:pt x="202100" y="923126"/>
                  <a:pt x="193964" y="942109"/>
                </a:cubicBezTo>
                <a:cubicBezTo>
                  <a:pt x="188211" y="955532"/>
                  <a:pt x="187624" y="971150"/>
                  <a:pt x="180110" y="983673"/>
                </a:cubicBezTo>
                <a:cubicBezTo>
                  <a:pt x="173389" y="994874"/>
                  <a:pt x="161637" y="1002146"/>
                  <a:pt x="152400" y="1011382"/>
                </a:cubicBezTo>
                <a:cubicBezTo>
                  <a:pt x="143164" y="1029855"/>
                  <a:pt x="133079" y="1047927"/>
                  <a:pt x="124691" y="1066800"/>
                </a:cubicBezTo>
                <a:cubicBezTo>
                  <a:pt x="114590" y="1089526"/>
                  <a:pt x="110777" y="1115380"/>
                  <a:pt x="96982" y="1136073"/>
                </a:cubicBezTo>
                <a:cubicBezTo>
                  <a:pt x="91254" y="1144665"/>
                  <a:pt x="78509" y="1145309"/>
                  <a:pt x="69273" y="1149927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Forma livre 29"/>
          <p:cNvSpPr/>
          <p:nvPr/>
        </p:nvSpPr>
        <p:spPr>
          <a:xfrm>
            <a:off x="3677459" y="3074609"/>
            <a:ext cx="277091" cy="1274618"/>
          </a:xfrm>
          <a:custGeom>
            <a:avLst/>
            <a:gdLst>
              <a:gd name="connsiteX0" fmla="*/ 0 w 277091"/>
              <a:gd name="connsiteY0" fmla="*/ 0 h 1274618"/>
              <a:gd name="connsiteX1" fmla="*/ 110837 w 277091"/>
              <a:gd name="connsiteY1" fmla="*/ 55418 h 1274618"/>
              <a:gd name="connsiteX2" fmla="*/ 138546 w 277091"/>
              <a:gd name="connsiteY2" fmla="*/ 96981 h 1274618"/>
              <a:gd name="connsiteX3" fmla="*/ 152400 w 277091"/>
              <a:gd name="connsiteY3" fmla="*/ 166254 h 1274618"/>
              <a:gd name="connsiteX4" fmla="*/ 166255 w 277091"/>
              <a:gd name="connsiteY4" fmla="*/ 207818 h 1274618"/>
              <a:gd name="connsiteX5" fmla="*/ 180110 w 277091"/>
              <a:gd name="connsiteY5" fmla="*/ 263236 h 1274618"/>
              <a:gd name="connsiteX6" fmla="*/ 193964 w 277091"/>
              <a:gd name="connsiteY6" fmla="*/ 304800 h 1274618"/>
              <a:gd name="connsiteX7" fmla="*/ 235528 w 277091"/>
              <a:gd name="connsiteY7" fmla="*/ 443345 h 1274618"/>
              <a:gd name="connsiteX8" fmla="*/ 263237 w 277091"/>
              <a:gd name="connsiteY8" fmla="*/ 526472 h 1274618"/>
              <a:gd name="connsiteX9" fmla="*/ 277091 w 277091"/>
              <a:gd name="connsiteY9" fmla="*/ 568036 h 1274618"/>
              <a:gd name="connsiteX10" fmla="*/ 263237 w 277091"/>
              <a:gd name="connsiteY10" fmla="*/ 623454 h 1274618"/>
              <a:gd name="connsiteX11" fmla="*/ 235528 w 277091"/>
              <a:gd name="connsiteY11" fmla="*/ 775854 h 1274618"/>
              <a:gd name="connsiteX12" fmla="*/ 207819 w 277091"/>
              <a:gd name="connsiteY12" fmla="*/ 942109 h 1274618"/>
              <a:gd name="connsiteX13" fmla="*/ 193964 w 277091"/>
              <a:gd name="connsiteY13" fmla="*/ 983672 h 1274618"/>
              <a:gd name="connsiteX14" fmla="*/ 152400 w 277091"/>
              <a:gd name="connsiteY14" fmla="*/ 1011381 h 1274618"/>
              <a:gd name="connsiteX15" fmla="*/ 124691 w 277091"/>
              <a:gd name="connsiteY15" fmla="*/ 1066800 h 1274618"/>
              <a:gd name="connsiteX16" fmla="*/ 110837 w 277091"/>
              <a:gd name="connsiteY16" fmla="*/ 1108363 h 1274618"/>
              <a:gd name="connsiteX17" fmla="*/ 69273 w 277091"/>
              <a:gd name="connsiteY17" fmla="*/ 1149927 h 1274618"/>
              <a:gd name="connsiteX18" fmla="*/ 41564 w 277091"/>
              <a:gd name="connsiteY18" fmla="*/ 1274618 h 1274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7091" h="1274618">
                <a:moveTo>
                  <a:pt x="0" y="0"/>
                </a:moveTo>
                <a:cubicBezTo>
                  <a:pt x="33075" y="13230"/>
                  <a:pt x="83167" y="27749"/>
                  <a:pt x="110837" y="55418"/>
                </a:cubicBezTo>
                <a:cubicBezTo>
                  <a:pt x="122611" y="67192"/>
                  <a:pt x="129310" y="83127"/>
                  <a:pt x="138546" y="96981"/>
                </a:cubicBezTo>
                <a:cubicBezTo>
                  <a:pt x="143164" y="120072"/>
                  <a:pt x="146689" y="143409"/>
                  <a:pt x="152400" y="166254"/>
                </a:cubicBezTo>
                <a:cubicBezTo>
                  <a:pt x="155942" y="180422"/>
                  <a:pt x="162243" y="193776"/>
                  <a:pt x="166255" y="207818"/>
                </a:cubicBezTo>
                <a:cubicBezTo>
                  <a:pt x="171486" y="226127"/>
                  <a:pt x="174879" y="244927"/>
                  <a:pt x="180110" y="263236"/>
                </a:cubicBezTo>
                <a:cubicBezTo>
                  <a:pt x="184122" y="277278"/>
                  <a:pt x="189952" y="290758"/>
                  <a:pt x="193964" y="304800"/>
                </a:cubicBezTo>
                <a:cubicBezTo>
                  <a:pt x="235839" y="451363"/>
                  <a:pt x="169684" y="245809"/>
                  <a:pt x="235528" y="443345"/>
                </a:cubicBezTo>
                <a:lnTo>
                  <a:pt x="263237" y="526472"/>
                </a:lnTo>
                <a:lnTo>
                  <a:pt x="277091" y="568036"/>
                </a:lnTo>
                <a:cubicBezTo>
                  <a:pt x="272473" y="586509"/>
                  <a:pt x="266367" y="604672"/>
                  <a:pt x="263237" y="623454"/>
                </a:cubicBezTo>
                <a:cubicBezTo>
                  <a:pt x="237127" y="780113"/>
                  <a:pt x="265252" y="686678"/>
                  <a:pt x="235528" y="775854"/>
                </a:cubicBezTo>
                <a:cubicBezTo>
                  <a:pt x="227710" y="830581"/>
                  <a:pt x="221322" y="888095"/>
                  <a:pt x="207819" y="942109"/>
                </a:cubicBezTo>
                <a:cubicBezTo>
                  <a:pt x="204277" y="956277"/>
                  <a:pt x="203087" y="972268"/>
                  <a:pt x="193964" y="983672"/>
                </a:cubicBezTo>
                <a:cubicBezTo>
                  <a:pt x="183562" y="996674"/>
                  <a:pt x="166255" y="1002145"/>
                  <a:pt x="152400" y="1011381"/>
                </a:cubicBezTo>
                <a:cubicBezTo>
                  <a:pt x="143164" y="1029854"/>
                  <a:pt x="132827" y="1047817"/>
                  <a:pt x="124691" y="1066800"/>
                </a:cubicBezTo>
                <a:cubicBezTo>
                  <a:pt x="118938" y="1080223"/>
                  <a:pt x="118938" y="1096212"/>
                  <a:pt x="110837" y="1108363"/>
                </a:cubicBezTo>
                <a:cubicBezTo>
                  <a:pt x="99969" y="1124666"/>
                  <a:pt x="83128" y="1136072"/>
                  <a:pt x="69273" y="1149927"/>
                </a:cubicBezTo>
                <a:cubicBezTo>
                  <a:pt x="37183" y="1246198"/>
                  <a:pt x="41564" y="1203846"/>
                  <a:pt x="41564" y="1274618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Forma livre 25"/>
          <p:cNvSpPr/>
          <p:nvPr/>
        </p:nvSpPr>
        <p:spPr>
          <a:xfrm>
            <a:off x="3948545" y="3657600"/>
            <a:ext cx="2798619" cy="563561"/>
          </a:xfrm>
          <a:custGeom>
            <a:avLst/>
            <a:gdLst>
              <a:gd name="connsiteX0" fmla="*/ 0 w 2798619"/>
              <a:gd name="connsiteY0" fmla="*/ 277091 h 563561"/>
              <a:gd name="connsiteX1" fmla="*/ 69273 w 2798619"/>
              <a:gd name="connsiteY1" fmla="*/ 304800 h 563561"/>
              <a:gd name="connsiteX2" fmla="*/ 110837 w 2798619"/>
              <a:gd name="connsiteY2" fmla="*/ 318655 h 563561"/>
              <a:gd name="connsiteX3" fmla="*/ 152400 w 2798619"/>
              <a:gd name="connsiteY3" fmla="*/ 346364 h 563561"/>
              <a:gd name="connsiteX4" fmla="*/ 263237 w 2798619"/>
              <a:gd name="connsiteY4" fmla="*/ 374073 h 563561"/>
              <a:gd name="connsiteX5" fmla="*/ 360219 w 2798619"/>
              <a:gd name="connsiteY5" fmla="*/ 429491 h 563561"/>
              <a:gd name="connsiteX6" fmla="*/ 443346 w 2798619"/>
              <a:gd name="connsiteY6" fmla="*/ 457200 h 563561"/>
              <a:gd name="connsiteX7" fmla="*/ 484910 w 2798619"/>
              <a:gd name="connsiteY7" fmla="*/ 471055 h 563561"/>
              <a:gd name="connsiteX8" fmla="*/ 554182 w 2798619"/>
              <a:gd name="connsiteY8" fmla="*/ 484909 h 563561"/>
              <a:gd name="connsiteX9" fmla="*/ 665019 w 2798619"/>
              <a:gd name="connsiteY9" fmla="*/ 512618 h 563561"/>
              <a:gd name="connsiteX10" fmla="*/ 734291 w 2798619"/>
              <a:gd name="connsiteY10" fmla="*/ 526473 h 563561"/>
              <a:gd name="connsiteX11" fmla="*/ 817419 w 2798619"/>
              <a:gd name="connsiteY11" fmla="*/ 554182 h 563561"/>
              <a:gd name="connsiteX12" fmla="*/ 1371600 w 2798619"/>
              <a:gd name="connsiteY12" fmla="*/ 526473 h 563561"/>
              <a:gd name="connsiteX13" fmla="*/ 1482437 w 2798619"/>
              <a:gd name="connsiteY13" fmla="*/ 484909 h 563561"/>
              <a:gd name="connsiteX14" fmla="*/ 1537855 w 2798619"/>
              <a:gd name="connsiteY14" fmla="*/ 471055 h 563561"/>
              <a:gd name="connsiteX15" fmla="*/ 1620982 w 2798619"/>
              <a:gd name="connsiteY15" fmla="*/ 443345 h 563561"/>
              <a:gd name="connsiteX16" fmla="*/ 1662546 w 2798619"/>
              <a:gd name="connsiteY16" fmla="*/ 429491 h 563561"/>
              <a:gd name="connsiteX17" fmla="*/ 1704110 w 2798619"/>
              <a:gd name="connsiteY17" fmla="*/ 401782 h 563561"/>
              <a:gd name="connsiteX18" fmla="*/ 1745673 w 2798619"/>
              <a:gd name="connsiteY18" fmla="*/ 360218 h 563561"/>
              <a:gd name="connsiteX19" fmla="*/ 1787237 w 2798619"/>
              <a:gd name="connsiteY19" fmla="*/ 346364 h 563561"/>
              <a:gd name="connsiteX20" fmla="*/ 1828800 w 2798619"/>
              <a:gd name="connsiteY20" fmla="*/ 304800 h 563561"/>
              <a:gd name="connsiteX21" fmla="*/ 1884219 w 2798619"/>
              <a:gd name="connsiteY21" fmla="*/ 290945 h 563561"/>
              <a:gd name="connsiteX22" fmla="*/ 1925782 w 2798619"/>
              <a:gd name="connsiteY22" fmla="*/ 277091 h 563561"/>
              <a:gd name="connsiteX23" fmla="*/ 1981200 w 2798619"/>
              <a:gd name="connsiteY23" fmla="*/ 263236 h 563561"/>
              <a:gd name="connsiteX24" fmla="*/ 2036619 w 2798619"/>
              <a:gd name="connsiteY24" fmla="*/ 235527 h 563561"/>
              <a:gd name="connsiteX25" fmla="*/ 2092037 w 2798619"/>
              <a:gd name="connsiteY25" fmla="*/ 221673 h 563561"/>
              <a:gd name="connsiteX26" fmla="*/ 2133600 w 2798619"/>
              <a:gd name="connsiteY26" fmla="*/ 207818 h 563561"/>
              <a:gd name="connsiteX27" fmla="*/ 2202873 w 2798619"/>
              <a:gd name="connsiteY27" fmla="*/ 193964 h 563561"/>
              <a:gd name="connsiteX28" fmla="*/ 2369128 w 2798619"/>
              <a:gd name="connsiteY28" fmla="*/ 152400 h 563561"/>
              <a:gd name="connsiteX29" fmla="*/ 2507673 w 2798619"/>
              <a:gd name="connsiteY29" fmla="*/ 110836 h 563561"/>
              <a:gd name="connsiteX30" fmla="*/ 2660073 w 2798619"/>
              <a:gd name="connsiteY30" fmla="*/ 83127 h 563561"/>
              <a:gd name="connsiteX31" fmla="*/ 2701637 w 2798619"/>
              <a:gd name="connsiteY31" fmla="*/ 55418 h 563561"/>
              <a:gd name="connsiteX32" fmla="*/ 2743200 w 2798619"/>
              <a:gd name="connsiteY32" fmla="*/ 41564 h 563561"/>
              <a:gd name="connsiteX33" fmla="*/ 2798619 w 2798619"/>
              <a:gd name="connsiteY33" fmla="*/ 0 h 563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798619" h="563561">
                <a:moveTo>
                  <a:pt x="0" y="277091"/>
                </a:moveTo>
                <a:cubicBezTo>
                  <a:pt x="23091" y="286327"/>
                  <a:pt x="45987" y="296068"/>
                  <a:pt x="69273" y="304800"/>
                </a:cubicBezTo>
                <a:cubicBezTo>
                  <a:pt x="82947" y="309928"/>
                  <a:pt x="97775" y="312124"/>
                  <a:pt x="110837" y="318655"/>
                </a:cubicBezTo>
                <a:cubicBezTo>
                  <a:pt x="125730" y="326102"/>
                  <a:pt x="136752" y="340674"/>
                  <a:pt x="152400" y="346364"/>
                </a:cubicBezTo>
                <a:cubicBezTo>
                  <a:pt x="188190" y="359378"/>
                  <a:pt x="263237" y="374073"/>
                  <a:pt x="263237" y="374073"/>
                </a:cubicBezTo>
                <a:cubicBezTo>
                  <a:pt x="300729" y="399068"/>
                  <a:pt x="316271" y="411912"/>
                  <a:pt x="360219" y="429491"/>
                </a:cubicBezTo>
                <a:cubicBezTo>
                  <a:pt x="387338" y="440338"/>
                  <a:pt x="415637" y="447964"/>
                  <a:pt x="443346" y="457200"/>
                </a:cubicBezTo>
                <a:cubicBezTo>
                  <a:pt x="457201" y="461818"/>
                  <a:pt x="470589" y="468191"/>
                  <a:pt x="484910" y="471055"/>
                </a:cubicBezTo>
                <a:cubicBezTo>
                  <a:pt x="508001" y="475673"/>
                  <a:pt x="531237" y="479614"/>
                  <a:pt x="554182" y="484909"/>
                </a:cubicBezTo>
                <a:cubicBezTo>
                  <a:pt x="591289" y="493472"/>
                  <a:pt x="627676" y="505149"/>
                  <a:pt x="665019" y="512618"/>
                </a:cubicBezTo>
                <a:cubicBezTo>
                  <a:pt x="688110" y="517236"/>
                  <a:pt x="711573" y="520277"/>
                  <a:pt x="734291" y="526473"/>
                </a:cubicBezTo>
                <a:cubicBezTo>
                  <a:pt x="762470" y="534158"/>
                  <a:pt x="817419" y="554182"/>
                  <a:pt x="817419" y="554182"/>
                </a:cubicBezTo>
                <a:cubicBezTo>
                  <a:pt x="1059072" y="547651"/>
                  <a:pt x="1192270" y="593721"/>
                  <a:pt x="1371600" y="526473"/>
                </a:cubicBezTo>
                <a:cubicBezTo>
                  <a:pt x="1418437" y="508910"/>
                  <a:pt x="1438417" y="497486"/>
                  <a:pt x="1482437" y="484909"/>
                </a:cubicBezTo>
                <a:cubicBezTo>
                  <a:pt x="1500746" y="479678"/>
                  <a:pt x="1519617" y="476526"/>
                  <a:pt x="1537855" y="471055"/>
                </a:cubicBezTo>
                <a:cubicBezTo>
                  <a:pt x="1565831" y="462662"/>
                  <a:pt x="1593273" y="452581"/>
                  <a:pt x="1620982" y="443345"/>
                </a:cubicBezTo>
                <a:lnTo>
                  <a:pt x="1662546" y="429491"/>
                </a:lnTo>
                <a:cubicBezTo>
                  <a:pt x="1676401" y="420255"/>
                  <a:pt x="1691318" y="412442"/>
                  <a:pt x="1704110" y="401782"/>
                </a:cubicBezTo>
                <a:cubicBezTo>
                  <a:pt x="1719162" y="389239"/>
                  <a:pt x="1729370" y="371086"/>
                  <a:pt x="1745673" y="360218"/>
                </a:cubicBezTo>
                <a:cubicBezTo>
                  <a:pt x="1757824" y="352117"/>
                  <a:pt x="1773382" y="350982"/>
                  <a:pt x="1787237" y="346364"/>
                </a:cubicBezTo>
                <a:cubicBezTo>
                  <a:pt x="1801091" y="332509"/>
                  <a:pt x="1811788" y="314521"/>
                  <a:pt x="1828800" y="304800"/>
                </a:cubicBezTo>
                <a:cubicBezTo>
                  <a:pt x="1845333" y="295353"/>
                  <a:pt x="1865910" y="296176"/>
                  <a:pt x="1884219" y="290945"/>
                </a:cubicBezTo>
                <a:cubicBezTo>
                  <a:pt x="1898261" y="286933"/>
                  <a:pt x="1911740" y="281103"/>
                  <a:pt x="1925782" y="277091"/>
                </a:cubicBezTo>
                <a:cubicBezTo>
                  <a:pt x="1944091" y="271860"/>
                  <a:pt x="1963371" y="269922"/>
                  <a:pt x="1981200" y="263236"/>
                </a:cubicBezTo>
                <a:cubicBezTo>
                  <a:pt x="2000538" y="255984"/>
                  <a:pt x="2017281" y="242779"/>
                  <a:pt x="2036619" y="235527"/>
                </a:cubicBezTo>
                <a:cubicBezTo>
                  <a:pt x="2054448" y="228841"/>
                  <a:pt x="2073728" y="226904"/>
                  <a:pt x="2092037" y="221673"/>
                </a:cubicBezTo>
                <a:cubicBezTo>
                  <a:pt x="2106079" y="217661"/>
                  <a:pt x="2119432" y="211360"/>
                  <a:pt x="2133600" y="207818"/>
                </a:cubicBezTo>
                <a:cubicBezTo>
                  <a:pt x="2156445" y="202107"/>
                  <a:pt x="2180154" y="200160"/>
                  <a:pt x="2202873" y="193964"/>
                </a:cubicBezTo>
                <a:cubicBezTo>
                  <a:pt x="2375389" y="146915"/>
                  <a:pt x="2196848" y="181114"/>
                  <a:pt x="2369128" y="152400"/>
                </a:cubicBezTo>
                <a:cubicBezTo>
                  <a:pt x="2412499" y="137943"/>
                  <a:pt x="2461614" y="119210"/>
                  <a:pt x="2507673" y="110836"/>
                </a:cubicBezTo>
                <a:cubicBezTo>
                  <a:pt x="2689694" y="77741"/>
                  <a:pt x="2534380" y="114551"/>
                  <a:pt x="2660073" y="83127"/>
                </a:cubicBezTo>
                <a:cubicBezTo>
                  <a:pt x="2673928" y="73891"/>
                  <a:pt x="2686744" y="62865"/>
                  <a:pt x="2701637" y="55418"/>
                </a:cubicBezTo>
                <a:cubicBezTo>
                  <a:pt x="2714699" y="48887"/>
                  <a:pt x="2730138" y="48095"/>
                  <a:pt x="2743200" y="41564"/>
                </a:cubicBezTo>
                <a:cubicBezTo>
                  <a:pt x="2774533" y="25898"/>
                  <a:pt x="2779135" y="19484"/>
                  <a:pt x="2798619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Forma livre 30"/>
          <p:cNvSpPr/>
          <p:nvPr/>
        </p:nvSpPr>
        <p:spPr>
          <a:xfrm>
            <a:off x="5874327" y="3089564"/>
            <a:ext cx="457200" cy="706581"/>
          </a:xfrm>
          <a:custGeom>
            <a:avLst/>
            <a:gdLst>
              <a:gd name="connsiteX0" fmla="*/ 0 w 457200"/>
              <a:gd name="connsiteY0" fmla="*/ 0 h 706581"/>
              <a:gd name="connsiteX1" fmla="*/ 69273 w 457200"/>
              <a:gd name="connsiteY1" fmla="*/ 41563 h 706581"/>
              <a:gd name="connsiteX2" fmla="*/ 96982 w 457200"/>
              <a:gd name="connsiteY2" fmla="*/ 83127 h 706581"/>
              <a:gd name="connsiteX3" fmla="*/ 166255 w 457200"/>
              <a:gd name="connsiteY3" fmla="*/ 166254 h 706581"/>
              <a:gd name="connsiteX4" fmla="*/ 180109 w 457200"/>
              <a:gd name="connsiteY4" fmla="*/ 221672 h 706581"/>
              <a:gd name="connsiteX5" fmla="*/ 221673 w 457200"/>
              <a:gd name="connsiteY5" fmla="*/ 249381 h 706581"/>
              <a:gd name="connsiteX6" fmla="*/ 249382 w 457200"/>
              <a:gd name="connsiteY6" fmla="*/ 277091 h 706581"/>
              <a:gd name="connsiteX7" fmla="*/ 290946 w 457200"/>
              <a:gd name="connsiteY7" fmla="*/ 360218 h 706581"/>
              <a:gd name="connsiteX8" fmla="*/ 304800 w 457200"/>
              <a:gd name="connsiteY8" fmla="*/ 401781 h 706581"/>
              <a:gd name="connsiteX9" fmla="*/ 318655 w 457200"/>
              <a:gd name="connsiteY9" fmla="*/ 457200 h 706581"/>
              <a:gd name="connsiteX10" fmla="*/ 360218 w 457200"/>
              <a:gd name="connsiteY10" fmla="*/ 498763 h 706581"/>
              <a:gd name="connsiteX11" fmla="*/ 387928 w 457200"/>
              <a:gd name="connsiteY11" fmla="*/ 540327 h 706581"/>
              <a:gd name="connsiteX12" fmla="*/ 443346 w 457200"/>
              <a:gd name="connsiteY12" fmla="*/ 665018 h 706581"/>
              <a:gd name="connsiteX13" fmla="*/ 457200 w 457200"/>
              <a:gd name="connsiteY13" fmla="*/ 706581 h 706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7200" h="706581">
                <a:moveTo>
                  <a:pt x="0" y="0"/>
                </a:moveTo>
                <a:cubicBezTo>
                  <a:pt x="23091" y="13854"/>
                  <a:pt x="48827" y="24038"/>
                  <a:pt x="69273" y="41563"/>
                </a:cubicBezTo>
                <a:cubicBezTo>
                  <a:pt x="81916" y="52399"/>
                  <a:pt x="86322" y="70335"/>
                  <a:pt x="96982" y="83127"/>
                </a:cubicBezTo>
                <a:cubicBezTo>
                  <a:pt x="185882" y="189808"/>
                  <a:pt x="97456" y="63056"/>
                  <a:pt x="166255" y="166254"/>
                </a:cubicBezTo>
                <a:cubicBezTo>
                  <a:pt x="170873" y="184727"/>
                  <a:pt x="169547" y="205829"/>
                  <a:pt x="180109" y="221672"/>
                </a:cubicBezTo>
                <a:cubicBezTo>
                  <a:pt x="189345" y="235527"/>
                  <a:pt x="208671" y="238979"/>
                  <a:pt x="221673" y="249381"/>
                </a:cubicBezTo>
                <a:cubicBezTo>
                  <a:pt x="231873" y="257541"/>
                  <a:pt x="240146" y="267854"/>
                  <a:pt x="249382" y="277091"/>
                </a:cubicBezTo>
                <a:cubicBezTo>
                  <a:pt x="284209" y="381567"/>
                  <a:pt x="237228" y="252781"/>
                  <a:pt x="290946" y="360218"/>
                </a:cubicBezTo>
                <a:cubicBezTo>
                  <a:pt x="297477" y="373280"/>
                  <a:pt x="300788" y="387739"/>
                  <a:pt x="304800" y="401781"/>
                </a:cubicBezTo>
                <a:cubicBezTo>
                  <a:pt x="310031" y="420090"/>
                  <a:pt x="309208" y="440667"/>
                  <a:pt x="318655" y="457200"/>
                </a:cubicBezTo>
                <a:cubicBezTo>
                  <a:pt x="328376" y="474211"/>
                  <a:pt x="347675" y="483711"/>
                  <a:pt x="360218" y="498763"/>
                </a:cubicBezTo>
                <a:cubicBezTo>
                  <a:pt x="370878" y="511555"/>
                  <a:pt x="378691" y="526472"/>
                  <a:pt x="387928" y="540327"/>
                </a:cubicBezTo>
                <a:cubicBezTo>
                  <a:pt x="420903" y="639251"/>
                  <a:pt x="399436" y="599152"/>
                  <a:pt x="443346" y="665018"/>
                </a:cubicBezTo>
                <a:lnTo>
                  <a:pt x="457200" y="706581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559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Adaptações às variações de temperatura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Quando a temperatura da água não é adequada, os animais tentam se deslocar para águas que possuem a temperatura desejada;</a:t>
            </a:r>
          </a:p>
          <a:p>
            <a:pPr algn="just"/>
            <a:r>
              <a:rPr lang="pt-BR" dirty="0" smtClean="0"/>
              <a:t>Com relação a temperatura da água, os organismos aquáticos podem </a:t>
            </a:r>
            <a:r>
              <a:rPr lang="pt-BR" u="sng" dirty="0" smtClean="0"/>
              <a:t>tolerar</a:t>
            </a:r>
            <a:r>
              <a:rPr lang="pt-BR" dirty="0" smtClean="0"/>
              <a:t> ou </a:t>
            </a:r>
            <a:r>
              <a:rPr lang="pt-BR" u="sng" dirty="0" smtClean="0"/>
              <a:t>preferir</a:t>
            </a:r>
            <a:r>
              <a:rPr lang="pt-BR" dirty="0" smtClean="0"/>
              <a:t> uma determinada temperatura.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9562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Tolerância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O animal tolera (suporta, aceita) a uma determinada temperatura durante um curto período de tempo;</a:t>
            </a:r>
          </a:p>
          <a:p>
            <a:pPr algn="just"/>
            <a:r>
              <a:rPr lang="pt-BR" dirty="0" smtClean="0"/>
              <a:t>Geralmente a tolerância térmica está ligada as variações de temperatura, as quais as espécies estão submetidas em seus habitats naturais;</a:t>
            </a:r>
          </a:p>
          <a:p>
            <a:pPr algn="just"/>
            <a:r>
              <a:rPr lang="pt-BR" dirty="0" smtClean="0"/>
              <a:t>A tolerância pode ser alterada durante o crescimento – aumentando ou diminuindo – de acordo com o desenvolvimento da espécie.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2228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Tolerância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BR" sz="3000" dirty="0" smtClean="0"/>
              <a:t>Os limites de tolerância não são valores fixos, pois quando expostos próximos as temperaturas letais, frequentemente adquirem certo grau de adaptação</a:t>
            </a:r>
          </a:p>
          <a:p>
            <a:pPr algn="just">
              <a:buNone/>
            </a:pPr>
            <a:endParaRPr lang="pt-BR" sz="3000" dirty="0"/>
          </a:p>
          <a:p>
            <a:pPr algn="just">
              <a:buNone/>
            </a:pPr>
            <a:r>
              <a:rPr lang="pt-BR" sz="3000" dirty="0" smtClean="0"/>
              <a:t>Quando a tolerância é causada devido a alterações climáticas na natureza é denominada </a:t>
            </a:r>
            <a:r>
              <a:rPr lang="pt-BR" sz="3000" b="1" dirty="0" smtClean="0">
                <a:solidFill>
                  <a:srgbClr val="FF0000"/>
                </a:solidFill>
              </a:rPr>
              <a:t>aclimatização</a:t>
            </a:r>
            <a:r>
              <a:rPr lang="pt-BR" sz="3000" dirty="0" smtClean="0"/>
              <a:t>.</a:t>
            </a:r>
            <a:endParaRPr lang="pt-BR" sz="3000" dirty="0"/>
          </a:p>
        </p:txBody>
      </p:sp>
      <p:sp>
        <p:nvSpPr>
          <p:cNvPr id="4" name="Seta dobrada para cima 3"/>
          <p:cNvSpPr/>
          <p:nvPr/>
        </p:nvSpPr>
        <p:spPr>
          <a:xfrm rot="5400000">
            <a:off x="2339752" y="5445224"/>
            <a:ext cx="648072" cy="79208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563888" y="5733256"/>
            <a:ext cx="51125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Inverno e verão</a:t>
            </a:r>
            <a:endParaRPr lang="pt-BR" sz="3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4464496" y="6287254"/>
            <a:ext cx="5076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FF0000"/>
                </a:solidFill>
              </a:rPr>
              <a:t>No inverno o animal tolera e mantem-se ativo em temperaturas tão baixas que no verão seriam letais.</a:t>
            </a:r>
            <a:endParaRPr lang="pt-BR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89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Quando a adaptação ocorre em laboratório, chama-se de </a:t>
            </a:r>
            <a:r>
              <a:rPr lang="pt-BR" b="1" dirty="0" smtClean="0">
                <a:solidFill>
                  <a:srgbClr val="FF0000"/>
                </a:solidFill>
              </a:rPr>
              <a:t>aclimatação</a:t>
            </a:r>
            <a:r>
              <a:rPr lang="pt-BR" dirty="0" smtClean="0"/>
              <a:t>.</a:t>
            </a:r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Por meio desse processo, pode se conhecer a temperatura letal de certa espécie de peixe, variando a temperatura a cada 1</a:t>
            </a:r>
            <a:r>
              <a:rPr lang="pt-BR" baseline="30000" dirty="0" smtClean="0"/>
              <a:t>o</a:t>
            </a:r>
            <a:r>
              <a:rPr lang="pt-BR" dirty="0" smtClean="0"/>
              <a:t>C/20 min. a 1</a:t>
            </a:r>
            <a:r>
              <a:rPr lang="pt-BR" baseline="30000" dirty="0" smtClean="0"/>
              <a:t>o</a:t>
            </a:r>
            <a:r>
              <a:rPr lang="pt-BR" dirty="0" smtClean="0"/>
              <a:t>C/dia.</a:t>
            </a:r>
          </a:p>
        </p:txBody>
      </p:sp>
    </p:spTree>
    <p:extLst>
      <p:ext uri="{BB962C8B-B14F-4D97-AF65-F5344CB8AC3E}">
        <p14:creationId xmlns:p14="http://schemas.microsoft.com/office/powerpoint/2010/main" val="78088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a temperatura ideal para o desenvolvimento da espécie;</a:t>
            </a:r>
          </a:p>
          <a:p>
            <a:r>
              <a:rPr lang="pt-BR" dirty="0" smtClean="0"/>
              <a:t>A preferência e sobrevivência a temperatura podem variar com a idade do animal, salinidade da água ou com a pressão parcial do oxigênio;</a:t>
            </a:r>
          </a:p>
          <a:p>
            <a:endParaRPr lang="pt-BR" dirty="0"/>
          </a:p>
          <a:p>
            <a:r>
              <a:rPr lang="pt-BR" dirty="0" smtClean="0"/>
              <a:t>Exemplo bacalhau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8356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O equilíbrio interno do corpo de um animal envolve uma série de processos e está relacionado a balanceamentos e rebalanceamentos dos processos fisiológicos que mantêm a estabilidade, recebendo o nome de </a:t>
            </a:r>
            <a:r>
              <a:rPr lang="pt-BR" u="sng" dirty="0" err="1" smtClean="0">
                <a:solidFill>
                  <a:srgbClr val="FF0000"/>
                </a:solidFill>
              </a:rPr>
              <a:t>homeostase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335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od larvae | Eden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033" y="2636912"/>
            <a:ext cx="340995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Gadus morhua: o bacalhau mais nobre do mundo | Luciana Fróes - O Glob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400185"/>
            <a:ext cx="5328592" cy="245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4848" y="548680"/>
            <a:ext cx="8229600" cy="4525963"/>
          </a:xfrm>
        </p:spPr>
        <p:txBody>
          <a:bodyPr/>
          <a:lstStyle/>
          <a:p>
            <a:pPr algn="just"/>
            <a:r>
              <a:rPr lang="pt-BR" dirty="0" smtClean="0"/>
              <a:t>Larvas de bacalhau </a:t>
            </a:r>
            <a:r>
              <a:rPr lang="pt-BR" u="sng" dirty="0" smtClean="0"/>
              <a:t>sobrevivem</a:t>
            </a:r>
            <a:r>
              <a:rPr lang="pt-BR" dirty="0" smtClean="0"/>
              <a:t> em temperaturas de até 16-17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</a:t>
            </a:r>
            <a:r>
              <a:rPr lang="pt-BR" dirty="0" smtClean="0"/>
              <a:t>, porém, a </a:t>
            </a:r>
            <a:r>
              <a:rPr lang="pt-BR" u="sng" dirty="0" smtClean="0"/>
              <a:t>preferência</a:t>
            </a:r>
            <a:r>
              <a:rPr lang="pt-BR" dirty="0" smtClean="0"/>
              <a:t> é de </a:t>
            </a:r>
            <a:r>
              <a:rPr lang="pt-BR" dirty="0"/>
              <a:t>0 a 6</a:t>
            </a:r>
            <a:r>
              <a:rPr lang="pt-BR" baseline="30000" dirty="0"/>
              <a:t> </a:t>
            </a:r>
            <a:r>
              <a:rPr lang="pt-BR" baseline="30000" dirty="0" err="1"/>
              <a:t>o</a:t>
            </a:r>
            <a:r>
              <a:rPr lang="pt-BR" dirty="0" err="1"/>
              <a:t>C.</a:t>
            </a:r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Adultos resistem até 24-25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C.</a:t>
            </a:r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3550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4525963"/>
          </a:xfrm>
        </p:spPr>
        <p:txBody>
          <a:bodyPr/>
          <a:lstStyle/>
          <a:p>
            <a:r>
              <a:rPr lang="pt-BR" dirty="0" smtClean="0"/>
              <a:t>Peixes comuns a piscicultura brasileira têm preferência entre 25 e 29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C.</a:t>
            </a:r>
            <a:r>
              <a:rPr lang="pt-BR" dirty="0" smtClean="0"/>
              <a:t> Mas a faixa de tolerância é bem maior, entre 10 e 35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C.</a:t>
            </a:r>
            <a:endParaRPr lang="pt-BR" dirty="0"/>
          </a:p>
        </p:txBody>
      </p:sp>
      <p:pic>
        <p:nvPicPr>
          <p:cNvPr id="3074" name="Picture 2" descr="Tilápia dicas de como pescar - Pesca e pescaria leg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23" y="2348880"/>
            <a:ext cx="3810001" cy="170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a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55976" y="2348880"/>
            <a:ext cx="4320480" cy="210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Peixinhos Lange - Timbó / Santa Catarina: Pintad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87" y="4797152"/>
            <a:ext cx="3740637" cy="166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Projeto para criação de pirarucu em cativeiro é lançado na região do  Araguaia :: Notícias do Agronegócio - AgroOlha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797152"/>
            <a:ext cx="3499245" cy="166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556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iArk | species_list | Cyprinodon_variegat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0504"/>
            <a:ext cx="3312368" cy="202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r>
              <a:rPr lang="pt-BR" dirty="0" smtClean="0"/>
              <a:t>Peixes com capacidade de tolerar grandes variações de temperatura são chamados </a:t>
            </a:r>
            <a:r>
              <a:rPr lang="pt-BR" u="sng" dirty="0" smtClean="0"/>
              <a:t>euritérmicos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Peixes que não suportam grandes variações, são chamados </a:t>
            </a:r>
            <a:r>
              <a:rPr lang="pt-BR" u="sng" dirty="0" smtClean="0"/>
              <a:t>estenotérmicos</a:t>
            </a:r>
          </a:p>
          <a:p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4499992" y="2708920"/>
            <a:ext cx="100811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508105" y="260177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err="1" smtClean="0"/>
              <a:t>Cyprinodum</a:t>
            </a:r>
            <a:r>
              <a:rPr lang="pt-BR" i="1" dirty="0" smtClean="0"/>
              <a:t> </a:t>
            </a:r>
            <a:r>
              <a:rPr lang="pt-BR" i="1" dirty="0" err="1" smtClean="0"/>
              <a:t>variegatus</a:t>
            </a:r>
            <a:r>
              <a:rPr lang="pt-BR" i="1" dirty="0" smtClean="0"/>
              <a:t> </a:t>
            </a:r>
            <a:r>
              <a:rPr lang="pt-BR" dirty="0" smtClean="0">
                <a:sym typeface="Wingdings" pitchFamily="2" charset="2"/>
              </a:rPr>
              <a:t> - 1,9 </a:t>
            </a:r>
            <a:r>
              <a:rPr lang="pt-BR" baseline="30000" dirty="0" err="1" smtClean="0">
                <a:sym typeface="Wingdings" pitchFamily="2" charset="2"/>
              </a:rPr>
              <a:t>o</a:t>
            </a:r>
            <a:r>
              <a:rPr lang="pt-BR" dirty="0" err="1" smtClean="0">
                <a:sym typeface="Wingdings" pitchFamily="2" charset="2"/>
              </a:rPr>
              <a:t>C</a:t>
            </a:r>
            <a:r>
              <a:rPr lang="pt-BR" dirty="0" smtClean="0">
                <a:sym typeface="Wingdings" pitchFamily="2" charset="2"/>
              </a:rPr>
              <a:t> a 45,4 </a:t>
            </a:r>
            <a:r>
              <a:rPr lang="pt-BR" baseline="30000" dirty="0" err="1" smtClean="0">
                <a:sym typeface="Wingdings" pitchFamily="2" charset="2"/>
              </a:rPr>
              <a:t>o</a:t>
            </a:r>
            <a:r>
              <a:rPr lang="pt-BR" dirty="0" err="1" smtClean="0">
                <a:sym typeface="Wingdings" pitchFamily="2" charset="2"/>
              </a:rPr>
              <a:t>C.</a:t>
            </a:r>
            <a:endParaRPr lang="pt-BR" dirty="0"/>
          </a:p>
        </p:txBody>
      </p:sp>
      <p:pic>
        <p:nvPicPr>
          <p:cNvPr id="4100" name="Picture 4" descr="Trematomus bernacchii — Wikipé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013176"/>
            <a:ext cx="3365104" cy="1584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ta para a direita 5"/>
          <p:cNvSpPr/>
          <p:nvPr/>
        </p:nvSpPr>
        <p:spPr>
          <a:xfrm>
            <a:off x="4355976" y="5589240"/>
            <a:ext cx="86409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5364088" y="5661248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err="1" smtClean="0"/>
              <a:t>Trematomus</a:t>
            </a:r>
            <a:r>
              <a:rPr lang="pt-BR" i="1" dirty="0" smtClean="0"/>
              <a:t> </a:t>
            </a:r>
            <a:r>
              <a:rPr lang="pt-BR" i="1" dirty="0" err="1" smtClean="0"/>
              <a:t>bernacchii</a:t>
            </a:r>
            <a:r>
              <a:rPr lang="pt-BR" i="1" dirty="0" smtClean="0"/>
              <a:t> </a:t>
            </a:r>
            <a:r>
              <a:rPr lang="pt-BR" dirty="0" smtClean="0">
                <a:sym typeface="Wingdings" pitchFamily="2" charset="2"/>
              </a:rPr>
              <a:t> preferência por temperaturas entre -2 e + 2 </a:t>
            </a:r>
            <a:r>
              <a:rPr lang="pt-BR" baseline="30000" dirty="0" err="1" smtClean="0">
                <a:sym typeface="Wingdings" pitchFamily="2" charset="2"/>
              </a:rPr>
              <a:t>o</a:t>
            </a:r>
            <a:r>
              <a:rPr lang="pt-BR" dirty="0" err="1" smtClean="0">
                <a:sym typeface="Wingdings" pitchFamily="2" charset="2"/>
              </a:rPr>
              <a:t>C.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8362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Ajustes fisiológicos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t-BR" sz="3000" dirty="0" smtClean="0"/>
              <a:t>Quando a temperatura da água se altera, há algumas modificações em várias atividades fisiológicas como por exemplo, batimento cardíaco e a respiração.</a:t>
            </a:r>
          </a:p>
          <a:p>
            <a:pPr algn="just">
              <a:buNone/>
            </a:pPr>
            <a:endParaRPr lang="pt-BR" sz="3000" dirty="0"/>
          </a:p>
          <a:p>
            <a:pPr algn="just">
              <a:buNone/>
            </a:pPr>
            <a:r>
              <a:rPr lang="pt-BR" sz="3000" dirty="0" smtClean="0"/>
              <a:t>  </a:t>
            </a:r>
          </a:p>
          <a:p>
            <a:pPr algn="just">
              <a:buNone/>
            </a:pPr>
            <a:endParaRPr lang="pt-BR" sz="3000" dirty="0" smtClean="0"/>
          </a:p>
          <a:p>
            <a:pPr algn="just">
              <a:buNone/>
            </a:pPr>
            <a:endParaRPr lang="pt-BR" sz="3000" dirty="0"/>
          </a:p>
          <a:p>
            <a:pPr algn="just">
              <a:buNone/>
            </a:pPr>
            <a:r>
              <a:rPr lang="pt-BR" sz="3000" dirty="0" smtClean="0"/>
              <a:t>Elevação da frequência de batimentos cardíacos, ventilação branquial e consumo de oxigênio, pois aumenta o metabolismo do animal.</a:t>
            </a:r>
            <a:endParaRPr lang="pt-BR" sz="3000" dirty="0"/>
          </a:p>
        </p:txBody>
      </p:sp>
      <p:sp>
        <p:nvSpPr>
          <p:cNvPr id="4" name="Seta para cima 3"/>
          <p:cNvSpPr/>
          <p:nvPr/>
        </p:nvSpPr>
        <p:spPr>
          <a:xfrm>
            <a:off x="3131840" y="3429000"/>
            <a:ext cx="720080" cy="936104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067944" y="3645024"/>
            <a:ext cx="30963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/>
              <a:t>T</a:t>
            </a:r>
            <a:r>
              <a:rPr lang="pt-BR" sz="3000" dirty="0" smtClean="0"/>
              <a:t>emperatura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102429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ajustes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a) </a:t>
            </a:r>
            <a:r>
              <a:rPr lang="pt-BR" u="sng" dirty="0" smtClean="0"/>
              <a:t>Torpor pelo frio </a:t>
            </a:r>
            <a:r>
              <a:rPr lang="pt-BR" dirty="0" smtClean="0"/>
              <a:t>= quando a temperatura da água cai bastante, o peixe reduz sua taxa metabólica, proporcionando economia das reservas corporais em ambiente desfavorável.</a:t>
            </a:r>
          </a:p>
          <a:p>
            <a:pPr algn="just">
              <a:buNone/>
            </a:pPr>
            <a:r>
              <a:rPr lang="pt-BR" dirty="0" smtClean="0"/>
              <a:t>Ex. Enguia americana se enterra na lama quando a temperatura da água reduz abaixo de 8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C.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Ex. Muitas espécies ficam imóveis para reduzir o gasto energético.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964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dirty="0" smtClean="0"/>
              <a:t>b) Metabolismo celular = o peixe reorganiza seu metabolismo. Conforme a temperatura de adaptação, o peixe utiliza vias metabólicas distintas. Ocorrem mudanças na síntese de enzimas, na concentração de substratos e/ou produtos da rota metabólica, etc.</a:t>
            </a:r>
          </a:p>
          <a:p>
            <a:pPr algn="just">
              <a:buNone/>
            </a:pPr>
            <a:r>
              <a:rPr lang="pt-BR" dirty="0" smtClean="0"/>
              <a:t>Ex. </a:t>
            </a:r>
            <a:r>
              <a:rPr lang="pt-BR" dirty="0" err="1" smtClean="0"/>
              <a:t>zebrafish</a:t>
            </a:r>
            <a:r>
              <a:rPr lang="pt-BR" dirty="0" smtClean="0"/>
              <a:t>, no frio, aumenta o número de canais de cálcio nas brânquias e aumenta a captação deste íon;</a:t>
            </a:r>
          </a:p>
          <a:p>
            <a:pPr algn="just">
              <a:buNone/>
            </a:pPr>
            <a:r>
              <a:rPr lang="pt-BR" dirty="0" smtClean="0"/>
              <a:t>Ex. 2. Truta, quando reduz a temperatura, aumenta o glicogênio e reduz o triglicerídeo do fígado.</a:t>
            </a:r>
          </a:p>
          <a:p>
            <a:pPr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667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c) Adaptação de tecidos e órgãos = em algumas espécies ocorre hipertrofia do fígado e do coração com a diminuição da temperatura.</a:t>
            </a:r>
          </a:p>
          <a:p>
            <a:pPr algn="just">
              <a:buNone/>
            </a:pPr>
            <a:r>
              <a:rPr lang="pt-BR" dirty="0" smtClean="0"/>
              <a:t>Essa hipertrofia tem como finalidade aumentar a capacidade metabólica do tecido.</a:t>
            </a:r>
          </a:p>
          <a:p>
            <a:pPr algn="just">
              <a:buNone/>
            </a:pPr>
            <a:r>
              <a:rPr lang="pt-BR" dirty="0" smtClean="0"/>
              <a:t>Ex. Carpas transferidas de um ambiente de 30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</a:t>
            </a:r>
            <a:r>
              <a:rPr lang="pt-BR" dirty="0" smtClean="0"/>
              <a:t> para outro de 10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</a:t>
            </a:r>
            <a:r>
              <a:rPr lang="pt-BR" dirty="0" smtClean="0"/>
              <a:t>, apresentam aumento de 58% na área da mucosa intestinal (aumenta a capacidade absortiva do intestino)</a:t>
            </a:r>
            <a:endParaRPr lang="pt-BR" dirty="0"/>
          </a:p>
        </p:txBody>
      </p:sp>
      <p:pic>
        <p:nvPicPr>
          <p:cNvPr id="16386" name="Picture 2" descr="http://www.pantanosso.com.br/imagens/peixe_carpa-hungara-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653136"/>
            <a:ext cx="2376264" cy="2376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031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Resistência ao frio e ao congelamento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A medida que a temperatura de um organismo declina, a velocidade dos processos fisiológicos diminui, decai o consumo de O</a:t>
            </a:r>
            <a:r>
              <a:rPr lang="pt-BR" baseline="-25000" dirty="0" smtClean="0"/>
              <a:t>2</a:t>
            </a:r>
            <a:r>
              <a:rPr lang="pt-BR" dirty="0" smtClean="0"/>
              <a:t>, esmorecem os movimentos e o animal torna-se letárgico ou </a:t>
            </a:r>
            <a:r>
              <a:rPr lang="pt-BR" u="sng" dirty="0" err="1" smtClean="0"/>
              <a:t>tórpico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Alguns animais apresentam tolerância térmica muito baixa</a:t>
            </a:r>
          </a:p>
          <a:p>
            <a:pPr lvl="1" algn="just"/>
            <a:r>
              <a:rPr lang="pt-BR" dirty="0" smtClean="0"/>
              <a:t>Os peixes da Antártida, do gênero </a:t>
            </a:r>
            <a:r>
              <a:rPr lang="pt-BR" i="1" dirty="0" err="1" smtClean="0"/>
              <a:t>Trematomus</a:t>
            </a:r>
            <a:r>
              <a:rPr lang="pt-BR" dirty="0" smtClean="0"/>
              <a:t>, possuem temperatura letal superior de cerca de 6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</a:t>
            </a:r>
            <a:r>
              <a:rPr lang="pt-BR" dirty="0" smtClean="0"/>
              <a:t> (vivem em águas com temperatura média de – 1,9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</a:t>
            </a:r>
            <a:r>
              <a:rPr lang="pt-BR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9266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Um animal pode ficar exposto a temperaturas abaixo de 0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</a:t>
            </a:r>
            <a:r>
              <a:rPr lang="pt-BR" dirty="0" smtClean="0"/>
              <a:t>, mantendo-se </a:t>
            </a:r>
            <a:r>
              <a:rPr lang="pt-BR" dirty="0" err="1" smtClean="0"/>
              <a:t>super</a:t>
            </a:r>
            <a:r>
              <a:rPr lang="pt-BR" dirty="0" smtClean="0"/>
              <a:t> resfriado, a menos que a formação de gelo se inicie.</a:t>
            </a:r>
          </a:p>
          <a:p>
            <a:pPr lvl="1" algn="just"/>
            <a:r>
              <a:rPr lang="pt-BR" dirty="0" smtClean="0"/>
              <a:t>Esses animais apresentam glicerol em alta concentração no sangue tolerando o congelamento.</a:t>
            </a:r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Peixes teleósteos têm uma concentração osmótica nos seus fluidos corpóreos de 300 a 400 </a:t>
            </a:r>
            <a:r>
              <a:rPr lang="pt-BR" dirty="0" err="1" smtClean="0"/>
              <a:t>mOsm</a:t>
            </a:r>
            <a:r>
              <a:rPr lang="pt-BR" dirty="0" smtClean="0"/>
              <a:t>, que corresponde a um ponto de congelamento de – 0,6 a – 0,8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35444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Os peixes que vivem em regiões polares nadam em águas com temperatura média de – 1,8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</a:t>
            </a:r>
            <a:r>
              <a:rPr lang="pt-BR" dirty="0" smtClean="0"/>
              <a:t>, temperatura essa  que a água congela.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Por que os peixes nadam em água com essa temperatura e não morrem?</a:t>
            </a:r>
          </a:p>
          <a:p>
            <a:pPr algn="just"/>
            <a:r>
              <a:rPr lang="pt-BR" dirty="0" smtClean="0">
                <a:solidFill>
                  <a:srgbClr val="0070C0"/>
                </a:solidFill>
              </a:rPr>
              <a:t>R. o sangue e fluidos tissulares desses animais apresentam componentes </a:t>
            </a:r>
            <a:r>
              <a:rPr lang="pt-BR" dirty="0" err="1" smtClean="0">
                <a:solidFill>
                  <a:srgbClr val="0070C0"/>
                </a:solidFill>
              </a:rPr>
              <a:t>anti</a:t>
            </a:r>
            <a:r>
              <a:rPr lang="pt-BR" dirty="0" smtClean="0">
                <a:solidFill>
                  <a:srgbClr val="0070C0"/>
                </a:solidFill>
              </a:rPr>
              <a:t> congelativos que reduzem o ponto de congelamento sem alterar o ponto de fusão;</a:t>
            </a:r>
          </a:p>
          <a:p>
            <a:pPr algn="just"/>
            <a:r>
              <a:rPr lang="pt-BR" dirty="0" smtClean="0">
                <a:solidFill>
                  <a:srgbClr val="0070C0"/>
                </a:solidFill>
              </a:rPr>
              <a:t>A substância é uma glicoproteína que atua impedindo a adição de moléculas de água à matriz de cristais de gelo e, portanto, seu desenvolvimento.</a:t>
            </a:r>
            <a:endParaRPr lang="pt-B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23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A água é essencial para a vida no planeta, sendo o componente químico mais abundante da matéria viva.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Simplificadamente, podemos descrever todos os seres vivos como uma solução aquosa envolta por uma membrana: a superfície do corpo.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385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Muitas espécies de animais aquáticos;</a:t>
            </a:r>
          </a:p>
          <a:p>
            <a:pPr algn="just"/>
            <a:r>
              <a:rPr lang="pt-BR" dirty="0" smtClean="0"/>
              <a:t>Saber a temperatura ótima de crescimento da que vocês irão optar:</a:t>
            </a:r>
          </a:p>
          <a:p>
            <a:pPr lvl="1" algn="just"/>
            <a:r>
              <a:rPr lang="pt-BR" dirty="0" smtClean="0"/>
              <a:t>Come mais;</a:t>
            </a:r>
          </a:p>
          <a:p>
            <a:pPr lvl="1" algn="just"/>
            <a:r>
              <a:rPr lang="pt-BR" dirty="0" smtClean="0"/>
              <a:t>Metaboliza melhor;</a:t>
            </a:r>
          </a:p>
          <a:p>
            <a:pPr lvl="1" algn="just"/>
            <a:r>
              <a:rPr lang="pt-BR" dirty="0" smtClean="0"/>
              <a:t>Cresce mais rápido</a:t>
            </a:r>
          </a:p>
          <a:p>
            <a:pPr lvl="1" algn="just"/>
            <a:r>
              <a:rPr lang="pt-BR" dirty="0" smtClean="0"/>
              <a:t>Etc.</a:t>
            </a:r>
            <a:endParaRPr lang="pt-BR" dirty="0"/>
          </a:p>
          <a:p>
            <a:pPr algn="just"/>
            <a:r>
              <a:rPr lang="pt-BR" dirty="0" smtClean="0"/>
              <a:t>Estratégias alimentares nos períodos críticos.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3873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Os </a:t>
            </a:r>
            <a:r>
              <a:rPr lang="pt-BR" dirty="0" smtClean="0"/>
              <a:t>organismos podem </a:t>
            </a:r>
            <a:r>
              <a:rPr lang="pt-BR" dirty="0" smtClean="0"/>
              <a:t>ser divididos em dois grupos de acordo com a capacidade de adaptação às variações do meio ambiente:</a:t>
            </a:r>
          </a:p>
          <a:p>
            <a:pPr algn="just"/>
            <a:endParaRPr lang="pt-BR" dirty="0"/>
          </a:p>
          <a:p>
            <a:pPr algn="just">
              <a:buNone/>
            </a:pPr>
            <a:r>
              <a:rPr lang="pt-BR" dirty="0"/>
              <a:t>a</a:t>
            </a:r>
            <a:r>
              <a:rPr lang="pt-BR" dirty="0" smtClean="0"/>
              <a:t>) </a:t>
            </a:r>
            <a:r>
              <a:rPr lang="pt-BR" dirty="0" smtClean="0"/>
              <a:t>homeotérmicos</a:t>
            </a:r>
            <a:endParaRPr lang="pt-BR" dirty="0" smtClean="0"/>
          </a:p>
          <a:p>
            <a:pPr algn="just"/>
            <a:endParaRPr lang="pt-BR" dirty="0"/>
          </a:p>
          <a:p>
            <a:pPr algn="just">
              <a:buNone/>
            </a:pPr>
            <a:r>
              <a:rPr lang="pt-BR" dirty="0" smtClean="0"/>
              <a:t>b) ectotérmicos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727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Homeotérmicos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Organismos que produzem e conseguem reter calor em algumas partes do corpo: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  <a:p>
            <a:pPr>
              <a:buNone/>
            </a:pPr>
            <a:r>
              <a:rPr lang="pt-BR" dirty="0" smtClean="0"/>
              <a:t>          Músculos, olhos, cérebro e vísceras </a:t>
            </a:r>
            <a:endParaRPr lang="pt-BR" dirty="0"/>
          </a:p>
        </p:txBody>
      </p:sp>
      <p:sp>
        <p:nvSpPr>
          <p:cNvPr id="4" name="Seta para baixo 3"/>
          <p:cNvSpPr/>
          <p:nvPr/>
        </p:nvSpPr>
        <p:spPr>
          <a:xfrm>
            <a:off x="3995936" y="2924944"/>
            <a:ext cx="72008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baixo 4"/>
          <p:cNvSpPr/>
          <p:nvPr/>
        </p:nvSpPr>
        <p:spPr>
          <a:xfrm>
            <a:off x="3995936" y="4581128"/>
            <a:ext cx="72008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187624" y="530120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Peixes marinhos grandes e predadores</a:t>
            </a:r>
            <a:endParaRPr lang="pt-BR" sz="3200" dirty="0"/>
          </a:p>
        </p:txBody>
      </p:sp>
      <p:pic>
        <p:nvPicPr>
          <p:cNvPr id="10242" name="Picture 2" descr="http://t1.gstatic.com/images?q=tbn:ANd9GcSM-GLK7PkEUj4VmxPBo85Mc5DJUM2AEj3mfg8aJbw7z5KgFflI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2567" y="5733256"/>
            <a:ext cx="1955938" cy="1152128"/>
          </a:xfrm>
          <a:prstGeom prst="rect">
            <a:avLst/>
          </a:prstGeom>
          <a:noFill/>
        </p:spPr>
      </p:pic>
      <p:sp>
        <p:nvSpPr>
          <p:cNvPr id="8" name="Seta dobrada para cima 7"/>
          <p:cNvSpPr/>
          <p:nvPr/>
        </p:nvSpPr>
        <p:spPr>
          <a:xfrm rot="5400000">
            <a:off x="5292080" y="5877272"/>
            <a:ext cx="648072" cy="79208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94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Essa capacidade de reter calor é importante para a natação rápida e contínua;</a:t>
            </a:r>
          </a:p>
          <a:p>
            <a:endParaRPr lang="pt-BR" dirty="0"/>
          </a:p>
          <a:p>
            <a:pPr lvl="1"/>
            <a:r>
              <a:rPr lang="pt-BR" dirty="0" smtClean="0"/>
              <a:t>Fazendo com que a contração muscular seja mais eficiente</a:t>
            </a:r>
          </a:p>
          <a:p>
            <a:pPr lvl="1"/>
            <a:endParaRPr lang="pt-BR" dirty="0"/>
          </a:p>
          <a:p>
            <a:pPr marL="914400" lvl="2" indent="0">
              <a:buNone/>
            </a:pPr>
            <a:endParaRPr lang="pt-BR" dirty="0"/>
          </a:p>
        </p:txBody>
      </p:sp>
      <p:sp>
        <p:nvSpPr>
          <p:cNvPr id="4" name="Seta em curva para a direita 3"/>
          <p:cNvSpPr/>
          <p:nvPr/>
        </p:nvSpPr>
        <p:spPr>
          <a:xfrm>
            <a:off x="611560" y="2708920"/>
            <a:ext cx="432048" cy="64807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338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Atuns conseguem manter a temperatura corporal entre 20 e 24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</a:t>
            </a:r>
            <a:r>
              <a:rPr lang="pt-BR" dirty="0" smtClean="0"/>
              <a:t>;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Mesmo variando a profundidade onde nadam;</a:t>
            </a:r>
          </a:p>
          <a:p>
            <a:pPr lvl="1"/>
            <a:r>
              <a:rPr lang="pt-BR" dirty="0" smtClean="0"/>
              <a:t>Temperatura podem chegar a 10 </a:t>
            </a:r>
            <a:r>
              <a:rPr lang="pt-BR" baseline="30000" dirty="0" err="1" smtClean="0"/>
              <a:t>o</a:t>
            </a:r>
            <a:r>
              <a:rPr lang="pt-BR" dirty="0" err="1" smtClean="0"/>
              <a:t>C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Rede de vasos sanguíneos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8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Ectotérmicos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BR" dirty="0" smtClean="0"/>
              <a:t>Peixes que possuem a temperatura corporal igual a do meio ambiente.</a:t>
            </a:r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/>
              <a:t> </a:t>
            </a:r>
            <a:r>
              <a:rPr lang="pt-BR" dirty="0" smtClean="0"/>
              <a:t>             Maioria dos peixes, anfíbios e répteis</a:t>
            </a:r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endParaRPr lang="pt-BR" dirty="0"/>
          </a:p>
        </p:txBody>
      </p:sp>
      <p:sp>
        <p:nvSpPr>
          <p:cNvPr id="4" name="Seta para baixo 3"/>
          <p:cNvSpPr/>
          <p:nvPr/>
        </p:nvSpPr>
        <p:spPr>
          <a:xfrm>
            <a:off x="3995936" y="2780928"/>
            <a:ext cx="72008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95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/>
          <a:lstStyle/>
          <a:p>
            <a:pPr algn="just"/>
            <a:r>
              <a:rPr lang="pt-BR" dirty="0"/>
              <a:t>A temperatura corporal só é diferente quando ocorre uma mudança de ambiente (</a:t>
            </a:r>
            <a:r>
              <a:rPr lang="pt-BR" dirty="0" smtClean="0"/>
              <a:t>aclimatação; fuga).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Quanto maior o tamanho do animal, maior tempo será gasto para igualar as temperaturas corporal e do meio ambiente</a:t>
            </a:r>
            <a:endParaRPr lang="pt-BR" dirty="0"/>
          </a:p>
          <a:p>
            <a:pPr algn="just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15616" y="33265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2 Considerações:</a:t>
            </a:r>
            <a:endParaRPr lang="pt-B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4729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1490</Words>
  <Application>Microsoft Office PowerPoint</Application>
  <PresentationFormat>Apresentação na tela (4:3)</PresentationFormat>
  <Paragraphs>144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Tema do Office</vt:lpstr>
      <vt:lpstr>Temperatura</vt:lpstr>
      <vt:lpstr>Introdução</vt:lpstr>
      <vt:lpstr>Apresentação do PowerPoint</vt:lpstr>
      <vt:lpstr> </vt:lpstr>
      <vt:lpstr>Homeotérmicos</vt:lpstr>
      <vt:lpstr>Apresentação do PowerPoint</vt:lpstr>
      <vt:lpstr> </vt:lpstr>
      <vt:lpstr>Ectotérmicos </vt:lpstr>
      <vt:lpstr>Apresentação do PowerPoint</vt:lpstr>
      <vt:lpstr>Homeotérmicos</vt:lpstr>
      <vt:lpstr>Ectotérmicos</vt:lpstr>
      <vt:lpstr>Regulação temperatura ectotérmicos</vt:lpstr>
      <vt:lpstr>Apresentação do PowerPoint</vt:lpstr>
      <vt:lpstr>Apresentação do PowerPoint</vt:lpstr>
      <vt:lpstr>Adaptações às variações de temperatura</vt:lpstr>
      <vt:lpstr>Tolerância</vt:lpstr>
      <vt:lpstr>Tolerância </vt:lpstr>
      <vt:lpstr>Apresentação do PowerPoint</vt:lpstr>
      <vt:lpstr>Preferência</vt:lpstr>
      <vt:lpstr>Apresentação do PowerPoint</vt:lpstr>
      <vt:lpstr>Apresentação do PowerPoint</vt:lpstr>
      <vt:lpstr>Apresentação do PowerPoint</vt:lpstr>
      <vt:lpstr>Ajustes fisiológicos</vt:lpstr>
      <vt:lpstr>Tipos de ajustes</vt:lpstr>
      <vt:lpstr>Apresentação do PowerPoint</vt:lpstr>
      <vt:lpstr>Apresentação do PowerPoint</vt:lpstr>
      <vt:lpstr>Resistência ao frio e ao congelamento</vt:lpstr>
      <vt:lpstr>Apresentação do PowerPoint</vt:lpstr>
      <vt:lpstr>Apresentação do PowerPoint</vt:lpstr>
      <vt:lpstr>Considerações finais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Temperatura</dc:title>
  <dc:creator>D</dc:creator>
  <cp:lastModifiedBy>D.</cp:lastModifiedBy>
  <cp:revision>14</cp:revision>
  <dcterms:created xsi:type="dcterms:W3CDTF">2015-05-18T17:48:55Z</dcterms:created>
  <dcterms:modified xsi:type="dcterms:W3CDTF">2021-03-29T23:43:46Z</dcterms:modified>
</cp:coreProperties>
</file>