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7" r:id="rId7"/>
    <p:sldId id="264" r:id="rId8"/>
    <p:sldId id="281" r:id="rId9"/>
    <p:sldId id="297" r:id="rId10"/>
    <p:sldId id="269" r:id="rId11"/>
    <p:sldId id="265" r:id="rId12"/>
    <p:sldId id="266" r:id="rId13"/>
    <p:sldId id="267" r:id="rId14"/>
    <p:sldId id="288" r:id="rId15"/>
    <p:sldId id="268" r:id="rId16"/>
    <p:sldId id="270" r:id="rId17"/>
    <p:sldId id="271" r:id="rId18"/>
    <p:sldId id="282" r:id="rId19"/>
    <p:sldId id="283" r:id="rId20"/>
    <p:sldId id="284" r:id="rId21"/>
    <p:sldId id="289" r:id="rId22"/>
    <p:sldId id="272" r:id="rId23"/>
    <p:sldId id="273" r:id="rId24"/>
    <p:sldId id="292" r:id="rId25"/>
    <p:sldId id="274" r:id="rId26"/>
    <p:sldId id="290" r:id="rId27"/>
    <p:sldId id="275" r:id="rId28"/>
    <p:sldId id="285" r:id="rId29"/>
    <p:sldId id="276" r:id="rId30"/>
    <p:sldId id="277" r:id="rId31"/>
    <p:sldId id="261" r:id="rId32"/>
    <p:sldId id="286" r:id="rId33"/>
    <p:sldId id="278" r:id="rId34"/>
    <p:sldId id="279" r:id="rId35"/>
    <p:sldId id="280" r:id="rId36"/>
    <p:sldId id="291" r:id="rId37"/>
    <p:sldId id="293" r:id="rId38"/>
    <p:sldId id="294" r:id="rId39"/>
    <p:sldId id="295" r:id="rId40"/>
    <p:sldId id="296" r:id="rId41"/>
    <p:sldId id="262" r:id="rId42"/>
    <p:sldId id="263" r:id="rId43"/>
    <p:sldId id="298" r:id="rId44"/>
    <p:sldId id="299" r:id="rId4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05" autoAdjust="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9AE80-4104-482F-99CD-9DB5C49B951E}" type="datetimeFigureOut">
              <a:rPr lang="pt-BR" smtClean="0"/>
              <a:t>05/07/2021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8957-CA43-4941-B903-41483BCBA1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1613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9AE80-4104-482F-99CD-9DB5C49B951E}" type="datetimeFigureOut">
              <a:rPr lang="pt-BR" smtClean="0"/>
              <a:t>05/07/2021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8957-CA43-4941-B903-41483BCBA1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40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9AE80-4104-482F-99CD-9DB5C49B951E}" type="datetimeFigureOut">
              <a:rPr lang="pt-BR" smtClean="0"/>
              <a:t>05/07/2021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8957-CA43-4941-B903-41483BCBA1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0599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9AE80-4104-482F-99CD-9DB5C49B951E}" type="datetimeFigureOut">
              <a:rPr lang="pt-BR" smtClean="0"/>
              <a:t>05/07/2021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8957-CA43-4941-B903-41483BCBA1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3626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9AE80-4104-482F-99CD-9DB5C49B951E}" type="datetimeFigureOut">
              <a:rPr lang="pt-BR" smtClean="0"/>
              <a:t>05/07/2021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8957-CA43-4941-B903-41483BCBA1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470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9AE80-4104-482F-99CD-9DB5C49B951E}" type="datetimeFigureOut">
              <a:rPr lang="pt-BR" smtClean="0"/>
              <a:t>05/07/2021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8957-CA43-4941-B903-41483BCBA1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546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9AE80-4104-482F-99CD-9DB5C49B951E}" type="datetimeFigureOut">
              <a:rPr lang="pt-BR" smtClean="0"/>
              <a:t>05/07/2021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8957-CA43-4941-B903-41483BCBA1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140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9AE80-4104-482F-99CD-9DB5C49B951E}" type="datetimeFigureOut">
              <a:rPr lang="pt-BR" smtClean="0"/>
              <a:t>05/07/2021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8957-CA43-4941-B903-41483BCBA1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7890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9AE80-4104-482F-99CD-9DB5C49B951E}" type="datetimeFigureOut">
              <a:rPr lang="pt-BR" smtClean="0"/>
              <a:t>05/07/2021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8957-CA43-4941-B903-41483BCBA1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7565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9AE80-4104-482F-99CD-9DB5C49B951E}" type="datetimeFigureOut">
              <a:rPr lang="pt-BR" smtClean="0"/>
              <a:t>05/07/2021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8957-CA43-4941-B903-41483BCBA1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9AE80-4104-482F-99CD-9DB5C49B951E}" type="datetimeFigureOut">
              <a:rPr lang="pt-BR" smtClean="0"/>
              <a:t>05/07/2021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8957-CA43-4941-B903-41483BCBA1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960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9AE80-4104-482F-99CD-9DB5C49B951E}" type="datetimeFigureOut">
              <a:rPr lang="pt-BR" smtClean="0"/>
              <a:t>05/07/2021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88957-CA43-4941-B903-41483BCBA1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6314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lEfshsoyZk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fisicaebiologia.blogspot.com/2010/05/linha-lateral.html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b.esalq.usp.br/leb/aulas/lce1302/tubarao.html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2s7EX0H3sI" TargetMode="External"/><Relationship Id="rId2" Type="http://schemas.openxmlformats.org/officeDocument/2006/relationships/hyperlink" Target="https://www.youtube.com/watch?v=8-S5yQzdvc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FsAOa-iWsfk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Animais Aquáticos Cultiváveis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944"/>
          </a:xfrm>
        </p:spPr>
        <p:txBody>
          <a:bodyPr/>
          <a:lstStyle/>
          <a:p>
            <a:r>
              <a:rPr lang="pt-BR" dirty="0" smtClean="0"/>
              <a:t>Sistema sensorial</a:t>
            </a:r>
            <a:endParaRPr lang="pt-BR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4355976" y="5038328"/>
            <a:ext cx="3456384" cy="838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Prof. Dacley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95536" y="18864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Universidade Federal da Grande Dourados – UFGD</a:t>
            </a:r>
          </a:p>
          <a:p>
            <a:pPr algn="ctr"/>
            <a:r>
              <a:rPr lang="pt-BR" sz="2400" dirty="0" smtClean="0"/>
              <a:t>Faculdade de Ciências Agrárias – FCA</a:t>
            </a:r>
          </a:p>
          <a:p>
            <a:pPr algn="ctr"/>
            <a:r>
              <a:rPr lang="pt-BR" sz="2400" dirty="0" smtClean="0"/>
              <a:t>Engenharia de Aquicultura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58454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Quimiorrecepção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Sistema olfatório;</a:t>
            </a:r>
          </a:p>
          <a:p>
            <a:endParaRPr lang="pt-BR" dirty="0"/>
          </a:p>
          <a:p>
            <a:r>
              <a:rPr lang="pt-BR" dirty="0" smtClean="0"/>
              <a:t>Sistema gustativo.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391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 olfatório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/>
              <a:t>O sistema olfatório é fundamental para a sobrevivência do animal, pois ele é importante na detecção da presença de alimento e de predadores, além de estímulos relacionados ao comportamento reprodutivo, através da percepção de alterações hormonais;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 olfato é um mediador geral dos sinais químicos envolvidos em vários comportamentos de teleósteos, incluindo seleção de habitat, migração, formação de casais, cuidados parentais e prevenção à predação.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390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4525963"/>
          </a:xfrm>
        </p:spPr>
        <p:txBody>
          <a:bodyPr/>
          <a:lstStyle/>
          <a:p>
            <a:pPr algn="just"/>
            <a:r>
              <a:rPr lang="pt-BR" dirty="0" smtClean="0"/>
              <a:t>A morfologia dos órgãos olfativos varia em função das espécies de peixes;</a:t>
            </a:r>
          </a:p>
          <a:p>
            <a:pPr lvl="1" algn="just"/>
            <a:r>
              <a:rPr lang="pt-BR" dirty="0" smtClean="0"/>
              <a:t>Tubarões e enguias </a:t>
            </a:r>
            <a:r>
              <a:rPr lang="pt-BR" dirty="0" smtClean="0">
                <a:sym typeface="Wingdings" pitchFamily="2" charset="2"/>
              </a:rPr>
              <a:t> bem desenvolvidos (macrosmáticos - aguçado)</a:t>
            </a:r>
          </a:p>
          <a:p>
            <a:pPr marL="457200" lvl="1" indent="0" algn="just">
              <a:buNone/>
            </a:pPr>
            <a:endParaRPr lang="pt-BR" dirty="0"/>
          </a:p>
          <a:p>
            <a:pPr algn="just"/>
            <a:r>
              <a:rPr lang="pt-BR" dirty="0" smtClean="0"/>
              <a:t>As cavidades nasais são revestidas pelo epitélio olfativo, que organiza-se em uma série de lamelas, formando as rosetas olfatórias.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516416"/>
            <a:ext cx="5040560" cy="232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0" y="647301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Araújo (2011)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479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441398"/>
            <a:ext cx="5184576" cy="344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403648" y="647301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Araújo (2011)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67544" y="260648"/>
            <a:ext cx="81369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800" dirty="0" smtClean="0"/>
              <a:t>O epitélio olfativo dos teleósteos é composto por </a:t>
            </a:r>
            <a:r>
              <a:rPr lang="pt-BR" sz="2800" u="sng" dirty="0" smtClean="0"/>
              <a:t>células receptoras</a:t>
            </a:r>
            <a:r>
              <a:rPr lang="pt-BR" sz="2800" dirty="0" smtClean="0"/>
              <a:t>, células de sustentação e células basais.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800" dirty="0" smtClean="0"/>
              <a:t>As células receptoras são neurônios que detectam odores;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800" dirty="0" smtClean="0"/>
              <a:t>A informação das células receptoras são transmitidas ao bulbo olfativo, onde os sinais são processados e integrados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79024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93403"/>
            <a:ext cx="6912768" cy="4591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4525963"/>
          </a:xfrm>
        </p:spPr>
        <p:txBody>
          <a:bodyPr/>
          <a:lstStyle/>
          <a:p>
            <a:r>
              <a:rPr lang="pt-BR" dirty="0" smtClean="0"/>
              <a:t>Portanto, o sentido do olfato é empregado no processamento de informações químicas detectadas e transmitidas ao sistema nervoso central por meio de neurônios que compõe o nervo olfativo.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95536" y="6288351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Araújo (2011)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856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 gustativo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pt-BR" dirty="0" smtClean="0"/>
              <a:t>Os botões gustativos são órgãos sensoriais que os animais vertebrados, usam para aumentar o potencial de busca de alimento, selecionando substâncias comestíveis e rejeitando as não comestíveis.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Estão distribuídos em estruturas externas, como lábios superior e inferior e nas diversas regiões do epitélio da cabeça, bem como em estruturas internas da boca, como arcos branquiais e faringe;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Podem apresentar-se isolados ou agrupados;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 paladar é o sentido que processa informações químicas detectadas por células gustativas e transmitidas centralmente pelos nervos facial, glossofaríngeo e vagal.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386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3057525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776158" y="642597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Araújo (2011)</a:t>
            </a:r>
            <a:endParaRPr lang="pt-B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148075"/>
            <a:ext cx="514533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140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25963"/>
          </a:xfrm>
        </p:spPr>
        <p:txBody>
          <a:bodyPr/>
          <a:lstStyle/>
          <a:p>
            <a:pPr algn="just"/>
            <a:r>
              <a:rPr lang="pt-BR" dirty="0" smtClean="0"/>
              <a:t>Em um estudo </a:t>
            </a:r>
            <a:r>
              <a:rPr lang="pt-BR" dirty="0" err="1" smtClean="0"/>
              <a:t>anatomo</a:t>
            </a:r>
            <a:r>
              <a:rPr lang="pt-BR" dirty="0" smtClean="0"/>
              <a:t>-histológico realizado no gênero </a:t>
            </a:r>
            <a:r>
              <a:rPr lang="pt-BR" i="1" dirty="0" err="1" smtClean="0"/>
              <a:t>Mullus</a:t>
            </a:r>
            <a:r>
              <a:rPr lang="pt-BR" dirty="0" smtClean="0"/>
              <a:t>, foi observado que os botões gustativos presentes nos barbilhões, além da função gustativa, apresentam uma possível função táctil, como a linha lateral, devido a presença de elementos sensitivos e glandulares no seu epitélio.</a:t>
            </a:r>
            <a:endParaRPr lang="pt-BR" dirty="0"/>
          </a:p>
        </p:txBody>
      </p:sp>
      <p:pic>
        <p:nvPicPr>
          <p:cNvPr id="6146" name="Picture 2" descr="FAO Fisheries &amp;amp; Aquaculture - Species Fact Sheets - Mullus surmuletus  (Linnaeus, 175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653136"/>
            <a:ext cx="372454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131840" y="609329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Figura: FAO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6791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2536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776158" y="642597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Araújo (2011)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625369" y="188640"/>
            <a:ext cx="39790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err="1" smtClean="0"/>
              <a:t>Ol</a:t>
            </a:r>
            <a:r>
              <a:rPr lang="pt-BR" dirty="0" smtClean="0"/>
              <a:t> = olho; </a:t>
            </a:r>
            <a:r>
              <a:rPr lang="pt-BR" dirty="0" err="1" smtClean="0"/>
              <a:t>bmx</a:t>
            </a:r>
            <a:r>
              <a:rPr lang="pt-BR" dirty="0" smtClean="0"/>
              <a:t> = barbilhão maxilar; </a:t>
            </a:r>
            <a:r>
              <a:rPr lang="pt-BR" dirty="0" err="1" smtClean="0"/>
              <a:t>bf</a:t>
            </a:r>
            <a:r>
              <a:rPr lang="pt-BR" dirty="0" smtClean="0"/>
              <a:t> = cavidade </a:t>
            </a:r>
            <a:r>
              <a:rPr lang="pt-BR" dirty="0" err="1" smtClean="0"/>
              <a:t>bucofaríngea</a:t>
            </a:r>
            <a:r>
              <a:rPr lang="pt-BR" dirty="0" smtClean="0"/>
              <a:t>; </a:t>
            </a:r>
            <a:r>
              <a:rPr lang="pt-BR" dirty="0" err="1" smtClean="0"/>
              <a:t>bg</a:t>
            </a:r>
            <a:r>
              <a:rPr lang="pt-BR" dirty="0" smtClean="0"/>
              <a:t> = botões gustativos. Cabeças de setas = </a:t>
            </a:r>
            <a:r>
              <a:rPr lang="pt-BR" dirty="0" err="1" smtClean="0"/>
              <a:t>placódio</a:t>
            </a:r>
            <a:r>
              <a:rPr lang="pt-BR" dirty="0" smtClean="0"/>
              <a:t> nasal (formando narina A </a:t>
            </a:r>
            <a:r>
              <a:rPr lang="pt-BR" dirty="0" err="1" smtClean="0"/>
              <a:t>a</a:t>
            </a:r>
            <a:r>
              <a:rPr lang="pt-BR" dirty="0" smtClean="0"/>
              <a:t> E) ou narina (F e G)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3543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223838"/>
            <a:ext cx="7029450" cy="641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95536" y="642597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Araújo (2011)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7585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/>
          </a:bodyPr>
          <a:lstStyle/>
          <a:p>
            <a:r>
              <a:rPr lang="pt-BR" dirty="0" smtClean="0"/>
              <a:t>O sistema sensorial de teleósteos é composto por:</a:t>
            </a:r>
          </a:p>
          <a:p>
            <a:pPr lvl="1"/>
            <a:r>
              <a:rPr lang="pt-BR" dirty="0" smtClean="0"/>
              <a:t>Ouvidos internos e células </a:t>
            </a:r>
            <a:r>
              <a:rPr lang="pt-BR" dirty="0" err="1" smtClean="0"/>
              <a:t>mecanorreceptoras</a:t>
            </a:r>
            <a:r>
              <a:rPr lang="pt-BR" dirty="0" smtClean="0"/>
              <a:t> e </a:t>
            </a:r>
            <a:r>
              <a:rPr lang="pt-BR" dirty="0" err="1" smtClean="0"/>
              <a:t>eletrorreceptoras</a:t>
            </a:r>
            <a:r>
              <a:rPr lang="pt-BR" dirty="0" smtClean="0"/>
              <a:t>;</a:t>
            </a:r>
          </a:p>
          <a:p>
            <a:pPr lvl="2"/>
            <a:r>
              <a:rPr lang="pt-BR" dirty="0" smtClean="0"/>
              <a:t>Sistema acústico lateral (tato, equilíbrio e audição)</a:t>
            </a:r>
            <a:endParaRPr lang="pt-BR" dirty="0"/>
          </a:p>
          <a:p>
            <a:pPr lvl="1"/>
            <a:r>
              <a:rPr lang="pt-BR" dirty="0" smtClean="0"/>
              <a:t>Sistema olfatório;</a:t>
            </a:r>
          </a:p>
          <a:p>
            <a:pPr lvl="2"/>
            <a:r>
              <a:rPr lang="pt-BR" dirty="0" smtClean="0"/>
              <a:t>olfato</a:t>
            </a:r>
            <a:endParaRPr lang="pt-BR" dirty="0"/>
          </a:p>
          <a:p>
            <a:pPr lvl="1"/>
            <a:r>
              <a:rPr lang="pt-BR" dirty="0" smtClean="0"/>
              <a:t>Botões gustativos</a:t>
            </a:r>
          </a:p>
          <a:p>
            <a:pPr lvl="2"/>
            <a:r>
              <a:rPr lang="pt-BR" dirty="0" smtClean="0"/>
              <a:t>paladar</a:t>
            </a:r>
            <a:endParaRPr lang="pt-BR" dirty="0"/>
          </a:p>
          <a:p>
            <a:pPr lvl="1"/>
            <a:r>
              <a:rPr lang="pt-BR" dirty="0" smtClean="0"/>
              <a:t>Sistema óptico</a:t>
            </a:r>
          </a:p>
          <a:p>
            <a:pPr lvl="2"/>
            <a:r>
              <a:rPr lang="pt-BR" dirty="0" smtClean="0"/>
              <a:t>visão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9226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8640"/>
            <a:ext cx="9143999" cy="55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776158" y="642597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Araújo (2011)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8474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598966"/>
            <a:ext cx="4937348" cy="318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712669" y="3643562"/>
            <a:ext cx="2849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Cestarolli</a:t>
            </a:r>
            <a:r>
              <a:rPr lang="pt-BR" dirty="0" smtClean="0"/>
              <a:t>, 2005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67544" y="332656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2400" dirty="0" smtClean="0"/>
              <a:t>A presença desses botões gustativos deve responder pela percepção da </a:t>
            </a:r>
            <a:r>
              <a:rPr lang="pt-BR" sz="2400" dirty="0" err="1" smtClean="0"/>
              <a:t>palatabilidade</a:t>
            </a:r>
            <a:r>
              <a:rPr lang="pt-BR" sz="2400" dirty="0" smtClean="0"/>
              <a:t> do alimento apreendido, antes da alimentação!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sz="2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400" dirty="0" smtClean="0"/>
              <a:t>Talvez por isso, durante a fase de transição alimentar, os peixes devolvem o alimento inerte</a:t>
            </a:r>
            <a:endParaRPr lang="pt-BR" sz="2400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52" y="5592347"/>
            <a:ext cx="730567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166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Mecanorrecepção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Linha lateral;</a:t>
            </a:r>
          </a:p>
          <a:p>
            <a:endParaRPr lang="pt-BR" dirty="0"/>
          </a:p>
          <a:p>
            <a:r>
              <a:rPr lang="pt-BR" dirty="0" smtClean="0"/>
              <a:t>Ouvido interno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6900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Linha lateral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pt-BR" dirty="0" smtClean="0"/>
              <a:t>A linha lateral é composta por </a:t>
            </a:r>
            <a:r>
              <a:rPr lang="pt-BR" u="sng" dirty="0" err="1" smtClean="0"/>
              <a:t>neuromastos</a:t>
            </a:r>
            <a:r>
              <a:rPr lang="pt-BR" dirty="0" smtClean="0"/>
              <a:t> (estrutura </a:t>
            </a:r>
            <a:r>
              <a:rPr lang="pt-BR" dirty="0" err="1" smtClean="0"/>
              <a:t>mecanorreceptoras</a:t>
            </a:r>
            <a:r>
              <a:rPr lang="pt-BR" dirty="0" smtClean="0"/>
              <a:t>), que detectam movimentos da água, sons de frequência de cerca de 500 Hz </a:t>
            </a:r>
            <a:r>
              <a:rPr lang="pt-BR" sz="1800" dirty="0" smtClean="0"/>
              <a:t>(</a:t>
            </a:r>
            <a:r>
              <a:rPr lang="pt-BR" sz="1800" dirty="0" smtClean="0">
                <a:hlinkClick r:id="rId2"/>
              </a:rPr>
              <a:t>https://www.youtube.com/watch?v=GlEfshsoyZk</a:t>
            </a:r>
            <a:r>
              <a:rPr lang="pt-BR" sz="1800" dirty="0" smtClean="0"/>
              <a:t>), </a:t>
            </a:r>
            <a:r>
              <a:rPr lang="pt-BR" dirty="0" smtClean="0"/>
              <a:t>e campos magnéticos, contribuindo na localização de obstáculos;</a:t>
            </a:r>
          </a:p>
          <a:p>
            <a:pPr algn="just"/>
            <a:r>
              <a:rPr lang="pt-BR" dirty="0" smtClean="0"/>
              <a:t>Esse sistema auxilia o animal na locomoção na coluna d’água, detecção de presas e predadores e durante a atividade sexual;</a:t>
            </a:r>
          </a:p>
          <a:p>
            <a:pPr algn="just"/>
            <a:r>
              <a:rPr lang="pt-BR" dirty="0" smtClean="0"/>
              <a:t>Ainda, atua como um mecanismo compensatório em peixes com sistema visual deficiente ou precário.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4015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/>
              <a:t>A linha lateral é um sistema sensorial que está acoplado ao ouvido interno, sensível a estímulos mecânicos gerados por outros animais e movimentos de massas de água;</a:t>
            </a:r>
          </a:p>
          <a:p>
            <a:pPr algn="just"/>
            <a:r>
              <a:rPr lang="pt-BR" sz="2800" dirty="0" smtClean="0"/>
              <a:t>Estruturalmente, são poros envoltos por dentículos dérmicos, que levam à canais que direcionam a água para o interior da cavidade do poro até sua unidade funcional, o </a:t>
            </a:r>
            <a:r>
              <a:rPr lang="pt-BR" sz="2800" dirty="0" err="1" smtClean="0"/>
              <a:t>neuromasto</a:t>
            </a:r>
            <a:r>
              <a:rPr lang="pt-BR" sz="2800" dirty="0" smtClean="0"/>
              <a:t>.</a:t>
            </a:r>
            <a:endParaRPr lang="pt-BR" sz="2800" dirty="0"/>
          </a:p>
        </p:txBody>
      </p:sp>
      <p:pic>
        <p:nvPicPr>
          <p:cNvPr id="1026" name="Picture 2" descr="Física e Biologia: LINHA LATE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367" y="4365104"/>
            <a:ext cx="3236633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-36512" y="651605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3"/>
              </a:rPr>
              <a:t>http://</a:t>
            </a:r>
            <a:r>
              <a:rPr lang="pt-BR" dirty="0" smtClean="0">
                <a:hlinkClick r:id="rId3"/>
              </a:rPr>
              <a:t>fisicaebiologia.blogspot.com/2010/05/linha-lateral.html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64954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5038"/>
            <a:ext cx="8640960" cy="616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915816" y="642344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Araújo (2011)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07806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748680"/>
          </a:xfrm>
        </p:spPr>
        <p:txBody>
          <a:bodyPr/>
          <a:lstStyle/>
          <a:p>
            <a:pPr marL="0" indent="0">
              <a:buNone/>
            </a:pPr>
            <a:r>
              <a:rPr lang="pt-BR" i="1" dirty="0" err="1" smtClean="0"/>
              <a:t>Plecoglossus</a:t>
            </a:r>
            <a:r>
              <a:rPr lang="pt-BR" i="1" dirty="0" smtClean="0"/>
              <a:t> </a:t>
            </a:r>
            <a:r>
              <a:rPr lang="pt-BR" i="1" dirty="0" err="1" smtClean="0"/>
              <a:t>altivelis</a:t>
            </a:r>
            <a:endParaRPr lang="pt-BR" i="1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345632" y="1600200"/>
            <a:ext cx="4114800" cy="748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i="1" dirty="0" err="1" smtClean="0"/>
              <a:t>Gnathopogon</a:t>
            </a:r>
            <a:r>
              <a:rPr lang="pt-BR" i="1" dirty="0" smtClean="0"/>
              <a:t> </a:t>
            </a:r>
            <a:r>
              <a:rPr lang="pt-BR" i="1" dirty="0" err="1" smtClean="0"/>
              <a:t>elongatus</a:t>
            </a:r>
            <a:endParaRPr lang="pt-BR" i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755576" y="565824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Nada ativamente em direção ao mar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582585" y="5648474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Detectar o fluxo mínimo de água produzido por suas presas o </a:t>
            </a:r>
            <a:r>
              <a:rPr lang="pt-BR" dirty="0" err="1" smtClean="0"/>
              <a:t>zooplâncton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1547664" y="2996952"/>
            <a:ext cx="568863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691680" y="2996952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err="1" smtClean="0">
                <a:solidFill>
                  <a:schemeClr val="bg1"/>
                </a:solidFill>
              </a:rPr>
              <a:t>Neuromastos</a:t>
            </a:r>
            <a:r>
              <a:rPr lang="pt-BR" sz="2800" dirty="0" smtClean="0">
                <a:solidFill>
                  <a:schemeClr val="bg1"/>
                </a:solidFill>
              </a:rPr>
              <a:t> bem desenvolvidos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9" name="Seta para baixo 8"/>
          <p:cNvSpPr/>
          <p:nvPr/>
        </p:nvSpPr>
        <p:spPr>
          <a:xfrm>
            <a:off x="6166761" y="4005064"/>
            <a:ext cx="493471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baixo 9"/>
          <p:cNvSpPr/>
          <p:nvPr/>
        </p:nvSpPr>
        <p:spPr>
          <a:xfrm>
            <a:off x="1907704" y="4005064"/>
            <a:ext cx="493471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395536" y="5517232"/>
            <a:ext cx="3672408" cy="1224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355976" y="5517232"/>
            <a:ext cx="3672408" cy="1224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baixo 12"/>
          <p:cNvSpPr/>
          <p:nvPr/>
        </p:nvSpPr>
        <p:spPr>
          <a:xfrm>
            <a:off x="2555776" y="2348880"/>
            <a:ext cx="57606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baixo 13"/>
          <p:cNvSpPr/>
          <p:nvPr/>
        </p:nvSpPr>
        <p:spPr>
          <a:xfrm>
            <a:off x="5436096" y="2348880"/>
            <a:ext cx="57606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458" name="Picture 2" descr="Pin on Art illustration: all kinds of fish in the World with other Aquatic  Crea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00" y="304056"/>
            <a:ext cx="3425103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755576" y="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Imagem: </a:t>
            </a:r>
            <a:r>
              <a:rPr lang="pt-BR" dirty="0" err="1" smtClean="0"/>
              <a:t>Pinterest</a:t>
            </a:r>
            <a:endParaRPr lang="pt-BR" dirty="0"/>
          </a:p>
        </p:txBody>
      </p:sp>
      <p:pic>
        <p:nvPicPr>
          <p:cNvPr id="19460" name="Picture 4" descr="Gnathopogon elongat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390" y="397768"/>
            <a:ext cx="2542825" cy="11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5165390" y="0"/>
            <a:ext cx="2542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Imagem: </a:t>
            </a:r>
            <a:r>
              <a:rPr lang="pt-BR" dirty="0" err="1" smtClean="0"/>
              <a:t>FishBase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6539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36912"/>
            <a:ext cx="6524625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915816" y="642344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Araújo (2011)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95536" y="332656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/>
              <a:t>Apresentação dos </a:t>
            </a:r>
            <a:r>
              <a:rPr lang="pt-BR" sz="2400" dirty="0" err="1" smtClean="0"/>
              <a:t>neuromastos</a:t>
            </a:r>
            <a:r>
              <a:rPr lang="pt-BR" sz="2400" dirty="0" smtClean="0"/>
              <a:t> como um aglomerado de células sensoriais e de suporte espalhados sobre a superfície do corpo e da cabeça da truta (</a:t>
            </a:r>
            <a:r>
              <a:rPr lang="pt-BR" sz="2400" dirty="0" err="1" smtClean="0"/>
              <a:t>Ghysen</a:t>
            </a:r>
            <a:r>
              <a:rPr lang="pt-BR" sz="2400" dirty="0" smtClean="0"/>
              <a:t> e </a:t>
            </a:r>
            <a:r>
              <a:rPr lang="pt-BR" sz="2400" dirty="0" err="1" smtClean="0"/>
              <a:t>Chaudière</a:t>
            </a:r>
            <a:r>
              <a:rPr lang="pt-BR" sz="2400" dirty="0" smtClean="0"/>
              <a:t>, 2004).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24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/>
              <a:t>Os </a:t>
            </a:r>
            <a:r>
              <a:rPr lang="pt-BR" sz="2400" dirty="0" err="1" smtClean="0"/>
              <a:t>neuromastos</a:t>
            </a:r>
            <a:r>
              <a:rPr lang="pt-BR" sz="2400" dirty="0" smtClean="0"/>
              <a:t> têm origem ainda na fase embrionária.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43395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4" y="0"/>
            <a:ext cx="524996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5496" y="6441349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Araújo (2011)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569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Ouvido interno (labirinto membranoso)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886003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>Os peixes possuem mecanismos que lhe permitem distinguir sons do ruído gerado por água turbulenta ou por outras fontes, já que têm a capacidade de detectar estímulos infrassônicos (1Hz);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Possuem os ossículos de Weber que encontram-se sob a bexiga natatória e tem a função de transmitir as vibrações sonoras recebidas pela bexiga natatória para o ouvido interno;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Tanto a bexiga natatória quanto o aparelho de Weber são utilizados como amplificadores acústicos, o que é importante para a comunicação sonora entre os animais.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04844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Origem dos sistemas sensoriais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pt-BR" dirty="0" smtClean="0"/>
              <a:t>Se originam a partir de placódios, que são estruturas derivadas da ectoderme adjacente ao tubo neural (Então a origem do sistema sensorial é o sistema nervoso – tubo neural).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Originam-se como espessamentos pareados do epitélio ectodérmico cefálico, originando distinto tipos de estruturas, especialmente do sistema nervoso periférico e sensorial.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Os placódios sensoriais da linha lateral originam derivados </a:t>
            </a:r>
            <a:r>
              <a:rPr lang="pt-BR" dirty="0" err="1" smtClean="0"/>
              <a:t>mecano</a:t>
            </a:r>
            <a:r>
              <a:rPr lang="pt-BR" dirty="0" smtClean="0"/>
              <a:t> e </a:t>
            </a:r>
            <a:r>
              <a:rPr lang="pt-BR" dirty="0" err="1" smtClean="0"/>
              <a:t>eletrorreceptores</a:t>
            </a:r>
            <a:r>
              <a:rPr lang="pt-BR" dirty="0" smtClean="0"/>
              <a:t>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Os placódios óticos originam o aparelho vestibular e os ouvidos internos;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Os placódios olfativos originam os epitélios nasais e olfativos;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Os placódios ópticos originam o cristalino.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46169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395536" y="1525859"/>
            <a:ext cx="7893260" cy="5143501"/>
            <a:chOff x="395536" y="548680"/>
            <a:chExt cx="7893260" cy="5143501"/>
          </a:xfrm>
        </p:grpSpPr>
        <p:pic>
          <p:nvPicPr>
            <p:cNvPr id="7" name="Picture 2" descr="Lecture 20 October 22 2008 Semicircular canals otolith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548680"/>
              <a:ext cx="6858000" cy="5143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tângulo 7"/>
            <p:cNvSpPr/>
            <p:nvPr/>
          </p:nvSpPr>
          <p:spPr>
            <a:xfrm>
              <a:off x="3635896" y="1556792"/>
              <a:ext cx="93610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3635896" y="1556792"/>
              <a:ext cx="108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 smtClean="0"/>
                <a:t>Labirinto membranoso</a:t>
              </a:r>
              <a:endParaRPr lang="pt-BR" sz="1200" dirty="0"/>
            </a:p>
          </p:txBody>
        </p:sp>
        <p:sp>
          <p:nvSpPr>
            <p:cNvPr id="10" name="Retângulo 9"/>
            <p:cNvSpPr/>
            <p:nvPr/>
          </p:nvSpPr>
          <p:spPr>
            <a:xfrm>
              <a:off x="1907704" y="548680"/>
              <a:ext cx="4392488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5652120" y="1268760"/>
              <a:ext cx="1656184" cy="5188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6632612" y="5173317"/>
              <a:ext cx="1656184" cy="5188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395536" y="3120430"/>
              <a:ext cx="1656184" cy="7406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6480212" y="4797152"/>
              <a:ext cx="684076" cy="3761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6480212" y="4797152"/>
              <a:ext cx="1116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 smtClean="0"/>
                <a:t>Bexiga natatória</a:t>
              </a:r>
              <a:endParaRPr lang="pt-BR" sz="1200" dirty="0"/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5508104" y="1988840"/>
              <a:ext cx="180020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5868144" y="1916832"/>
              <a:ext cx="20162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 smtClean="0"/>
                <a:t>Direção de transmissão da vibração</a:t>
              </a:r>
              <a:endParaRPr lang="pt-BR" sz="1200" dirty="0"/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3635896" y="2168860"/>
              <a:ext cx="1080120" cy="4680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3779912" y="2319263"/>
              <a:ext cx="1296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 smtClean="0"/>
                <a:t>Extensão do labirinto</a:t>
              </a:r>
              <a:endParaRPr lang="pt-BR" sz="1200" dirty="0"/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4632089" y="1772816"/>
              <a:ext cx="936104" cy="3748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4716016" y="1787624"/>
              <a:ext cx="1296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 smtClean="0"/>
                <a:t>Vértebras fundidas</a:t>
              </a:r>
              <a:endParaRPr lang="pt-BR" sz="1200" dirty="0"/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4328592" y="5027984"/>
              <a:ext cx="603448" cy="2308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4223879" y="5013176"/>
              <a:ext cx="9241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 smtClean="0"/>
                <a:t>Ligamento</a:t>
              </a:r>
              <a:endParaRPr lang="pt-BR" sz="1200" dirty="0"/>
            </a:p>
          </p:txBody>
        </p:sp>
      </p:grpSp>
      <p:sp>
        <p:nvSpPr>
          <p:cNvPr id="4" name="CaixaDeTexto 3"/>
          <p:cNvSpPr txBox="1"/>
          <p:nvPr/>
        </p:nvSpPr>
        <p:spPr>
          <a:xfrm>
            <a:off x="179512" y="260648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/>
              <a:t>O ouvido interno é responsável pelo equilíbrio e detecção de sons.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/>
              <a:t>Tem origem, ainda na fase embrionária, da vesícula ótica.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/>
              <a:t>Os otólitos fazem parte do ouvido interno (são eles que detectam a aceleração e a vibração do som).</a:t>
            </a:r>
            <a:endParaRPr lang="pt-BR" sz="24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2195736" y="6372036"/>
            <a:ext cx="5264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Estrutura do Aparelho de Weber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094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4525963"/>
          </a:xfrm>
        </p:spPr>
        <p:txBody>
          <a:bodyPr/>
          <a:lstStyle/>
          <a:p>
            <a:r>
              <a:rPr lang="pt-BR" dirty="0" smtClean="0"/>
              <a:t>O sistema acústico lateral dos peixes consiste do ouvido interno (labirinto membranoso) e da linha lateral (</a:t>
            </a:r>
            <a:r>
              <a:rPr lang="pt-BR" dirty="0" err="1" smtClean="0"/>
              <a:t>neuromastos</a:t>
            </a:r>
            <a:r>
              <a:rPr lang="pt-BR" dirty="0" smtClean="0"/>
              <a:t>)</a:t>
            </a:r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77" y="2348880"/>
            <a:ext cx="6741580" cy="443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948264" y="544522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Araújo (2011)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063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6571"/>
            <a:ext cx="6381750" cy="638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491880" y="639782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Araújo (2011)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26417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err="1" smtClean="0"/>
              <a:t>Eletrorrecepção</a:t>
            </a:r>
            <a:r>
              <a:rPr lang="pt-BR" sz="3600" dirty="0" smtClean="0"/>
              <a:t>: receptores </a:t>
            </a:r>
            <a:r>
              <a:rPr lang="pt-BR" sz="3600" dirty="0" err="1" smtClean="0"/>
              <a:t>ampuliformes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5069160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Pertence ao sistema da linha lateral, mas difere dos </a:t>
            </a:r>
            <a:r>
              <a:rPr lang="pt-BR" dirty="0" err="1" smtClean="0"/>
              <a:t>neuromastos</a:t>
            </a:r>
            <a:r>
              <a:rPr lang="pt-BR" dirty="0" smtClean="0"/>
              <a:t> pelo tipo de recepção.</a:t>
            </a:r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Menos de 1% das espécies de peixes possuem, é mais fácil ser observado em siluriformes.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899592" y="2924944"/>
            <a:ext cx="7560840" cy="1008112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899592" y="4293096"/>
            <a:ext cx="756084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115616" y="3121804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err="1" smtClean="0">
                <a:solidFill>
                  <a:schemeClr val="bg1"/>
                </a:solidFill>
              </a:rPr>
              <a:t>Neuromastos</a:t>
            </a:r>
            <a:r>
              <a:rPr lang="pt-BR" sz="2800" dirty="0" smtClean="0">
                <a:solidFill>
                  <a:schemeClr val="bg1"/>
                </a:solidFill>
              </a:rPr>
              <a:t> são </a:t>
            </a:r>
            <a:r>
              <a:rPr lang="pt-BR" sz="2800" dirty="0" err="1" smtClean="0">
                <a:solidFill>
                  <a:schemeClr val="bg1"/>
                </a:solidFill>
              </a:rPr>
              <a:t>mecanorreceptores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115616" y="4561964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</a:rPr>
              <a:t>Receptores </a:t>
            </a:r>
            <a:r>
              <a:rPr lang="pt-BR" sz="2800" dirty="0" err="1" smtClean="0">
                <a:solidFill>
                  <a:schemeClr val="bg1"/>
                </a:solidFill>
              </a:rPr>
              <a:t>ampuliformes</a:t>
            </a:r>
            <a:r>
              <a:rPr lang="pt-BR" sz="2800" dirty="0" smtClean="0">
                <a:solidFill>
                  <a:schemeClr val="bg1"/>
                </a:solidFill>
              </a:rPr>
              <a:t> são </a:t>
            </a:r>
            <a:r>
              <a:rPr lang="pt-BR" sz="2800" dirty="0" err="1" smtClean="0">
                <a:solidFill>
                  <a:schemeClr val="bg1"/>
                </a:solidFill>
              </a:rPr>
              <a:t>eletrorreceptores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9801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Nos siluriformes esses receptores ficam localizados na epiderme em peixes de água doce;</a:t>
            </a:r>
          </a:p>
          <a:p>
            <a:pPr algn="just"/>
            <a:r>
              <a:rPr lang="pt-BR" dirty="0" smtClean="0"/>
              <a:t>Atuam na detecção de estímulos elétricos </a:t>
            </a:r>
            <a:r>
              <a:rPr lang="pt-BR" dirty="0" smtClean="0">
                <a:solidFill>
                  <a:srgbClr val="C00000"/>
                </a:solidFill>
              </a:rPr>
              <a:t>produzidos por fontes inanimadas</a:t>
            </a:r>
            <a:r>
              <a:rPr lang="pt-BR" dirty="0" smtClean="0"/>
              <a:t> ou por outros </a:t>
            </a:r>
            <a:r>
              <a:rPr lang="pt-BR" dirty="0" smtClean="0">
                <a:solidFill>
                  <a:srgbClr val="00B050"/>
                </a:solidFill>
              </a:rPr>
              <a:t>organismos aquáticos</a:t>
            </a:r>
            <a:r>
              <a:rPr lang="pt-BR" dirty="0" smtClean="0"/>
              <a:t>;</a:t>
            </a:r>
          </a:p>
          <a:p>
            <a:pPr algn="just"/>
            <a:r>
              <a:rPr lang="pt-BR" dirty="0" smtClean="0"/>
              <a:t>No primeiro caso, possuem função de </a:t>
            </a:r>
            <a:r>
              <a:rPr lang="pt-BR" dirty="0" smtClean="0">
                <a:solidFill>
                  <a:srgbClr val="C00000"/>
                </a:solidFill>
              </a:rPr>
              <a:t>orientação</a:t>
            </a:r>
            <a:r>
              <a:rPr lang="pt-BR" dirty="0" smtClean="0"/>
              <a:t>, no segundo, estão </a:t>
            </a:r>
            <a:r>
              <a:rPr lang="pt-BR" dirty="0" smtClean="0">
                <a:solidFill>
                  <a:srgbClr val="00B050"/>
                </a:solidFill>
              </a:rPr>
              <a:t>envolvidos no comportamento alimentar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39774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380820" cy="5270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347864" y="6363049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Araújo (2011)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51161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8791575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56992"/>
            <a:ext cx="7686675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843808" y="652534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Cestarolli</a:t>
            </a:r>
            <a:r>
              <a:rPr lang="pt-BR" dirty="0" smtClean="0"/>
              <a:t>, 2004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38865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Ampolas de </a:t>
            </a:r>
            <a:r>
              <a:rPr lang="pt-BR" dirty="0" err="1" smtClean="0"/>
              <a:t>Lorenzini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t-BR" dirty="0" smtClean="0"/>
              <a:t>É um sistema </a:t>
            </a:r>
            <a:r>
              <a:rPr lang="pt-BR" dirty="0" err="1" smtClean="0"/>
              <a:t>eletrossensorial</a:t>
            </a:r>
            <a:r>
              <a:rPr lang="pt-BR" dirty="0" smtClean="0"/>
              <a:t> encontrado nos elasmobrânquios, e encontra-se dispostos em poros na epiderme;</a:t>
            </a:r>
          </a:p>
          <a:p>
            <a:pPr algn="just"/>
            <a:r>
              <a:rPr lang="pt-BR" dirty="0" smtClean="0"/>
              <a:t>Situada na região cefálica, possui papel fundamental nas atividades biológicas, pela captação de estímulos elétricos, principalmente na detecção de presas e predadores, além de atuar em respostas comportamentais, como navegação e comunicação.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02208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4525963"/>
          </a:xfrm>
        </p:spPr>
        <p:txBody>
          <a:bodyPr/>
          <a:lstStyle/>
          <a:p>
            <a:pPr algn="just"/>
            <a:r>
              <a:rPr lang="pt-BR" dirty="0" smtClean="0"/>
              <a:t>As ampolas de </a:t>
            </a:r>
            <a:r>
              <a:rPr lang="pt-BR" dirty="0" err="1" smtClean="0"/>
              <a:t>Lorenzini</a:t>
            </a:r>
            <a:r>
              <a:rPr lang="pt-BR" dirty="0" smtClean="0"/>
              <a:t> são compostas de uma complexa rede de fibras nervosas, canais e poros externos que variam em tamanho, forma e posição, em relação às necessidades de cada espécie;</a:t>
            </a:r>
          </a:p>
          <a:p>
            <a:pPr algn="just"/>
            <a:r>
              <a:rPr lang="pt-BR" dirty="0" smtClean="0"/>
              <a:t>Esses poros se comunicam com a água por meio de um canal gelatinoso que conduz a uma abertura na derme.</a:t>
            </a:r>
            <a:endParaRPr lang="pt-BR" dirty="0"/>
          </a:p>
        </p:txBody>
      </p:sp>
      <p:pic>
        <p:nvPicPr>
          <p:cNvPr id="3074" name="Picture 2" descr="http://www.leb.esalq.usp.br/leb/aulas/lce1302/foto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013176"/>
            <a:ext cx="3810000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711624" y="6468178"/>
            <a:ext cx="610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3"/>
              </a:rPr>
              <a:t>http://</a:t>
            </a:r>
            <a:r>
              <a:rPr lang="pt-BR" dirty="0" smtClean="0">
                <a:hlinkClick r:id="rId3"/>
              </a:rPr>
              <a:t>www.leb.esalq.usp.br/leb/aulas/lce1302/tubarao.html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79903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581025"/>
            <a:ext cx="6743700" cy="569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915816" y="645333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/>
              <a:t>Poscai</a:t>
            </a:r>
            <a:r>
              <a:rPr lang="pt-BR" dirty="0" smtClean="0"/>
              <a:t> (2016)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206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348" y="188640"/>
            <a:ext cx="6463430" cy="575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835696" y="6237312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/>
              <a:t>Clavijo</a:t>
            </a:r>
            <a:r>
              <a:rPr lang="pt-BR" dirty="0" smtClean="0"/>
              <a:t>-Ayala (2008)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89258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-8626"/>
            <a:ext cx="5472608" cy="6875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-540568" y="645333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/>
              <a:t>Poscai</a:t>
            </a:r>
            <a:r>
              <a:rPr lang="pt-BR" dirty="0" smtClean="0"/>
              <a:t> (2016)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143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Vale lembrar...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O sistema nervoso controla a atividade de todos os demais sistemas orgânicos;</a:t>
            </a:r>
          </a:p>
          <a:p>
            <a:pPr algn="just"/>
            <a:r>
              <a:rPr lang="pt-BR" dirty="0" smtClean="0"/>
              <a:t>O sistema sensorial participa na recepção e tradução dos estímulos ambientais ao sistema nervoso central;</a:t>
            </a:r>
          </a:p>
          <a:p>
            <a:pPr algn="just"/>
            <a:r>
              <a:rPr lang="pt-BR" dirty="0" smtClean="0"/>
              <a:t>As informações sensoriais são percebidas pelo sistema nervoso periférico e conduzidas pelos nervos aferentes ao sistema nervoso central, onde são geradas respostas adequadas aos estímulos, modulando o comportamento.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250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/>
              <a:t>A transmissão de ondas mecânicas e sonoras e de estímulos visuais e químicos são distintos </a:t>
            </a:r>
            <a:r>
              <a:rPr lang="pt-BR" sz="2800" dirty="0" smtClean="0"/>
              <a:t>entre </a:t>
            </a:r>
            <a:r>
              <a:rPr lang="pt-BR" sz="2800" dirty="0" smtClean="0"/>
              <a:t>o ambiente terrestre e aquático;</a:t>
            </a:r>
          </a:p>
          <a:p>
            <a:pPr lvl="1" algn="just"/>
            <a:r>
              <a:rPr lang="pt-BR" sz="2400" dirty="0" smtClean="0"/>
              <a:t>Refração e reflexão da luz solar (densidade, temperatura, salinidade, etc.)</a:t>
            </a:r>
          </a:p>
          <a:p>
            <a:pPr lvl="1" algn="just"/>
            <a:r>
              <a:rPr lang="pt-BR" sz="2400" dirty="0" smtClean="0"/>
              <a:t>Dispersão das ondas sonoras e mecânicas (densidade e concentração de partículas dissolvidas  ou em suspensão na água)</a:t>
            </a:r>
            <a:endParaRPr lang="pt-BR" sz="2400" dirty="0"/>
          </a:p>
          <a:p>
            <a:pPr algn="just"/>
            <a:r>
              <a:rPr lang="pt-BR" sz="2800" dirty="0" smtClean="0"/>
              <a:t>A evolução do sistema sensorial levou ao desenvolvimento e especialização das estruturas sensíveis a essa variação de informações nos organismos aquáticos. </a:t>
            </a:r>
          </a:p>
        </p:txBody>
      </p:sp>
    </p:spTree>
    <p:extLst>
      <p:ext uri="{BB962C8B-B14F-4D97-AF65-F5344CB8AC3E}">
        <p14:creationId xmlns:p14="http://schemas.microsoft.com/office/powerpoint/2010/main" val="203071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 finais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 formação dos órgãos sensoriais ocorrem muito rapidamente nos peixes;</a:t>
            </a:r>
          </a:p>
          <a:p>
            <a:pPr algn="just"/>
            <a:r>
              <a:rPr lang="pt-BR" dirty="0" smtClean="0"/>
              <a:t>É importante que isso ocorra, pois eles precisam em pouco tempo encontrar comida e fugir de predadores, por isso, algum órgão sensorial pode substituir o outro até todos funcionarem completamente.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31523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Vídeos relacionados à aula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Linha lateral dos peixes</a:t>
            </a:r>
          </a:p>
          <a:p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www.youtube.com/watch?v=8-S5yQzdvcM</a:t>
            </a:r>
            <a:r>
              <a:rPr lang="pt-BR" dirty="0" smtClean="0"/>
              <a:t> </a:t>
            </a:r>
          </a:p>
          <a:p>
            <a:endParaRPr lang="pt-BR" dirty="0"/>
          </a:p>
          <a:p>
            <a:r>
              <a:rPr lang="en-US" dirty="0"/>
              <a:t>Nervous and Sensory Functions in Fishes| Electroreception | Electric Fishes| Lecture#13 | Crack Nuts</a:t>
            </a:r>
          </a:p>
          <a:p>
            <a:r>
              <a:rPr lang="pt-BR" dirty="0">
                <a:hlinkClick r:id="rId3"/>
              </a:rPr>
              <a:t>https://</a:t>
            </a:r>
            <a:r>
              <a:rPr lang="pt-BR" dirty="0" smtClean="0">
                <a:hlinkClick r:id="rId3"/>
              </a:rPr>
              <a:t>www.youtube.com/watch?v=12s7EX0H3sI</a:t>
            </a:r>
            <a:r>
              <a:rPr lang="pt-BR" dirty="0" smtClean="0"/>
              <a:t> </a:t>
            </a:r>
          </a:p>
          <a:p>
            <a:endParaRPr lang="pt-BR" dirty="0" smtClean="0"/>
          </a:p>
          <a:p>
            <a:r>
              <a:rPr lang="en-US" dirty="0"/>
              <a:t>Sense organs in Fishes (part-1) by </a:t>
            </a:r>
            <a:r>
              <a:rPr lang="en-US" dirty="0" err="1"/>
              <a:t>Dr.Lalita</a:t>
            </a:r>
            <a:r>
              <a:rPr lang="en-US" dirty="0"/>
              <a:t> </a:t>
            </a:r>
            <a:r>
              <a:rPr lang="en-US" dirty="0" err="1"/>
              <a:t>Sukhija</a:t>
            </a:r>
            <a:endParaRPr lang="en-US" dirty="0"/>
          </a:p>
          <a:p>
            <a:r>
              <a:rPr lang="pt-BR" dirty="0" smtClean="0">
                <a:hlinkClick r:id="rId4"/>
              </a:rPr>
              <a:t>https</a:t>
            </a:r>
            <a:r>
              <a:rPr lang="pt-BR" dirty="0">
                <a:hlinkClick r:id="rId4"/>
              </a:rPr>
              <a:t>://</a:t>
            </a:r>
            <a:r>
              <a:rPr lang="pt-BR" dirty="0" smtClean="0">
                <a:hlinkClick r:id="rId4"/>
              </a:rPr>
              <a:t>www.youtube.com/watch?v=FsAOa-iWsfk</a:t>
            </a:r>
            <a:r>
              <a:rPr lang="pt-BR" dirty="0" smtClean="0"/>
              <a:t>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0767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 visual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77532"/>
            <a:ext cx="6844804" cy="5404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0" y="647301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Araújo (2011)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6070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96544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Ao eclodir, as larvas de muitas espécies de teleósteos apresentam os olhos despigmentados e possivelmente não funcionais;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No início da alimentação exógena, as células fotorreceptoras envolvidas na visão de cores e na acuidade visual, já é adequada para alimentação, uma vez que possibilita a visão mesmo em baixas intensidades luminosas.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0963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pPr algn="just"/>
            <a:r>
              <a:rPr lang="pt-BR" dirty="0" smtClean="0"/>
              <a:t>A informação visual é transmitida através do nervo óptico até o mesencéfalo;</a:t>
            </a:r>
          </a:p>
          <a:p>
            <a:pPr algn="just"/>
            <a:r>
              <a:rPr lang="pt-BR" dirty="0" smtClean="0"/>
              <a:t>Em muitos teleósteos a visão é a principal modalidade sensorial na detecção dos alimentos;</a:t>
            </a:r>
          </a:p>
          <a:p>
            <a:pPr algn="just"/>
            <a:r>
              <a:rPr lang="pt-BR" dirty="0" smtClean="0"/>
              <a:t>Nos siluriformes, os sentidos químicos devem ser mais efetivos, devido à limitação do campo visual onde vivem esses animais.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6277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59" y="346610"/>
            <a:ext cx="7650965" cy="531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0" y="647301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Araújo (2011)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827584" y="5662614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Setas indicam a formação do olho; (J) </a:t>
            </a:r>
            <a:r>
              <a:rPr lang="pt-BR" dirty="0" err="1" smtClean="0"/>
              <a:t>le</a:t>
            </a:r>
            <a:r>
              <a:rPr lang="pt-BR" dirty="0" smtClean="0"/>
              <a:t> = lente (cristalino). (K) I – camada fotorreceptora; II – Camada nuclear externa (núcleo de cones e bastonetes – onde as imagens são retransmitidas)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509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0"/>
            <a:ext cx="5131605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23528" y="638132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Clavijo</a:t>
            </a:r>
            <a:r>
              <a:rPr lang="pt-BR" dirty="0" smtClean="0"/>
              <a:t>-Ayala (2008)</a:t>
            </a:r>
            <a:endParaRPr lang="pt-B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287" y="1628800"/>
            <a:ext cx="4759713" cy="1391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868144" y="551723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/>
              <a:t>Piaractus mesopotamicus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311075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1659</Words>
  <Application>Microsoft Office PowerPoint</Application>
  <PresentationFormat>Apresentação na tela (4:3)</PresentationFormat>
  <Paragraphs>164</Paragraphs>
  <Slides>44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5" baseType="lpstr">
      <vt:lpstr>Tema do Office</vt:lpstr>
      <vt:lpstr>Animais Aquáticos Cultiváveis</vt:lpstr>
      <vt:lpstr>Apresentação do PowerPoint</vt:lpstr>
      <vt:lpstr>Origem dos sistemas sensoriais</vt:lpstr>
      <vt:lpstr>Apresentação do PowerPoint</vt:lpstr>
      <vt:lpstr>Sistema visual</vt:lpstr>
      <vt:lpstr>Apresentação do PowerPoint</vt:lpstr>
      <vt:lpstr>Apresentação do PowerPoint</vt:lpstr>
      <vt:lpstr>Apresentação do PowerPoint</vt:lpstr>
      <vt:lpstr>Apresentação do PowerPoint</vt:lpstr>
      <vt:lpstr>Quimiorrecepção</vt:lpstr>
      <vt:lpstr>Sistema olfatório</vt:lpstr>
      <vt:lpstr>Apresentação do PowerPoint</vt:lpstr>
      <vt:lpstr>Apresentação do PowerPoint</vt:lpstr>
      <vt:lpstr>Apresentação do PowerPoint</vt:lpstr>
      <vt:lpstr>Sistema gustativo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Mecanorrecepção</vt:lpstr>
      <vt:lpstr>Linha lateral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Ouvido interno (labirinto membranoso)</vt:lpstr>
      <vt:lpstr>Apresentação do PowerPoint</vt:lpstr>
      <vt:lpstr>Apresentação do PowerPoint</vt:lpstr>
      <vt:lpstr>Apresentação do PowerPoint</vt:lpstr>
      <vt:lpstr>Eletrorrecepção: receptores ampuliformes</vt:lpstr>
      <vt:lpstr>Apresentação do PowerPoint</vt:lpstr>
      <vt:lpstr>Apresentação do PowerPoint</vt:lpstr>
      <vt:lpstr>Apresentação do PowerPoint</vt:lpstr>
      <vt:lpstr>Ampolas de Lorenzini</vt:lpstr>
      <vt:lpstr>Apresentação do PowerPoint</vt:lpstr>
      <vt:lpstr>Apresentação do PowerPoint</vt:lpstr>
      <vt:lpstr>Apresentação do PowerPoint</vt:lpstr>
      <vt:lpstr>Vale lembrar...</vt:lpstr>
      <vt:lpstr>Apresentação do PowerPoint</vt:lpstr>
      <vt:lpstr>Considerações finais</vt:lpstr>
      <vt:lpstr>Vídeos relacionados à aula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Animais Aquáticos Cultiváveis</dc:title>
  <dc:creator>D.</dc:creator>
  <cp:lastModifiedBy>D.</cp:lastModifiedBy>
  <cp:revision>37</cp:revision>
  <dcterms:created xsi:type="dcterms:W3CDTF">2021-07-01T18:30:48Z</dcterms:created>
  <dcterms:modified xsi:type="dcterms:W3CDTF">2021-07-06T01:57:50Z</dcterms:modified>
</cp:coreProperties>
</file>